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258" r:id="rId4"/>
    <p:sldId id="259" r:id="rId5"/>
    <p:sldId id="260" r:id="rId6"/>
    <p:sldId id="261" r:id="rId7"/>
    <p:sldId id="262" r:id="rId8"/>
    <p:sldId id="305" r:id="rId9"/>
    <p:sldId id="264" r:id="rId10"/>
    <p:sldId id="265" r:id="rId11"/>
    <p:sldId id="266" r:id="rId12"/>
    <p:sldId id="267" r:id="rId13"/>
    <p:sldId id="332" r:id="rId14"/>
    <p:sldId id="356" r:id="rId15"/>
    <p:sldId id="336" r:id="rId16"/>
    <p:sldId id="351" r:id="rId17"/>
    <p:sldId id="268" r:id="rId18"/>
    <p:sldId id="269" r:id="rId19"/>
    <p:sldId id="275" r:id="rId20"/>
    <p:sldId id="326" r:id="rId21"/>
    <p:sldId id="327" r:id="rId22"/>
    <p:sldId id="328" r:id="rId23"/>
    <p:sldId id="329" r:id="rId24"/>
    <p:sldId id="330" r:id="rId25"/>
    <p:sldId id="331" r:id="rId26"/>
    <p:sldId id="313" r:id="rId27"/>
    <p:sldId id="345" r:id="rId28"/>
    <p:sldId id="346" r:id="rId29"/>
    <p:sldId id="347" r:id="rId30"/>
    <p:sldId id="348" r:id="rId31"/>
    <p:sldId id="349" r:id="rId32"/>
    <p:sldId id="350" r:id="rId33"/>
    <p:sldId id="333" r:id="rId34"/>
    <p:sldId id="334" r:id="rId35"/>
    <p:sldId id="335" r:id="rId36"/>
    <p:sldId id="287" r:id="rId37"/>
    <p:sldId id="344" r:id="rId38"/>
    <p:sldId id="352" r:id="rId39"/>
    <p:sldId id="353" r:id="rId40"/>
    <p:sldId id="354" r:id="rId41"/>
    <p:sldId id="355" r:id="rId42"/>
    <p:sldId id="289" r:id="rId43"/>
    <p:sldId id="290" r:id="rId4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p:restoredTop sz="94635"/>
  </p:normalViewPr>
  <p:slideViewPr>
    <p:cSldViewPr snapToGrid="0" snapToObjects="1">
      <p:cViewPr varScale="1">
        <p:scale>
          <a:sx n="95" d="100"/>
          <a:sy n="95" d="100"/>
        </p:scale>
        <p:origin x="1171"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27</a:t>
            </a:fld>
            <a:endParaRPr lang="en-US" dirty="0"/>
          </a:p>
        </p:txBody>
      </p:sp>
    </p:spTree>
    <p:extLst>
      <p:ext uri="{BB962C8B-B14F-4D97-AF65-F5344CB8AC3E}">
        <p14:creationId xmlns:p14="http://schemas.microsoft.com/office/powerpoint/2010/main" val="1515022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28</a:t>
            </a:fld>
            <a:endParaRPr lang="en-US" dirty="0"/>
          </a:p>
        </p:txBody>
      </p:sp>
    </p:spTree>
    <p:extLst>
      <p:ext uri="{BB962C8B-B14F-4D97-AF65-F5344CB8AC3E}">
        <p14:creationId xmlns:p14="http://schemas.microsoft.com/office/powerpoint/2010/main" val="23765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29</a:t>
            </a:fld>
            <a:endParaRPr lang="en-US" dirty="0"/>
          </a:p>
        </p:txBody>
      </p:sp>
    </p:spTree>
    <p:extLst>
      <p:ext uri="{BB962C8B-B14F-4D97-AF65-F5344CB8AC3E}">
        <p14:creationId xmlns:p14="http://schemas.microsoft.com/office/powerpoint/2010/main" val="70601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30</a:t>
            </a:fld>
            <a:endParaRPr lang="en-US" dirty="0"/>
          </a:p>
        </p:txBody>
      </p:sp>
    </p:spTree>
    <p:extLst>
      <p:ext uri="{BB962C8B-B14F-4D97-AF65-F5344CB8AC3E}">
        <p14:creationId xmlns:p14="http://schemas.microsoft.com/office/powerpoint/2010/main" val="1134340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31</a:t>
            </a:fld>
            <a:endParaRPr lang="en-US"/>
          </a:p>
        </p:txBody>
      </p:sp>
    </p:spTree>
    <p:extLst>
      <p:ext uri="{BB962C8B-B14F-4D97-AF65-F5344CB8AC3E}">
        <p14:creationId xmlns:p14="http://schemas.microsoft.com/office/powerpoint/2010/main" val="11677171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6" name="Shape 1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 name="Shape 17"/>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19" name="Shape 19"/>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dirty="0" smtClean="0"/>
              <a:t>201</a:t>
            </a:r>
            <a:r>
              <a:rPr lang="en-US" dirty="0" smtClean="0"/>
              <a:t>6</a:t>
            </a:r>
            <a:r>
              <a:rPr dirty="0" smtClean="0"/>
              <a:t> </a:t>
            </a:r>
            <a:r>
              <a:rPr dirty="0"/>
              <a:t>The Printer Working Group. All rights reserved. The IPP Everywhere and PWG logos are registered trademarks of the IEEE-ISTO.</a:t>
            </a:r>
          </a:p>
        </p:txBody>
      </p:sp>
      <p:sp>
        <p:nvSpPr>
          <p:cNvPr id="20" name="Shape 2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t>Body Level One</a:t>
            </a:r>
          </a:p>
          <a:p>
            <a:pPr lvl="1"/>
            <a:r>
              <a:t>Body Level Two</a:t>
            </a:r>
          </a:p>
          <a:p>
            <a:pPr lvl="2"/>
            <a:r>
              <a:t>Body Level Three</a:t>
            </a:r>
          </a:p>
          <a:p>
            <a:pPr lvl="3"/>
            <a:r>
              <a:t>Body Level Four</a:t>
            </a:r>
          </a:p>
          <a:p>
            <a:pPr lvl="4"/>
            <a:r>
              <a:t>Body Level Five</a:t>
            </a:r>
          </a:p>
        </p:txBody>
      </p:sp>
      <p:sp>
        <p:nvSpPr>
          <p:cNvPr id="23" name="Shape 2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32" name="Shape 3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Diagram Slide">
    <p:spTree>
      <p:nvGrpSpPr>
        <p:cNvPr id="1" name=""/>
        <p:cNvGrpSpPr/>
        <p:nvPr/>
      </p:nvGrpSpPr>
      <p:grpSpPr>
        <a:xfrm>
          <a:off x="0" y="0"/>
          <a:ext cx="0" cy="0"/>
          <a:chOff x="0" y="0"/>
          <a:chExt cx="0" cy="0"/>
        </a:xfrm>
      </p:grpSpPr>
      <p:sp>
        <p:nvSpPr>
          <p:cNvPr id="39" name="Shape 3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40" name="Shape 4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4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42" name="Shape 4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dirty="0" smtClean="0"/>
              <a:t>201</a:t>
            </a:r>
            <a:r>
              <a:rPr lang="en-US" dirty="0" smtClean="0"/>
              <a:t>6</a:t>
            </a:r>
            <a:r>
              <a:rPr dirty="0" smtClean="0"/>
              <a:t> </a:t>
            </a:r>
            <a:r>
              <a:rPr dirty="0"/>
              <a:t>The Printer Working Group. All rights reserved. The IPP Everywhere and PWG logos are registered trademarks of the IEEE-ISTO.</a:t>
            </a:r>
          </a:p>
        </p:txBody>
      </p:sp>
      <p:sp>
        <p:nvSpPr>
          <p:cNvPr id="43" name="Shape 4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44" name="Shape 44"/>
          <p:cNvSpPr>
            <a:spLocks noGrp="1"/>
          </p:cNvSpPr>
          <p:nvPr>
            <p:ph type="title"/>
          </p:nvPr>
        </p:nvSpPr>
        <p:spPr>
          <a:xfrm>
            <a:off x="457200" y="46037"/>
            <a:ext cx="7581900" cy="1016001"/>
          </a:xfrm>
          <a:prstGeom prst="rect">
            <a:avLst/>
          </a:prstGeom>
        </p:spPr>
        <p:txBody>
          <a:bodyPr/>
          <a:lstStyle/>
          <a:p>
            <a:r>
              <a:t>Title Text</a:t>
            </a:r>
          </a:p>
        </p:txBody>
      </p:sp>
      <p:sp>
        <p:nvSpPr>
          <p:cNvPr id="45" name="Shape 4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xfrm>
            <a:off x="8793897" y="6661795"/>
            <a:ext cx="157095" cy="153888"/>
          </a:xfrm>
          <a:ln/>
        </p:spPr>
        <p:txBody>
          <a:bodyPr/>
          <a:lstStyle>
            <a:lvl1pPr>
              <a:defRPr/>
            </a:lvl1pPr>
          </a:lstStyle>
          <a:p>
            <a:pPr>
              <a:defRPr/>
            </a:pPr>
            <a:fld id="{5B8D8183-25DD-4D1D-A67B-97BE19D0EF38}" type="slidenum">
              <a:rPr lang="en-US"/>
              <a:pPr>
                <a:defRPr/>
              </a:pPr>
              <a:t>‹#›</a:t>
            </a:fld>
            <a:endParaRPr lang="en-US"/>
          </a:p>
        </p:txBody>
      </p:sp>
    </p:spTree>
    <p:extLst>
      <p:ext uri="{BB962C8B-B14F-4D97-AF65-F5344CB8AC3E}">
        <p14:creationId xmlns:p14="http://schemas.microsoft.com/office/powerpoint/2010/main" val="597409838"/>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 name="pwg-4dark-bkgrnd-transparency.png"/>
          <p:cNvPicPr>
            <a:picLocks noChangeAspect="1"/>
          </p:cNvPicPr>
          <p:nvPr/>
        </p:nvPicPr>
        <p:blipFill>
          <a:blip r:embed="rId6">
            <a:extLst/>
          </a:blip>
          <a:stretch>
            <a:fillRect/>
          </a:stretch>
        </p:blipFill>
        <p:spPr>
          <a:xfrm>
            <a:off x="8166100" y="127000"/>
            <a:ext cx="851804" cy="889000"/>
          </a:xfrm>
          <a:prstGeom prst="rect">
            <a:avLst/>
          </a:prstGeom>
        </p:spPr>
      </p:pic>
      <p:sp>
        <p:nvSpPr>
          <p:cNvPr id="4" name="Shape 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5" name="Shape 5"/>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dirty="0" smtClean="0"/>
              <a:t>201</a:t>
            </a:r>
            <a:r>
              <a:rPr lang="en-US" dirty="0" smtClean="0"/>
              <a:t>6</a:t>
            </a:r>
            <a:r>
              <a:rPr dirty="0" smtClean="0"/>
              <a:t> </a:t>
            </a:r>
            <a:r>
              <a:rPr dirty="0"/>
              <a:t>The Printer Working Group. All rights reserved. The IPP Everywhere and PWG logos are registered trademarks of the IEEE-ISTO.</a:t>
            </a:r>
          </a:p>
        </p:txBody>
      </p:sp>
      <p:sp>
        <p:nvSpPr>
          <p:cNvPr id="6" name="Shape 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p>
            <a:r>
              <a:t>Title Text</a:t>
            </a:r>
          </a:p>
        </p:txBody>
      </p:sp>
      <p:sp>
        <p:nvSpPr>
          <p:cNvPr id="8" name="Shape 8"/>
          <p:cNvSpPr>
            <a:spLocks noGrp="1"/>
          </p:cNvSpPr>
          <p:nvPr>
            <p:ph type="body" idx="1"/>
          </p:nvPr>
        </p:nvSpPr>
        <p:spPr>
          <a:xfrm>
            <a:off x="457200" y="13716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sp>
        <p:nvSpPr>
          <p:cNvPr id="9" name="Shape 9"/>
          <p:cNvSpPr>
            <a:spLocks noGrp="1"/>
          </p:cNvSpPr>
          <p:nvPr>
            <p:ph type="sldNum" sz="quarter" idx="2"/>
          </p:nvPr>
        </p:nvSpPr>
        <p:spPr>
          <a:xfrm>
            <a:off x="8795463" y="6670966"/>
            <a:ext cx="153963" cy="135546"/>
          </a:xfrm>
          <a:prstGeom prst="rect">
            <a:avLst/>
          </a:prstGeom>
          <a:ln w="12700">
            <a:miter lim="400000"/>
          </a:ln>
        </p:spPr>
        <p:txBody>
          <a:bodyPr wrap="none" lIns="0" tIns="0" rIns="0" bIns="0" anchor="ctr">
            <a:spAutoFit/>
          </a:bodyPr>
          <a:lstStyle>
            <a:lvl1pPr marL="0" marR="0" algn="ctr" defTabSz="584200">
              <a:defRPr sz="1000">
                <a:solidFill>
                  <a:srgbClr val="FFFFFF"/>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github.com/istopwg/ippregistry" TargetMode="External"/><Relationship Id="rId3" Type="http://schemas.openxmlformats.org/officeDocument/2006/relationships/hyperlink" Target="https://github.com/istopwg" TargetMode="External"/><Relationship Id="rId7" Type="http://schemas.openxmlformats.org/officeDocument/2006/relationships/hyperlink" Target="https://github.com/istopwg/ippeveselfcert"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github.com/istopwg/pwg-semantic-model" TargetMode="External"/><Relationship Id="rId5" Type="http://schemas.openxmlformats.org/officeDocument/2006/relationships/hyperlink" Target="https://github.com/istopwg/website.git" TargetMode="External"/><Relationship Id="rId4" Type="http://schemas.openxmlformats.org/officeDocument/2006/relationships/hyperlink" Target="https://github.com/istopwg/websit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pwg.org/dynamo/eveprinters.php"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ftp.pwg.org/pub/pwg/ipp/charter/ch-ipp-charter-20151225.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github.com/istopwg/ippregistry"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github.com/istopwg/ippsample" TargetMode="External"/><Relationship Id="rId5" Type="http://schemas.openxmlformats.org/officeDocument/2006/relationships/hyperlink" Target="https://www.pwg.org/printers" TargetMode="External"/><Relationship Id="rId4" Type="http://schemas.openxmlformats.org/officeDocument/2006/relationships/hyperlink" Target="https://www.pwg.org/ippeveselfcert"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pwg.org/ipp/index.html"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pwg.org/mailman/listinfo/ipp"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hyperlink" Target="https://github.com/istopwg/sm3" TargetMode="External"/><Relationship Id="rId5" Type="http://schemas.openxmlformats.org/officeDocument/2006/relationships/hyperlink" Target="ftp://ftp.pwg.org/pub/pwg/sm3/white/elements-IANA-registry-20160815.xlsx" TargetMode="External"/><Relationship Id="rId4" Type="http://schemas.openxmlformats.org/officeDocument/2006/relationships/hyperlink" Target="ftp://ftp.pwg.org/pub/pwg/sm3/wd/wd-smjdfmap10-20150604.pdf"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s://github.com/istopwg/sm3"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hyperlink" Target="http://www.pwg.org/mailman/listinfo/sm3" TargetMode="External"/><Relationship Id="rId2" Type="http://schemas.openxmlformats.org/officeDocument/2006/relationships/image" Target="../media/image5.png"/><Relationship Id="rId1" Type="http://schemas.openxmlformats.org/officeDocument/2006/relationships/slideLayout" Target="../slideLayouts/slideLayout4.xml"/><Relationship Id="rId5" Type="http://schemas.openxmlformats.org/officeDocument/2006/relationships/hyperlink" Target="https://ieee-isto.webex.com/ieee-isto/e.php?MTID=m123b376f8d9bdc7d9ff0ff43ed7d1610" TargetMode="External"/><Relationship Id="rId4" Type="http://schemas.openxmlformats.org/officeDocument/2006/relationships/hyperlink" Target="http://www.pwg.org/sm3"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www.trustedcomputinggroup.org/resources/specifications_in_public_review"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gartner.com/doc/3407830"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69" name="Shape 69"/>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70"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71" name="Shape 71"/>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72" name="Shape 72"/>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vl1pPr>
          </a:lstStyle>
          <a:p>
            <a:r>
              <a:t>®</a:t>
            </a:r>
          </a:p>
        </p:txBody>
      </p:sp>
      <p:sp>
        <p:nvSpPr>
          <p:cNvPr id="73" name="Shape 73"/>
          <p:cNvSpPr>
            <a:spLocks noGrp="1"/>
          </p:cNvSpPr>
          <p:nvPr>
            <p:ph type="ctrTitle"/>
          </p:nvPr>
        </p:nvSpPr>
        <p:spPr>
          <a:prstGeom prst="rect">
            <a:avLst/>
          </a:prstGeom>
        </p:spPr>
        <p:txBody>
          <a:bodyPr lIns="0"/>
          <a:lstStyle/>
          <a:p>
            <a:r>
              <a:rPr dirty="0"/>
              <a:t>Printer Working Group Plenary Session</a:t>
            </a:r>
          </a:p>
        </p:txBody>
      </p:sp>
      <p:sp>
        <p:nvSpPr>
          <p:cNvPr id="74" name="Shape 74"/>
          <p:cNvSpPr>
            <a:spLocks noGrp="1"/>
          </p:cNvSpPr>
          <p:nvPr>
            <p:ph type="subTitle" sz="half" idx="1"/>
          </p:nvPr>
        </p:nvSpPr>
        <p:spPr>
          <a:prstGeom prst="rect">
            <a:avLst/>
          </a:prstGeom>
        </p:spPr>
        <p:txBody>
          <a:bodyPr/>
          <a:lstStyle/>
          <a:p>
            <a:r>
              <a:rPr lang="en-US" dirty="0" smtClean="0"/>
              <a:t>November 14, 2016</a:t>
            </a:r>
          </a:p>
          <a:p>
            <a:r>
              <a:rPr lang="en-US" dirty="0" smtClean="0"/>
              <a:t>PWG Virtual Face </a:t>
            </a:r>
            <a:r>
              <a:rPr lang="en-US" dirty="0"/>
              <a:t>to Face </a:t>
            </a:r>
            <a:r>
              <a:rPr lang="en-US" dirty="0" smtClean="0"/>
              <a:t>Meetings</a:t>
            </a:r>
          </a:p>
          <a:p>
            <a:r>
              <a:rPr lang="en-US" dirty="0" smtClean="0"/>
              <a:t>Smith </a:t>
            </a:r>
            <a:r>
              <a:rPr lang="en-US" dirty="0"/>
              <a:t>Kennedy (HP Inc.)</a:t>
            </a:r>
            <a:endParaRPr dirty="0"/>
          </a:p>
        </p:txBody>
      </p:sp>
      <p:sp>
        <p:nvSpPr>
          <p:cNvPr id="75" name="Shape 75"/>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a:t>
            </a:f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5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51" name="Shape 15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52" name="Shape 15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53" name="Shape 15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154" name="Shape 154"/>
          <p:cNvSpPr>
            <a:spLocks noGrp="1"/>
          </p:cNvSpPr>
          <p:nvPr>
            <p:ph type="title"/>
          </p:nvPr>
        </p:nvSpPr>
        <p:spPr>
          <a:prstGeom prst="rect">
            <a:avLst/>
          </a:prstGeom>
        </p:spPr>
        <p:txBody>
          <a:bodyPr/>
          <a:lstStyle/>
          <a:p>
            <a:r>
              <a:rPr dirty="0" smtClean="0"/>
              <a:t>201</a:t>
            </a:r>
            <a:r>
              <a:rPr lang="en-US" dirty="0" smtClean="0"/>
              <a:t>6</a:t>
            </a:r>
            <a:r>
              <a:rPr dirty="0" smtClean="0"/>
              <a:t> </a:t>
            </a:r>
            <a:r>
              <a:rPr dirty="0"/>
              <a:t>Membership</a:t>
            </a:r>
          </a:p>
        </p:txBody>
      </p:sp>
      <p:sp>
        <p:nvSpPr>
          <p:cNvPr id="155" name="Shape 155"/>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10</a:t>
            </a:fld>
            <a:endParaRPr/>
          </a:p>
        </p:txBody>
      </p:sp>
      <p:graphicFrame>
        <p:nvGraphicFramePr>
          <p:cNvPr id="156" name="Table 156"/>
          <p:cNvGraphicFramePr/>
          <p:nvPr>
            <p:extLst>
              <p:ext uri="{D42A27DB-BD31-4B8C-83A1-F6EECF244321}">
                <p14:modId xmlns:p14="http://schemas.microsoft.com/office/powerpoint/2010/main" val="2109525813"/>
              </p:ext>
            </p:extLst>
          </p:nvPr>
        </p:nvGraphicFramePr>
        <p:xfrm>
          <a:off x="1092199" y="1590039"/>
          <a:ext cx="6972300" cy="4572000"/>
        </p:xfrm>
        <a:graphic>
          <a:graphicData uri="http://schemas.openxmlformats.org/drawingml/2006/table">
            <a:tbl>
              <a:tblPr>
                <a:tableStyleId>{8F44A2F1-9E1F-4B54-A3A2-5F16C0AD49E2}</a:tableStyleId>
              </a:tblPr>
              <a:tblGrid>
                <a:gridCol w="1743075"/>
                <a:gridCol w="1743075"/>
                <a:gridCol w="1743075"/>
                <a:gridCol w="1743075"/>
              </a:tblGrid>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Apple</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High North</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MWA Intelligence</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cap="flat" cmpd="sng" algn="ctr">
                      <a:solidFill>
                        <a:srgbClr val="929292"/>
                      </a:solidFill>
                      <a:prstDash val="solid"/>
                      <a:miter lim="400000"/>
                      <a:headEnd type="none" w="med" len="med"/>
                      <a:tailEnd type="none" w="med" len="med"/>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Thinxtream Technologies</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Brother Industries</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Intel</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Northlake</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Toshiba America Business Solutions</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Canon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Konica Minolta</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Oki Data</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Tykodi Consulting Services LLC</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Conexant Systems</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cap="flat" cmpd="sng" algn="ctr">
                      <a:solidFill>
                        <a:srgbClr val="929292"/>
                      </a:solidFill>
                      <a:prstDash val="solid"/>
                      <a:miter lim="400000"/>
                      <a:headEnd type="none" w="med" len="med"/>
                      <a:tailEnd type="none" w="med" len="med"/>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Kyocera Document Solutions Inc.</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r>
                        <a:rPr lang="en-US" sz="1100" dirty="0" smtClean="0"/>
                        <a:t>Qualcomm</a:t>
                      </a:r>
                      <a:endParaRPr lang="en-US" sz="1100"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Xerox</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Danny Brennan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Lexmark</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Ricoh</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endParaRPr lang="en-US"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Epson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Meteor Network</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Samsung</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defTabSz="914400">
                        <a:spcBef>
                          <a:spcPts val="400"/>
                        </a:spcBef>
                        <a:tabLst>
                          <a:tab pos="914400" algn="l"/>
                        </a:tabLst>
                        <a:defRPr sz="1800">
                          <a:uFillTx/>
                        </a:defRPr>
                      </a:pPr>
                      <a:endParaRPr sz="1100" dirty="0">
                        <a:uFill>
                          <a:solidFill>
                            <a:srgbClr val="000000"/>
                          </a:solidFill>
                        </a:uFill>
                        <a:sym typeface="Verdana"/>
                      </a:endParaRP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tcPr>
                </a:tc>
              </a:tr>
              <a:tr h="571500">
                <a:tc>
                  <a:txBody>
                    <a:bodyPr/>
                    <a:lstStyle/>
                    <a:p>
                      <a:pPr marR="40640" defTabSz="914400">
                        <a:spcBef>
                          <a:spcPts val="400"/>
                        </a:spcBef>
                        <a:tabLst>
                          <a:tab pos="914400" algn="l"/>
                        </a:tabLst>
                        <a:defRPr sz="1800">
                          <a:uFillTx/>
                        </a:defRPr>
                      </a:pPr>
                      <a:r>
                        <a:rPr lang="en-US" sz="1100" dirty="0" smtClean="0">
                          <a:uFill>
                            <a:solidFill>
                              <a:srgbClr val="000000"/>
                            </a:solidFill>
                          </a:uFill>
                          <a:sym typeface="Verdana"/>
                        </a:rPr>
                        <a:t>Fuji Xerox</a:t>
                      </a:r>
                      <a:endParaRPr sz="1100" strike="sngStrike" dirty="0">
                        <a:solidFill>
                          <a:srgbClr val="FF0000"/>
                        </a:solidFill>
                        <a:uFill>
                          <a:solidFill>
                            <a:srgbClr val="000000"/>
                          </a:solidFill>
                        </a:uFill>
                        <a:sym typeface="Verdana"/>
                      </a:endParaRP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r>
                        <a:rPr lang="en-US" sz="1100" dirty="0" smtClean="0">
                          <a:uFill>
                            <a:solidFill>
                              <a:srgbClr val="000000"/>
                            </a:solidFill>
                          </a:uFill>
                          <a:sym typeface="Verdana"/>
                        </a:rPr>
                        <a:t>Microsoft</a:t>
                      </a:r>
                      <a:endParaRPr lang="en-US" sz="1100"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L="0" marR="40640" indent="0" algn="ctr" defTabSz="914400" eaLnBrk="1" fontAlgn="auto" latinLnBrk="0" hangingPunct="1">
                        <a:lnSpc>
                          <a:spcPct val="100000"/>
                        </a:lnSpc>
                        <a:spcBef>
                          <a:spcPts val="400"/>
                        </a:spcBef>
                        <a:spcAft>
                          <a:spcPts val="0"/>
                        </a:spcAft>
                        <a:buClrTx/>
                        <a:buSzTx/>
                        <a:buFontTx/>
                        <a:buNone/>
                        <a:tabLst>
                          <a:tab pos="914400" algn="l"/>
                        </a:tabLst>
                        <a:defRPr sz="1800">
                          <a:uFillTx/>
                        </a:defRPr>
                      </a:pPr>
                      <a:r>
                        <a:rPr lang="en-US" sz="1100" dirty="0" smtClean="0">
                          <a:uFill>
                            <a:solidFill>
                              <a:srgbClr val="000000"/>
                            </a:solidFill>
                          </a:uFill>
                          <a:sym typeface="Verdana"/>
                        </a:rPr>
                        <a:t>Sharp Labs</a:t>
                      </a:r>
                    </a:p>
                  </a:txBody>
                  <a:tcPr marL="50800" marR="50800" marT="50800" marB="50800" anchor="ctr" horzOverflow="overflow">
                    <a:lnL w="12700" cap="flat" cmpd="sng" algn="ctr">
                      <a:solidFill>
                        <a:srgbClr val="929292"/>
                      </a:solidFill>
                      <a:prstDash val="solid"/>
                      <a:miter lim="400000"/>
                      <a:headEnd type="none" w="med" len="med"/>
                      <a:tailEnd type="none" w="med" len="med"/>
                    </a:lnL>
                    <a:lnT w="12700">
                      <a:solidFill>
                        <a:srgbClr val="929292"/>
                      </a:solidFill>
                      <a:miter lim="400000"/>
                    </a:lnT>
                    <a:lnB w="12700">
                      <a:solidFill>
                        <a:srgbClr val="929292"/>
                      </a:solidFill>
                      <a:miter lim="400000"/>
                    </a:lnB>
                  </a:tcPr>
                </a:tc>
                <a:tc>
                  <a:txBody>
                    <a:bodyPr/>
                    <a:lstStyle/>
                    <a:p>
                      <a:pPr marR="40640" algn="l" defTabSz="914400">
                        <a:spcBef>
                          <a:spcPts val="400"/>
                        </a:spcBef>
                        <a:tabLst>
                          <a:tab pos="914400" algn="l"/>
                        </a:tabLst>
                        <a:defRPr sz="1800">
                          <a:sym typeface="Verdana"/>
                        </a:defRPr>
                      </a:pPr>
                      <a:endParaRPr sz="1100" dirty="0"/>
                    </a:p>
                  </a:txBody>
                  <a:tcPr marL="50800" marR="50800" marT="50800" marB="50800" horzOverflow="overflow"/>
                </a:tc>
              </a:tr>
              <a:tr h="571500">
                <a:tc>
                  <a:txBody>
                    <a:bodyPr/>
                    <a:lstStyle/>
                    <a:p>
                      <a:pPr marR="40640" defTabSz="914400">
                        <a:spcBef>
                          <a:spcPts val="400"/>
                        </a:spcBef>
                        <a:tabLst>
                          <a:tab pos="914400" algn="l"/>
                        </a:tabLst>
                        <a:defRPr sz="1800">
                          <a:uFillTx/>
                        </a:defRPr>
                      </a:pPr>
                      <a:r>
                        <a:rPr lang="en-US" sz="1100" dirty="0" smtClean="0">
                          <a:uFill>
                            <a:solidFill>
                              <a:srgbClr val="000000"/>
                            </a:solidFill>
                          </a:uFill>
                          <a:sym typeface="Verdana"/>
                        </a:rPr>
                        <a:t>HP Inc.</a:t>
                      </a:r>
                      <a:endParaRPr lang="en-US" sz="1100" dirty="0">
                        <a:uFill>
                          <a:solidFill>
                            <a:srgbClr val="000000"/>
                          </a:solidFill>
                        </a:uFill>
                        <a:sym typeface="Verdana"/>
                      </a:endParaRPr>
                    </a:p>
                  </a:txBody>
                  <a:tcPr marL="50800" marR="50800" marT="50800" marB="50800" anchor="ctr" horzOverflow="overflow">
                    <a:lnL w="12700">
                      <a:solidFill>
                        <a:srgbClr val="929292"/>
                      </a:solidFill>
                      <a:miter lim="400000"/>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L="0" marR="0" indent="0" algn="ctr" defTabSz="584200" eaLnBrk="1" fontAlgn="auto" latinLnBrk="0" hangingPunct="1">
                        <a:lnSpc>
                          <a:spcPct val="100000"/>
                        </a:lnSpc>
                        <a:spcBef>
                          <a:spcPts val="0"/>
                        </a:spcBef>
                        <a:spcAft>
                          <a:spcPts val="0"/>
                        </a:spcAft>
                        <a:buClrTx/>
                        <a:buSzTx/>
                        <a:buFontTx/>
                        <a:buNone/>
                        <a:tabLst/>
                        <a:defRPr/>
                      </a:pPr>
                      <a:r>
                        <a:rPr lang="en-US" sz="1100" dirty="0" smtClean="0">
                          <a:uFill>
                            <a:solidFill>
                              <a:srgbClr val="000000"/>
                            </a:solidFill>
                          </a:uFill>
                          <a:sym typeface="Verdana"/>
                        </a:rPr>
                        <a:t>MPI Tech</a:t>
                      </a:r>
                    </a:p>
                  </a:txBody>
                  <a:tcPr marL="50800" marR="50800" marT="50800" marB="50800" anchor="ctr" horzOverflow="overflow">
                    <a:lnL w="12700">
                      <a:solidFill>
                        <a:srgbClr val="929292"/>
                      </a:solidFill>
                      <a:miter lim="400000"/>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Technical Interface Consulting (N-V)</a:t>
                      </a:r>
                    </a:p>
                  </a:txBody>
                  <a:tcPr marL="50800" marR="50800" marT="50800" marB="50800" anchor="ctr" horzOverflow="overflow">
                    <a:lnL w="12700">
                      <a:solidFill>
                        <a:srgbClr val="929292"/>
                      </a:solidFill>
                      <a:miter lim="400000"/>
                    </a:lnL>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algn="l" defTabSz="914400">
                        <a:spcBef>
                          <a:spcPts val="400"/>
                        </a:spcBef>
                        <a:tabLst>
                          <a:tab pos="914400" algn="l"/>
                        </a:tabLst>
                        <a:defRPr sz="1800">
                          <a:sym typeface="Verdana"/>
                        </a:defRPr>
                      </a:pPr>
                      <a:endParaRPr sz="1100" dirty="0"/>
                    </a:p>
                  </a:txBody>
                  <a:tcPr marL="50800" marR="50800" marT="50800" marB="50800" horzOverflow="overflow"/>
                </a:tc>
              </a:tr>
            </a:tbl>
          </a:graphicData>
        </a:graphic>
      </p:graphicFrame>
      <p:sp>
        <p:nvSpPr>
          <p:cNvPr id="157" name="Shape 157"/>
          <p:cNvSpPr/>
          <p:nvPr/>
        </p:nvSpPr>
        <p:spPr>
          <a:xfrm>
            <a:off x="457200" y="1219200"/>
            <a:ext cx="8356600" cy="34881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algn="ctr">
              <a:defRPr b="1">
                <a:latin typeface="+mn-lt"/>
                <a:ea typeface="+mn-ea"/>
                <a:cs typeface="+mn-cs"/>
                <a:sym typeface="Verdana"/>
              </a:defRPr>
            </a:lvl1pPr>
          </a:lstStyle>
          <a:p>
            <a:r>
              <a:rPr lang="en-US" dirty="0" smtClean="0"/>
              <a:t>28 </a:t>
            </a:r>
            <a:r>
              <a:rPr dirty="0" smtClean="0"/>
              <a:t>Members </a:t>
            </a:r>
            <a:r>
              <a:rPr dirty="0"/>
              <a:t>(</a:t>
            </a:r>
            <a:r>
              <a:rPr dirty="0" smtClean="0"/>
              <a:t>2</a:t>
            </a:r>
            <a:r>
              <a:rPr lang="en-US" dirty="0"/>
              <a:t>7</a:t>
            </a:r>
            <a:r>
              <a:rPr dirty="0" smtClean="0"/>
              <a:t> </a:t>
            </a:r>
            <a:r>
              <a:rPr dirty="0"/>
              <a:t>Voting, 1 Non-Voting)</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6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62" name="Shape 16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63" name="Shape 163"/>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64" name="Shape 16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165" name="Shape 165"/>
          <p:cNvSpPr>
            <a:spLocks noGrp="1"/>
          </p:cNvSpPr>
          <p:nvPr>
            <p:ph type="title"/>
          </p:nvPr>
        </p:nvSpPr>
        <p:spPr>
          <a:prstGeom prst="rect">
            <a:avLst/>
          </a:prstGeom>
        </p:spPr>
        <p:txBody>
          <a:bodyPr/>
          <a:lstStyle/>
          <a:p>
            <a:r>
              <a:rPr dirty="0"/>
              <a:t>PWG Officers (2015-2017 Term)</a:t>
            </a:r>
          </a:p>
        </p:txBody>
      </p:sp>
      <p:sp>
        <p:nvSpPr>
          <p:cNvPr id="166" name="Shape 166"/>
          <p:cNvSpPr>
            <a:spLocks noGrp="1"/>
          </p:cNvSpPr>
          <p:nvPr>
            <p:ph type="body" idx="1"/>
          </p:nvPr>
        </p:nvSpPr>
        <p:spPr>
          <a:prstGeom prst="rect">
            <a:avLst/>
          </a:prstGeom>
        </p:spPr>
        <p:txBody>
          <a:bodyPr/>
          <a:lstStyle/>
          <a:p>
            <a:r>
              <a:rPr dirty="0"/>
              <a:t>PWG Chair: Smith Kennedy, HP Inc.</a:t>
            </a:r>
          </a:p>
          <a:p>
            <a:pPr lvl="1"/>
            <a:endParaRPr dirty="0"/>
          </a:p>
          <a:p>
            <a:r>
              <a:rPr dirty="0"/>
              <a:t>PWG Vice-Chair: Alan Sukert, Xerox</a:t>
            </a:r>
          </a:p>
          <a:p>
            <a:pPr lvl="1"/>
            <a:endParaRPr dirty="0"/>
          </a:p>
          <a:p>
            <a:r>
              <a:rPr dirty="0"/>
              <a:t>PWG Secretary: Ira McDonald, High North</a:t>
            </a:r>
            <a:br>
              <a:rPr dirty="0"/>
            </a:br>
            <a:r>
              <a:rPr dirty="0"/>
              <a:t/>
            </a:r>
            <a:br>
              <a:rPr dirty="0"/>
            </a:br>
            <a:r>
              <a:rPr dirty="0"/>
              <a:t/>
            </a:r>
            <a:br>
              <a:rPr dirty="0"/>
            </a:br>
            <a:r>
              <a:rPr dirty="0"/>
              <a:t/>
            </a:r>
            <a:br>
              <a:rPr dirty="0"/>
            </a:br>
            <a:r>
              <a:rPr dirty="0"/>
              <a:t/>
            </a:r>
            <a:br>
              <a:rPr dirty="0"/>
            </a:br>
            <a:endParaRPr dirty="0"/>
          </a:p>
        </p:txBody>
      </p:sp>
      <p:sp>
        <p:nvSpPr>
          <p:cNvPr id="167" name="Shape 167"/>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11</a:t>
            </a:fld>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Shape 16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7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71" name="Shape 17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2" name="Shape 17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73" name="Shape 17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174" name="Shape 174"/>
          <p:cNvSpPr>
            <a:spLocks noGrp="1"/>
          </p:cNvSpPr>
          <p:nvPr>
            <p:ph type="title"/>
          </p:nvPr>
        </p:nvSpPr>
        <p:spPr>
          <a:prstGeom prst="rect">
            <a:avLst/>
          </a:prstGeom>
        </p:spPr>
        <p:txBody>
          <a:bodyPr/>
          <a:lstStyle/>
          <a:p>
            <a:r>
              <a:rPr dirty="0" smtClean="0"/>
              <a:t>Github </a:t>
            </a:r>
            <a:r>
              <a:rPr dirty="0"/>
              <a:t>Organization and Repositories</a:t>
            </a:r>
          </a:p>
        </p:txBody>
      </p:sp>
      <p:sp>
        <p:nvSpPr>
          <p:cNvPr id="175" name="Shape 175"/>
          <p:cNvSpPr>
            <a:spLocks noGrp="1"/>
          </p:cNvSpPr>
          <p:nvPr>
            <p:ph type="body" idx="1"/>
          </p:nvPr>
        </p:nvSpPr>
        <p:spPr>
          <a:prstGeom prst="rect">
            <a:avLst/>
          </a:prstGeom>
        </p:spPr>
        <p:txBody>
          <a:bodyPr>
            <a:normAutofit/>
          </a:bodyPr>
          <a:lstStyle/>
          <a:p>
            <a:r>
              <a:rPr dirty="0" smtClean="0"/>
              <a:t>Github </a:t>
            </a:r>
            <a:r>
              <a:rPr dirty="0"/>
              <a:t>organization account:</a:t>
            </a:r>
          </a:p>
          <a:p>
            <a:pPr lvl="1"/>
            <a:r>
              <a:rPr u="sng" dirty="0">
                <a:hlinkClick r:id="rId3"/>
              </a:rPr>
              <a:t>https://github.com/istopwg</a:t>
            </a:r>
          </a:p>
          <a:p>
            <a:endParaRPr lang="en-US" dirty="0" smtClean="0"/>
          </a:p>
          <a:p>
            <a:r>
              <a:rPr dirty="0" smtClean="0"/>
              <a:t>Web </a:t>
            </a:r>
            <a:r>
              <a:rPr dirty="0"/>
              <a:t>site repository:</a:t>
            </a:r>
          </a:p>
          <a:p>
            <a:pPr lvl="1"/>
            <a:r>
              <a:rPr u="sng" dirty="0">
                <a:hlinkClick r:id="rId4"/>
              </a:rPr>
              <a:t>https://github.com/istopwg/website</a:t>
            </a:r>
          </a:p>
          <a:p>
            <a:pPr lvl="1"/>
            <a:endParaRPr lang="en-US" u="sng" dirty="0">
              <a:hlinkClick r:id="rId5"/>
            </a:endParaRPr>
          </a:p>
          <a:p>
            <a:r>
              <a:rPr lang="en-US" u="sng" dirty="0" smtClean="0"/>
              <a:t>Semantic Model Repository</a:t>
            </a:r>
            <a:endParaRPr lang="en-US" u="sng" dirty="0"/>
          </a:p>
          <a:p>
            <a:pPr lvl="1"/>
            <a:r>
              <a:rPr lang="en-US" u="sng" dirty="0">
                <a:hlinkClick r:id="rId6"/>
              </a:rPr>
              <a:t>https://</a:t>
            </a:r>
            <a:r>
              <a:rPr lang="en-US" u="sng" dirty="0" err="1">
                <a:hlinkClick r:id="rId6"/>
              </a:rPr>
              <a:t>github.com</a:t>
            </a:r>
            <a:r>
              <a:rPr lang="en-US" u="sng" dirty="0">
                <a:hlinkClick r:id="rId6"/>
              </a:rPr>
              <a:t>/</a:t>
            </a:r>
            <a:r>
              <a:rPr lang="en-US" u="sng" dirty="0" err="1">
                <a:hlinkClick r:id="rId6"/>
              </a:rPr>
              <a:t>istopwg</a:t>
            </a:r>
            <a:r>
              <a:rPr lang="en-US" u="sng" dirty="0">
                <a:hlinkClick r:id="rId6"/>
              </a:rPr>
              <a:t>/</a:t>
            </a:r>
            <a:r>
              <a:rPr lang="en-US" u="sng" dirty="0" err="1">
                <a:hlinkClick r:id="rId6"/>
              </a:rPr>
              <a:t>pwg</a:t>
            </a:r>
            <a:r>
              <a:rPr lang="en-US" u="sng" dirty="0">
                <a:hlinkClick r:id="rId6"/>
              </a:rPr>
              <a:t>-semantic-model</a:t>
            </a:r>
            <a:endParaRPr lang="en-US" u="sng" dirty="0" smtClean="0"/>
          </a:p>
          <a:p>
            <a:pPr lvl="1"/>
            <a:endParaRPr lang="en-US" u="sng" dirty="0"/>
          </a:p>
          <a:p>
            <a:r>
              <a:rPr lang="en-US" u="sng" dirty="0" smtClean="0"/>
              <a:t>IPP Everywhere Self Certification Tools</a:t>
            </a:r>
          </a:p>
          <a:p>
            <a:pPr lvl="1"/>
            <a:r>
              <a:rPr lang="en-US" u="sng" dirty="0">
                <a:hlinkClick r:id="rId7"/>
              </a:rPr>
              <a:t>https://</a:t>
            </a:r>
            <a:r>
              <a:rPr lang="en-US" u="sng" dirty="0" err="1">
                <a:hlinkClick r:id="rId7"/>
              </a:rPr>
              <a:t>github.com</a:t>
            </a:r>
            <a:r>
              <a:rPr lang="en-US" u="sng" dirty="0">
                <a:hlinkClick r:id="rId7"/>
              </a:rPr>
              <a:t>/</a:t>
            </a:r>
            <a:r>
              <a:rPr lang="en-US" u="sng" dirty="0" err="1">
                <a:hlinkClick r:id="rId7"/>
              </a:rPr>
              <a:t>istopwg</a:t>
            </a:r>
            <a:r>
              <a:rPr lang="en-US" u="sng" dirty="0">
                <a:hlinkClick r:id="rId7"/>
              </a:rPr>
              <a:t>/</a:t>
            </a:r>
            <a:r>
              <a:rPr lang="en-US" u="sng" dirty="0" err="1">
                <a:hlinkClick r:id="rId7"/>
              </a:rPr>
              <a:t>ippeveselfcert</a:t>
            </a:r>
            <a:endParaRPr lang="en-US" u="sng" dirty="0" smtClean="0"/>
          </a:p>
          <a:p>
            <a:pPr lvl="1"/>
            <a:endParaRPr lang="en-US" u="sng" dirty="0"/>
          </a:p>
          <a:p>
            <a:r>
              <a:rPr lang="en-US" u="sng" dirty="0" smtClean="0"/>
              <a:t>IPP Registry</a:t>
            </a:r>
          </a:p>
          <a:p>
            <a:pPr lvl="1"/>
            <a:r>
              <a:rPr lang="en-US" u="sng" dirty="0">
                <a:hlinkClick r:id="rId8"/>
              </a:rPr>
              <a:t>https://</a:t>
            </a:r>
            <a:r>
              <a:rPr lang="en-US" u="sng" dirty="0" err="1">
                <a:hlinkClick r:id="rId8"/>
              </a:rPr>
              <a:t>github.com</a:t>
            </a:r>
            <a:r>
              <a:rPr lang="en-US" u="sng" dirty="0">
                <a:hlinkClick r:id="rId8"/>
              </a:rPr>
              <a:t>/</a:t>
            </a:r>
            <a:r>
              <a:rPr lang="en-US" u="sng" dirty="0" err="1">
                <a:hlinkClick r:id="rId8"/>
              </a:rPr>
              <a:t>istopwg</a:t>
            </a:r>
            <a:r>
              <a:rPr lang="en-US" u="sng" dirty="0">
                <a:hlinkClick r:id="rId8"/>
              </a:rPr>
              <a:t>/</a:t>
            </a:r>
            <a:r>
              <a:rPr lang="en-US" u="sng" dirty="0" err="1">
                <a:hlinkClick r:id="rId8"/>
              </a:rPr>
              <a:t>ippregistry</a:t>
            </a:r>
            <a:endParaRPr lang="en-US" u="sng" dirty="0" smtClean="0"/>
          </a:p>
        </p:txBody>
      </p:sp>
      <p:sp>
        <p:nvSpPr>
          <p:cNvPr id="176" name="Shape 176"/>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12</a:t>
            </a:fld>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IPP Everywhere Certified Printers</a:t>
            </a:r>
            <a:endParaRPr lang="en-US" dirty="0"/>
          </a:p>
        </p:txBody>
      </p:sp>
      <p:sp>
        <p:nvSpPr>
          <p:cNvPr id="3" name="Text Placeholder 2"/>
          <p:cNvSpPr>
            <a:spLocks noGrp="1"/>
          </p:cNvSpPr>
          <p:nvPr>
            <p:ph type="body" idx="1"/>
          </p:nvPr>
        </p:nvSpPr>
        <p:spPr/>
        <p:txBody>
          <a:bodyPr>
            <a:normAutofit/>
          </a:bodyPr>
          <a:lstStyle/>
          <a:p>
            <a:endParaRPr lang="en-US" dirty="0" smtClean="0"/>
          </a:p>
          <a:p>
            <a:r>
              <a:rPr lang="en-US" dirty="0" smtClean="0"/>
              <a:t>Certified Printers listed on PWG IPP Everywhere page</a:t>
            </a:r>
          </a:p>
          <a:p>
            <a:pPr lvl="1"/>
            <a:r>
              <a:rPr lang="en-US" dirty="0">
                <a:hlinkClick r:id="rId2"/>
              </a:rPr>
              <a:t>https://</a:t>
            </a:r>
            <a:r>
              <a:rPr lang="en-US" dirty="0" smtClean="0">
                <a:hlinkClick r:id="rId2"/>
              </a:rPr>
              <a:t>www.pwg.org/dynamo/eveprinters.php</a:t>
            </a:r>
            <a:endParaRPr lang="en-US" dirty="0"/>
          </a:p>
          <a:p>
            <a:pPr lvl="1"/>
            <a:endParaRPr lang="en-US" dirty="0" smtClean="0"/>
          </a:p>
          <a:p>
            <a:r>
              <a:rPr lang="en-US" dirty="0" smtClean="0"/>
              <a:t>19 printers certified so far </a:t>
            </a:r>
            <a:r>
              <a:rPr lang="mr-IN" dirty="0" smtClean="0"/>
              <a:t>–</a:t>
            </a:r>
            <a:r>
              <a:rPr lang="en-US" dirty="0" smtClean="0"/>
              <a:t> certify your printer today!</a:t>
            </a:r>
          </a:p>
          <a:p>
            <a:endParaRPr lang="en-US" dirty="0"/>
          </a:p>
          <a:p>
            <a:r>
              <a:rPr lang="en-US" dirty="0" smtClean="0"/>
              <a:t>Certification test suite 1.0 Update 1 available now</a:t>
            </a:r>
          </a:p>
          <a:p>
            <a:endParaRPr lang="en-US" sz="1600" dirty="0"/>
          </a:p>
          <a:p>
            <a:endParaRPr lang="en-US" sz="1600" dirty="0" smtClean="0"/>
          </a:p>
          <a:p>
            <a:pPr lvl="1"/>
            <a:endParaRPr lang="en-US" sz="1600" dirty="0" smtClean="0"/>
          </a:p>
        </p:txBody>
      </p:sp>
    </p:spTree>
    <p:extLst>
      <p:ext uri="{BB962C8B-B14F-4D97-AF65-F5344CB8AC3E}">
        <p14:creationId xmlns:p14="http://schemas.microsoft.com/office/powerpoint/2010/main" val="938862281"/>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PWG Design Philosophy Whitepaper</a:t>
            </a:r>
            <a:endParaRPr lang="en-US" dirty="0"/>
          </a:p>
        </p:txBody>
      </p:sp>
      <p:sp>
        <p:nvSpPr>
          <p:cNvPr id="3" name="Text Placeholder 2"/>
          <p:cNvSpPr>
            <a:spLocks noGrp="1"/>
          </p:cNvSpPr>
          <p:nvPr>
            <p:ph type="body" idx="1"/>
          </p:nvPr>
        </p:nvSpPr>
        <p:spPr/>
        <p:txBody>
          <a:bodyPr>
            <a:normAutofit/>
          </a:bodyPr>
          <a:lstStyle/>
          <a:p>
            <a:endParaRPr lang="en-US" dirty="0" smtClean="0"/>
          </a:p>
          <a:p>
            <a:r>
              <a:rPr lang="en-US" dirty="0" smtClean="0"/>
              <a:t>Purpose:</a:t>
            </a:r>
          </a:p>
          <a:p>
            <a:pPr lvl="1"/>
            <a:r>
              <a:rPr lang="en-US" dirty="0" smtClean="0"/>
              <a:t>To provide newcomers to the PWG and the PWG members and officers themselves with simple, high-level definitions of the set of tenets and design principles held by the PWG that guide the design and creation of its technologies</a:t>
            </a:r>
          </a:p>
          <a:p>
            <a:endParaRPr lang="en-US" dirty="0"/>
          </a:p>
          <a:p>
            <a:r>
              <a:rPr lang="en-US" dirty="0" smtClean="0"/>
              <a:t>Content:</a:t>
            </a:r>
          </a:p>
          <a:p>
            <a:pPr lvl="1"/>
            <a:r>
              <a:rPr lang="en-US" sz="1600" dirty="0" smtClean="0"/>
              <a:t>Value of late binding (best </a:t>
            </a:r>
            <a:r>
              <a:rPr lang="en-US" sz="1600" dirty="0"/>
              <a:t>fidelity in Cloud </a:t>
            </a:r>
            <a:r>
              <a:rPr lang="en-US" sz="1600" dirty="0" smtClean="0"/>
              <a:t>servers, enables job redirection)</a:t>
            </a:r>
          </a:p>
          <a:p>
            <a:pPr lvl="1"/>
            <a:r>
              <a:rPr lang="en-US" sz="1600" dirty="0" smtClean="0"/>
              <a:t>Intent </a:t>
            </a:r>
            <a:r>
              <a:rPr lang="en-US" sz="1600" dirty="0"/>
              <a:t>vs. process for output </a:t>
            </a:r>
            <a:r>
              <a:rPr lang="en-US" sz="1600" dirty="0" smtClean="0"/>
              <a:t>fidelity</a:t>
            </a:r>
          </a:p>
          <a:p>
            <a:pPr lvl="1"/>
            <a:r>
              <a:rPr lang="en-US" sz="1600" dirty="0" smtClean="0"/>
              <a:t>Value of separating job ticket / job information from document content</a:t>
            </a:r>
          </a:p>
          <a:p>
            <a:pPr lvl="1"/>
            <a:r>
              <a:rPr lang="en-US" sz="1600" dirty="0" smtClean="0"/>
              <a:t>IPP design patterns?</a:t>
            </a:r>
          </a:p>
          <a:p>
            <a:pPr lvl="1"/>
            <a:endParaRPr lang="en-US" sz="1600" dirty="0" smtClean="0"/>
          </a:p>
        </p:txBody>
      </p:sp>
    </p:spTree>
    <p:extLst>
      <p:ext uri="{BB962C8B-B14F-4D97-AF65-F5344CB8AC3E}">
        <p14:creationId xmlns:p14="http://schemas.microsoft.com/office/powerpoint/2010/main" val="133299910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PWG Process v4.0</a:t>
            </a:r>
            <a:endParaRPr lang="en-US" dirty="0"/>
          </a:p>
        </p:txBody>
      </p:sp>
      <p:sp>
        <p:nvSpPr>
          <p:cNvPr id="3" name="Text Placeholder 2"/>
          <p:cNvSpPr>
            <a:spLocks noGrp="1"/>
          </p:cNvSpPr>
          <p:nvPr>
            <p:ph type="body" idx="1"/>
          </p:nvPr>
        </p:nvSpPr>
        <p:spPr/>
        <p:txBody>
          <a:bodyPr>
            <a:normAutofit/>
          </a:bodyPr>
          <a:lstStyle/>
          <a:p>
            <a:r>
              <a:rPr lang="en-US" dirty="0" smtClean="0"/>
              <a:t>Original notion: Update existing Process 3.0 to merge in subsequently published PWG process documents</a:t>
            </a:r>
          </a:p>
          <a:p>
            <a:pPr lvl="1"/>
            <a:r>
              <a:rPr lang="en-US" sz="1200" dirty="0" smtClean="0">
                <a:solidFill>
                  <a:srgbClr val="FF0000"/>
                </a:solidFill>
              </a:rPr>
              <a:t>pwg-policy-call-for-obj-last-call-formal-vote-draft-2.txt (draft)</a:t>
            </a:r>
          </a:p>
          <a:p>
            <a:pPr lvl="1"/>
            <a:r>
              <a:rPr lang="en-US" sz="1200" dirty="0" err="1" smtClean="0"/>
              <a:t>ipp</a:t>
            </a:r>
            <a:r>
              <a:rPr lang="en-US" sz="1200" dirty="0" smtClean="0"/>
              <a:t>-registry-</a:t>
            </a:r>
            <a:r>
              <a:rPr lang="en-US" sz="1200" dirty="0" err="1" smtClean="0"/>
              <a:t>policy.txt</a:t>
            </a:r>
            <a:endParaRPr lang="en-US" sz="1200" dirty="0" smtClean="0"/>
          </a:p>
          <a:p>
            <a:pPr lvl="1"/>
            <a:r>
              <a:rPr lang="en-US" sz="1200" dirty="0" smtClean="0"/>
              <a:t>pwg-billing-policy-20141001.txt</a:t>
            </a:r>
          </a:p>
          <a:p>
            <a:pPr lvl="1"/>
            <a:r>
              <a:rPr lang="en-US" sz="1200" dirty="0" smtClean="0"/>
              <a:t>pwg-white-policy-20140505.txt</a:t>
            </a:r>
          </a:p>
          <a:p>
            <a:pPr lvl="1"/>
            <a:r>
              <a:rPr lang="en-US" sz="1200" dirty="0" smtClean="0"/>
              <a:t>pwg-charter-policy-20140407.txt</a:t>
            </a:r>
          </a:p>
          <a:p>
            <a:pPr lvl="1"/>
            <a:r>
              <a:rPr lang="en-US" sz="1200" dirty="0" smtClean="0"/>
              <a:t>pwg-prototype-policy-20121029.txt</a:t>
            </a:r>
          </a:p>
          <a:p>
            <a:pPr lvl="1"/>
            <a:r>
              <a:rPr lang="en-US" sz="1200" dirty="0" smtClean="0">
                <a:solidFill>
                  <a:srgbClr val="FF0000"/>
                </a:solidFill>
              </a:rPr>
              <a:t>pwg-namespace-policy-20160820.txt (new updated draft)</a:t>
            </a:r>
          </a:p>
          <a:p>
            <a:r>
              <a:rPr lang="en-US" sz="2000" dirty="0" smtClean="0"/>
              <a:t>Revised notion: Refactor the Process document to describe the processes of the PWG to make them simple and obvious to the uninitiated reader:</a:t>
            </a:r>
          </a:p>
          <a:p>
            <a:pPr lvl="1"/>
            <a:r>
              <a:rPr lang="en-US" sz="1600" dirty="0" smtClean="0"/>
              <a:t>Proposing new work to the PWG</a:t>
            </a:r>
          </a:p>
          <a:p>
            <a:pPr lvl="1"/>
            <a:r>
              <a:rPr lang="en-US" sz="1600" dirty="0" smtClean="0"/>
              <a:t>Approving new work and assigning to a PWG work group</a:t>
            </a:r>
          </a:p>
          <a:p>
            <a:pPr lvl="1"/>
            <a:r>
              <a:rPr lang="en-US" sz="1600" dirty="0" smtClean="0"/>
              <a:t>PWG approval for various document types</a:t>
            </a:r>
          </a:p>
          <a:p>
            <a:pPr lvl="2"/>
            <a:r>
              <a:rPr lang="en-US" sz="1600" dirty="0" smtClean="0"/>
              <a:t>whitepaper</a:t>
            </a:r>
          </a:p>
          <a:p>
            <a:pPr lvl="2"/>
            <a:r>
              <a:rPr lang="en-US" sz="1600" dirty="0" smtClean="0"/>
              <a:t>standard</a:t>
            </a:r>
          </a:p>
          <a:p>
            <a:pPr lvl="2"/>
            <a:r>
              <a:rPr lang="en-US" sz="1600" dirty="0" smtClean="0"/>
              <a:t>etc.</a:t>
            </a:r>
            <a:endParaRPr lang="en-US" sz="1600" dirty="0"/>
          </a:p>
        </p:txBody>
      </p:sp>
    </p:spTree>
    <p:extLst>
      <p:ext uri="{BB962C8B-B14F-4D97-AF65-F5344CB8AC3E}">
        <p14:creationId xmlns:p14="http://schemas.microsoft.com/office/powerpoint/2010/main" val="1155614184"/>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PWG Process v4.0</a:t>
            </a:r>
            <a:endParaRPr lang="en-US" dirty="0"/>
          </a:p>
        </p:txBody>
      </p:sp>
      <p:sp>
        <p:nvSpPr>
          <p:cNvPr id="3" name="Text Placeholder 2"/>
          <p:cNvSpPr>
            <a:spLocks noGrp="1"/>
          </p:cNvSpPr>
          <p:nvPr>
            <p:ph type="body" idx="1"/>
          </p:nvPr>
        </p:nvSpPr>
        <p:spPr/>
        <p:txBody>
          <a:bodyPr/>
          <a:lstStyle/>
          <a:p>
            <a:r>
              <a:rPr lang="en-US" dirty="0" smtClean="0"/>
              <a:t>Process 3.0 diagram</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1662" y="1328511"/>
            <a:ext cx="7040675" cy="5529489"/>
          </a:xfrm>
          <a:prstGeom prst="rect">
            <a:avLst/>
          </a:prstGeom>
        </p:spPr>
      </p:pic>
    </p:spTree>
    <p:extLst>
      <p:ext uri="{BB962C8B-B14F-4D97-AF65-F5344CB8AC3E}">
        <p14:creationId xmlns:p14="http://schemas.microsoft.com/office/powerpoint/2010/main" val="124714715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9" name="Shape 179"/>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0"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181" name="Shape 181"/>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82" name="Shape 182"/>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vl1pPr>
          </a:lstStyle>
          <a:p>
            <a:r>
              <a:t>®</a:t>
            </a:r>
          </a:p>
        </p:txBody>
      </p:sp>
      <p:sp>
        <p:nvSpPr>
          <p:cNvPr id="183" name="Shape 183"/>
          <p:cNvSpPr>
            <a:spLocks noGrp="1"/>
          </p:cNvSpPr>
          <p:nvPr>
            <p:ph type="ctrTitle"/>
          </p:nvPr>
        </p:nvSpPr>
        <p:spPr>
          <a:prstGeom prst="rect">
            <a:avLst/>
          </a:prstGeom>
        </p:spPr>
        <p:txBody>
          <a:bodyPr/>
          <a:lstStyle/>
          <a:p>
            <a:r>
              <a:t>PWG Workgroup Status</a:t>
            </a:r>
          </a:p>
        </p:txBody>
      </p:sp>
      <p:sp>
        <p:nvSpPr>
          <p:cNvPr id="185" name="Shape 185"/>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17</a:t>
            </a:fld>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88" name="Shape 188"/>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89"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90" name="Shape 190"/>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91" name="Shape 19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192" name="Shape 192"/>
          <p:cNvSpPr>
            <a:spLocks noGrp="1"/>
          </p:cNvSpPr>
          <p:nvPr>
            <p:ph type="title"/>
          </p:nvPr>
        </p:nvSpPr>
        <p:spPr>
          <a:prstGeom prst="rect">
            <a:avLst/>
          </a:prstGeom>
        </p:spPr>
        <p:txBody>
          <a:bodyPr/>
          <a:lstStyle/>
          <a:p>
            <a:r>
              <a:t>Work In Progress</a:t>
            </a:r>
          </a:p>
        </p:txBody>
      </p:sp>
      <p:sp>
        <p:nvSpPr>
          <p:cNvPr id="193" name="Shape 193"/>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18</a:t>
            </a:fld>
            <a:endParaRPr/>
          </a:p>
        </p:txBody>
      </p:sp>
      <p:sp>
        <p:nvSpPr>
          <p:cNvPr id="194" name="Shape 194"/>
          <p:cNvSpPr/>
          <p:nvPr/>
        </p:nvSpPr>
        <p:spPr>
          <a:xfrm>
            <a:off x="3810000" y="5791200"/>
            <a:ext cx="1524000" cy="381000"/>
          </a:xfrm>
          <a:prstGeom prst="roundRect">
            <a:avLst>
              <a:gd name="adj" fmla="val 21180"/>
            </a:avLst>
          </a:prstGeom>
          <a:gradFill>
            <a:gsLst>
              <a:gs pos="0">
                <a:srgbClr val="FF2600"/>
              </a:gs>
              <a:gs pos="100000">
                <a:srgbClr val="BF1903"/>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xmlns="" val="1"/>
            </a:ext>
          </a:extLst>
        </p:spPr>
        <p:txBody>
          <a:bodyPr lIns="50800" tIns="50800" rIns="50800" bIns="50800" anchor="ctr"/>
          <a:lstStyle>
            <a:lvl1pPr algn="ctr">
              <a:defRPr b="1">
                <a:solidFill>
                  <a:srgbClr val="FFFFFF"/>
                </a:solidFill>
                <a:uFill>
                  <a:solidFill>
                    <a:srgbClr val="FFFFFF"/>
                  </a:solidFill>
                </a:uFill>
              </a:defRPr>
            </a:lvl1pPr>
          </a:lstStyle>
          <a:p>
            <a:r>
              <a:t>Prototype</a:t>
            </a:r>
          </a:p>
        </p:txBody>
      </p:sp>
      <p:sp>
        <p:nvSpPr>
          <p:cNvPr id="195" name="Shape 195"/>
          <p:cNvSpPr/>
          <p:nvPr/>
        </p:nvSpPr>
        <p:spPr>
          <a:xfrm>
            <a:off x="5461000" y="5791200"/>
            <a:ext cx="1524000" cy="381000"/>
          </a:xfrm>
          <a:prstGeom prst="roundRect">
            <a:avLst>
              <a:gd name="adj" fmla="val 21180"/>
            </a:avLst>
          </a:prstGeom>
          <a:gradFill>
            <a:gsLst>
              <a:gs pos="0">
                <a:srgbClr val="FFA941"/>
              </a:gs>
              <a:gs pos="100000">
                <a:srgbClr val="D96C00"/>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xmlns="" val="1"/>
            </a:ext>
          </a:extLst>
        </p:spPr>
        <p:txBody>
          <a:bodyPr lIns="50800" tIns="50800" rIns="50800" bIns="50800" anchor="ctr"/>
          <a:lstStyle>
            <a:lvl1pPr algn="ctr">
              <a:defRPr b="1">
                <a:solidFill>
                  <a:srgbClr val="FFFFFF"/>
                </a:solidFill>
                <a:uFill>
                  <a:solidFill>
                    <a:srgbClr val="FFFFFF"/>
                  </a:solidFill>
                </a:uFill>
              </a:defRPr>
            </a:lvl1pPr>
          </a:lstStyle>
          <a:p>
            <a:r>
              <a:t>Prototyped</a:t>
            </a:r>
          </a:p>
        </p:txBody>
      </p:sp>
      <p:sp>
        <p:nvSpPr>
          <p:cNvPr id="196" name="Shape 196"/>
          <p:cNvSpPr/>
          <p:nvPr/>
        </p:nvSpPr>
        <p:spPr>
          <a:xfrm>
            <a:off x="7112000" y="5791200"/>
            <a:ext cx="1524000" cy="381000"/>
          </a:xfrm>
          <a:prstGeom prst="roundRect">
            <a:avLst>
              <a:gd name="adj" fmla="val 21180"/>
            </a:avLst>
          </a:prstGeom>
          <a:gradFill>
            <a:gsLst>
              <a:gs pos="0">
                <a:srgbClr val="E5E500"/>
              </a:gs>
              <a:gs pos="100000">
                <a:srgbClr val="AAAA00"/>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xmlns="" val="1"/>
            </a:ext>
          </a:extLst>
        </p:spPr>
        <p:txBody>
          <a:bodyPr lIns="50800" tIns="50800" rIns="50800" bIns="50800" anchor="ctr"/>
          <a:lstStyle>
            <a:lvl1pPr algn="ctr">
              <a:defRPr b="1">
                <a:solidFill>
                  <a:srgbClr val="FFFFFF"/>
                </a:solidFill>
                <a:uFill>
                  <a:solidFill>
                    <a:srgbClr val="FFFFFF"/>
                  </a:solidFill>
                </a:uFill>
              </a:defRPr>
            </a:lvl1pPr>
          </a:lstStyle>
          <a:p>
            <a:r>
              <a:t>Stable</a:t>
            </a:r>
          </a:p>
        </p:txBody>
      </p:sp>
      <p:sp>
        <p:nvSpPr>
          <p:cNvPr id="197" name="Shape 197"/>
          <p:cNvSpPr/>
          <p:nvPr/>
        </p:nvSpPr>
        <p:spPr>
          <a:xfrm>
            <a:off x="2159000" y="5791200"/>
            <a:ext cx="1524000" cy="381000"/>
          </a:xfrm>
          <a:prstGeom prst="roundRect">
            <a:avLst>
              <a:gd name="adj" fmla="val 21180"/>
            </a:avLst>
          </a:prstGeom>
          <a:gradFill>
            <a:gsLst>
              <a:gs pos="0">
                <a:srgbClr val="809FFF"/>
              </a:gs>
              <a:gs pos="100000">
                <a:srgbClr val="5268BF"/>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xmlns="" val="1"/>
            </a:ext>
          </a:extLst>
        </p:spPr>
        <p:txBody>
          <a:bodyPr lIns="50800" tIns="50800" rIns="50800" bIns="50800" anchor="ctr"/>
          <a:lstStyle>
            <a:lvl1pPr algn="ctr">
              <a:defRPr b="1">
                <a:solidFill>
                  <a:srgbClr val="FFFFFF"/>
                </a:solidFill>
                <a:uFill>
                  <a:solidFill>
                    <a:srgbClr val="FFFFFF"/>
                  </a:solidFill>
                </a:uFill>
              </a:defRPr>
            </a:lvl1pPr>
          </a:lstStyle>
          <a:p>
            <a:r>
              <a:t>Interim</a:t>
            </a:r>
          </a:p>
        </p:txBody>
      </p:sp>
      <p:sp>
        <p:nvSpPr>
          <p:cNvPr id="198" name="Shape 198"/>
          <p:cNvSpPr/>
          <p:nvPr/>
        </p:nvSpPr>
        <p:spPr>
          <a:xfrm>
            <a:off x="508000" y="5791200"/>
            <a:ext cx="1524000" cy="381000"/>
          </a:xfrm>
          <a:prstGeom prst="roundRect">
            <a:avLst>
              <a:gd name="adj" fmla="val 21180"/>
            </a:avLst>
          </a:prstGeom>
          <a:gradFill>
            <a:gsLst>
              <a:gs pos="0">
                <a:srgbClr val="808080"/>
              </a:gs>
              <a:gs pos="100000">
                <a:srgbClr val="414141"/>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xmlns="" val="1"/>
            </a:ext>
          </a:extLst>
        </p:spPr>
        <p:txBody>
          <a:bodyPr lIns="50800" tIns="50800" rIns="50800" bIns="50800" anchor="ctr"/>
          <a:lstStyle>
            <a:lvl1pPr algn="ctr">
              <a:defRPr b="1">
                <a:solidFill>
                  <a:srgbClr val="FFFFFF"/>
                </a:solidFill>
                <a:uFill>
                  <a:solidFill>
                    <a:srgbClr val="FFFFFF"/>
                  </a:solidFill>
                </a:uFill>
              </a:defRPr>
            </a:lvl1pPr>
          </a:lstStyle>
          <a:p>
            <a:r>
              <a:t>Planned</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0119" y="2110076"/>
            <a:ext cx="8323762" cy="2009437"/>
          </a:xfrm>
          <a:prstGeom prst="rect">
            <a:avLst/>
          </a:prstGeom>
        </p:spPr>
      </p:pic>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Shape 24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247" name="Shape 247"/>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24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249" name="Shape 249"/>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250" name="Shape 25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vl1pPr>
          </a:lstStyle>
          <a:p>
            <a:r>
              <a:t>®</a:t>
            </a:r>
          </a:p>
        </p:txBody>
      </p:sp>
      <p:sp>
        <p:nvSpPr>
          <p:cNvPr id="251" name="Shape 251"/>
          <p:cNvSpPr>
            <a:spLocks noGrp="1"/>
          </p:cNvSpPr>
          <p:nvPr>
            <p:ph type="ctrTitle"/>
          </p:nvPr>
        </p:nvSpPr>
        <p:spPr>
          <a:prstGeom prst="rect">
            <a:avLst/>
          </a:prstGeom>
        </p:spPr>
        <p:txBody>
          <a:bodyPr/>
          <a:lstStyle/>
          <a:p>
            <a:r>
              <a:t>IPP Workgroup Status</a:t>
            </a:r>
          </a:p>
        </p:txBody>
      </p:sp>
      <p:sp>
        <p:nvSpPr>
          <p:cNvPr id="252" name="Shape 252"/>
          <p:cNvSpPr>
            <a:spLocks noGrp="1"/>
          </p:cNvSpPr>
          <p:nvPr>
            <p:ph type="subTitle" sz="half" idx="1"/>
          </p:nvPr>
        </p:nvSpPr>
        <p:spPr>
          <a:prstGeom prst="rect">
            <a:avLst/>
          </a:prstGeom>
        </p:spPr>
        <p:txBody>
          <a:bodyPr/>
          <a:lstStyle/>
          <a:p>
            <a:r>
              <a:t>Paul Tykodi (TCS), Ira McDonald (High North)</a:t>
            </a:r>
          </a:p>
        </p:txBody>
      </p:sp>
      <p:sp>
        <p:nvSpPr>
          <p:cNvPr id="253" name="Shape 253"/>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19</a:t>
            </a:fld>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7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79" name="Shape 7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80" name="Shape 80"/>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81" name="Shape 8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82" name="Shape 82"/>
          <p:cNvSpPr>
            <a:spLocks noGrp="1"/>
          </p:cNvSpPr>
          <p:nvPr>
            <p:ph type="title"/>
          </p:nvPr>
        </p:nvSpPr>
        <p:spPr>
          <a:prstGeom prst="rect">
            <a:avLst/>
          </a:prstGeom>
        </p:spPr>
        <p:txBody>
          <a:bodyPr/>
          <a:lstStyle/>
          <a:p>
            <a:r>
              <a:t>Plenary Agenda</a:t>
            </a:r>
          </a:p>
        </p:txBody>
      </p:sp>
      <p:sp>
        <p:nvSpPr>
          <p:cNvPr id="83" name="Shape 83"/>
          <p:cNvSpPr>
            <a:spLocks noGrp="1"/>
          </p:cNvSpPr>
          <p:nvPr>
            <p:ph type="body" idx="1"/>
          </p:nvPr>
        </p:nvSpPr>
        <p:spPr>
          <a:prstGeom prst="rect">
            <a:avLst/>
          </a:prstGeom>
        </p:spPr>
        <p:txBody>
          <a:bodyPr/>
          <a:lstStyle/>
          <a:p>
            <a:r>
              <a:rPr dirty="0"/>
              <a:t>Administrivia</a:t>
            </a:r>
          </a:p>
          <a:p>
            <a:r>
              <a:rPr lang="en-US" dirty="0" smtClean="0"/>
              <a:t>PWG Steering Committee Updates</a:t>
            </a:r>
            <a:endParaRPr dirty="0"/>
          </a:p>
          <a:p>
            <a:r>
              <a:rPr dirty="0" smtClean="0"/>
              <a:t>PWG </a:t>
            </a:r>
            <a:r>
              <a:rPr dirty="0"/>
              <a:t>Workgroup Status [WG Chairs]</a:t>
            </a:r>
          </a:p>
          <a:p>
            <a:pPr lvl="1"/>
            <a:r>
              <a:rPr dirty="0" smtClean="0"/>
              <a:t>Internet </a:t>
            </a:r>
            <a:r>
              <a:rPr dirty="0"/>
              <a:t>Printing Protocol (IPP)</a:t>
            </a:r>
          </a:p>
          <a:p>
            <a:pPr lvl="1"/>
            <a:r>
              <a:rPr lang="en-US" dirty="0" smtClean="0"/>
              <a:t>Semantic </a:t>
            </a:r>
            <a:r>
              <a:rPr lang="en-US" dirty="0"/>
              <a:t>Model (SM</a:t>
            </a:r>
            <a:r>
              <a:rPr lang="en-US" dirty="0" smtClean="0"/>
              <a:t>)</a:t>
            </a:r>
          </a:p>
          <a:p>
            <a:pPr lvl="1"/>
            <a:r>
              <a:rPr lang="en-US" dirty="0"/>
              <a:t>Imaging Device Security (IDS</a:t>
            </a:r>
            <a:r>
              <a:rPr lang="en-US" dirty="0" smtClean="0"/>
              <a:t>)</a:t>
            </a:r>
            <a:endParaRPr dirty="0"/>
          </a:p>
          <a:p>
            <a:r>
              <a:rPr dirty="0" smtClean="0"/>
              <a:t>Liaison </a:t>
            </a:r>
            <a:r>
              <a:rPr dirty="0"/>
              <a:t>Status</a:t>
            </a:r>
          </a:p>
          <a:p>
            <a:pPr lvl="1"/>
            <a:r>
              <a:rPr dirty="0"/>
              <a:t>Trusted Computing Group (</a:t>
            </a:r>
            <a:r>
              <a:rPr dirty="0" smtClean="0"/>
              <a:t>TCG)</a:t>
            </a:r>
            <a:endParaRPr lang="en-US" dirty="0" smtClean="0"/>
          </a:p>
          <a:p>
            <a:pPr lvl="1"/>
            <a:r>
              <a:rPr lang="en-US" dirty="0" smtClean="0"/>
              <a:t>Gartner</a:t>
            </a:r>
            <a:endParaRPr dirty="0" smtClean="0"/>
          </a:p>
          <a:p>
            <a:r>
              <a:rPr dirty="0" smtClean="0"/>
              <a:t>Next Meeting</a:t>
            </a:r>
            <a:r>
              <a:rPr lang="en-US" dirty="0" smtClean="0"/>
              <a:t>s</a:t>
            </a:r>
            <a:endParaRPr dirty="0"/>
          </a:p>
        </p:txBody>
      </p:sp>
      <p:sp>
        <p:nvSpPr>
          <p:cNvPr id="84" name="Shape 84"/>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a:t>
            </a:fld>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69"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70" name="Shape 70"/>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71" name="Shape 71"/>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72" name="Shape 72"/>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spAutoFit/>
          </a:bodyPr>
          <a:lstStyle>
            <a:lvl1pPr>
              <a:defRPr sz="700"/>
            </a:lvl1pPr>
          </a:lstStyle>
          <a:p>
            <a:r>
              <a:rPr sz="492"/>
              <a:t>®</a:t>
            </a:r>
          </a:p>
        </p:txBody>
      </p:sp>
      <p:sp>
        <p:nvSpPr>
          <p:cNvPr id="73" name="Shape 73"/>
          <p:cNvSpPr>
            <a:spLocks noGrp="1"/>
          </p:cNvSpPr>
          <p:nvPr>
            <p:ph type="title"/>
          </p:nvPr>
        </p:nvSpPr>
        <p:spPr>
          <a:prstGeom prst="rect">
            <a:avLst/>
          </a:prstGeom>
        </p:spPr>
        <p:txBody>
          <a:bodyPr/>
          <a:lstStyle/>
          <a:p>
            <a:r>
              <a:t>IPP WG: Charter</a:t>
            </a:r>
          </a:p>
        </p:txBody>
      </p:sp>
      <p:sp>
        <p:nvSpPr>
          <p:cNvPr id="74" name="Shape 74"/>
          <p:cNvSpPr>
            <a:spLocks noGrp="1"/>
          </p:cNvSpPr>
          <p:nvPr>
            <p:ph type="body" idx="1"/>
          </p:nvPr>
        </p:nvSpPr>
        <p:spPr>
          <a:prstGeom prst="rect">
            <a:avLst/>
          </a:prstGeom>
        </p:spPr>
        <p:txBody>
          <a:bodyPr/>
          <a:lstStyle/>
          <a:p>
            <a:r>
              <a:t>Current charter:</a:t>
            </a:r>
          </a:p>
          <a:p>
            <a:pPr lvl="1"/>
            <a:r>
              <a:rPr u="sng">
                <a:hlinkClick r:id="rId3"/>
              </a:rPr>
              <a:t>http://ftp.pwg.org/pub/pwg/ipp/charter/ch-ipp-charter-20151225.pdf</a:t>
            </a:r>
          </a:p>
          <a:p>
            <a:r>
              <a:t>The Internet Printing Protocol (IPP) workgroup is chartered with the maintenance of IPP, the IETF IPP registry, and support for new clients, network architectures (Cloud, SDN), service bindings for MFDs and Imaging Systems, and emerging technologies such as 3D Printing</a:t>
            </a:r>
          </a:p>
          <a:p>
            <a:r>
              <a:t>In addition, we maintain the IETF Finisher MIB, Job MIB, and Printer MIB registries, and handle synchronization with changes in IPP</a:t>
            </a:r>
          </a:p>
        </p:txBody>
      </p:sp>
      <p:sp>
        <p:nvSpPr>
          <p:cNvPr id="75" name="Shape 75"/>
          <p:cNvSpPr>
            <a:spLocks noGrp="1"/>
          </p:cNvSpPr>
          <p:nvPr>
            <p:ph type="sldNum" sz="quarter" idx="2"/>
          </p:nvPr>
        </p:nvSpPr>
        <p:spPr>
          <a:xfrm>
            <a:off x="8793898" y="6663383"/>
            <a:ext cx="157095" cy="153888"/>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20</a:t>
            </a:fld>
            <a:endParaRPr/>
          </a:p>
        </p:txBody>
      </p:sp>
    </p:spTree>
    <p:extLst>
      <p:ext uri="{BB962C8B-B14F-4D97-AF65-F5344CB8AC3E}">
        <p14:creationId xmlns:p14="http://schemas.microsoft.com/office/powerpoint/2010/main" val="263210722"/>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78"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79" name="Shape 79"/>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80" name="Shape 80"/>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81" name="Shape 81"/>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spAutoFit/>
          </a:bodyPr>
          <a:lstStyle>
            <a:lvl1pPr>
              <a:defRPr sz="700"/>
            </a:lvl1pPr>
          </a:lstStyle>
          <a:p>
            <a:r>
              <a:rPr sz="492"/>
              <a:t>®</a:t>
            </a:r>
          </a:p>
        </p:txBody>
      </p:sp>
      <p:sp>
        <p:nvSpPr>
          <p:cNvPr id="82" name="Shape 82"/>
          <p:cNvSpPr>
            <a:spLocks noGrp="1"/>
          </p:cNvSpPr>
          <p:nvPr>
            <p:ph type="sldNum" sz="quarter" idx="2"/>
          </p:nvPr>
        </p:nvSpPr>
        <p:spPr>
          <a:xfrm>
            <a:off x="8793898" y="6663383"/>
            <a:ext cx="157094" cy="153888"/>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21</a:t>
            </a:fld>
            <a:endParaRPr/>
          </a:p>
        </p:txBody>
      </p:sp>
      <p:sp>
        <p:nvSpPr>
          <p:cNvPr id="83" name="Shape 83"/>
          <p:cNvSpPr>
            <a:spLocks noGrp="1"/>
          </p:cNvSpPr>
          <p:nvPr>
            <p:ph type="title"/>
          </p:nvPr>
        </p:nvSpPr>
        <p:spPr>
          <a:prstGeom prst="rect">
            <a:avLst/>
          </a:prstGeom>
        </p:spPr>
        <p:txBody>
          <a:bodyPr/>
          <a:lstStyle/>
          <a:p>
            <a:r>
              <a:t>IPP WG: Officers</a:t>
            </a:r>
          </a:p>
        </p:txBody>
      </p:sp>
      <p:sp>
        <p:nvSpPr>
          <p:cNvPr id="84" name="Shape 84"/>
          <p:cNvSpPr>
            <a:spLocks noGrp="1"/>
          </p:cNvSpPr>
          <p:nvPr>
            <p:ph type="body" idx="1"/>
          </p:nvPr>
        </p:nvSpPr>
        <p:spPr>
          <a:prstGeom prst="rect">
            <a:avLst/>
          </a:prstGeom>
        </p:spPr>
        <p:txBody>
          <a:bodyPr/>
          <a:lstStyle/>
          <a:p>
            <a:r>
              <a:t>IPP WG Co-Chairs:</a:t>
            </a:r>
          </a:p>
          <a:p>
            <a:pPr lvl="1"/>
            <a:r>
              <a:t>Paul Tykodi (TCS)</a:t>
            </a:r>
          </a:p>
          <a:p>
            <a:pPr lvl="1"/>
            <a:r>
              <a:t>Ira McDonald (High North)</a:t>
            </a:r>
          </a:p>
          <a:p>
            <a:r>
              <a:t>IPP WG Secretary:</a:t>
            </a:r>
          </a:p>
          <a:p>
            <a:pPr lvl="1"/>
            <a:r>
              <a:t>Michael Sweet (Apple)</a:t>
            </a:r>
          </a:p>
          <a:p>
            <a:r>
              <a:t>IPP WG Document Editors:</a:t>
            </a:r>
          </a:p>
          <a:p>
            <a:pPr lvl="1"/>
            <a:r>
              <a:t>Ira McDonald (High North) – IPP System Service (SYSTEM), IETF IPP/1.1</a:t>
            </a:r>
          </a:p>
          <a:p>
            <a:pPr lvl="1"/>
            <a:r>
              <a:t>Michael Sweet (Apple) – IPP System Service (SYSTEM), IETF IPP/1.1, IPP 3D Printing Extensions</a:t>
            </a:r>
          </a:p>
          <a:p>
            <a:pPr lvl="1"/>
            <a:r>
              <a:t>Smith Kennedy (HP Inc.) – IPP Finishings 2.1</a:t>
            </a:r>
          </a:p>
        </p:txBody>
      </p:sp>
    </p:spTree>
    <p:extLst>
      <p:ext uri="{BB962C8B-B14F-4D97-AF65-F5344CB8AC3E}">
        <p14:creationId xmlns:p14="http://schemas.microsoft.com/office/powerpoint/2010/main" val="2113775481"/>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87"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88" name="Shape 88"/>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89" name="Shape 89"/>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90" name="Shape 90"/>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spAutoFit/>
          </a:bodyPr>
          <a:lstStyle>
            <a:lvl1pPr>
              <a:defRPr sz="700"/>
            </a:lvl1pPr>
          </a:lstStyle>
          <a:p>
            <a:r>
              <a:rPr sz="492"/>
              <a:t>®</a:t>
            </a:r>
          </a:p>
        </p:txBody>
      </p:sp>
      <p:sp>
        <p:nvSpPr>
          <p:cNvPr id="91" name="Shape 91"/>
          <p:cNvSpPr>
            <a:spLocks noGrp="1"/>
          </p:cNvSpPr>
          <p:nvPr>
            <p:ph type="title"/>
          </p:nvPr>
        </p:nvSpPr>
        <p:spPr>
          <a:prstGeom prst="rect">
            <a:avLst/>
          </a:prstGeom>
        </p:spPr>
        <p:txBody>
          <a:bodyPr/>
          <a:lstStyle/>
          <a:p>
            <a:r>
              <a:t>IPP WG: Status (1/3)</a:t>
            </a:r>
          </a:p>
        </p:txBody>
      </p:sp>
      <p:sp>
        <p:nvSpPr>
          <p:cNvPr id="92" name="Shape 92"/>
          <p:cNvSpPr>
            <a:spLocks noGrp="1"/>
          </p:cNvSpPr>
          <p:nvPr>
            <p:ph type="body" idx="1"/>
          </p:nvPr>
        </p:nvSpPr>
        <p:spPr>
          <a:prstGeom prst="rect">
            <a:avLst/>
          </a:prstGeom>
        </p:spPr>
        <p:txBody>
          <a:bodyPr/>
          <a:lstStyle/>
          <a:p>
            <a:r>
              <a:rPr dirty="0"/>
              <a:t>IETF RFCs in development:</a:t>
            </a:r>
          </a:p>
          <a:p>
            <a:pPr lvl="1"/>
            <a:r>
              <a:rPr dirty="0"/>
              <a:t>IETF IPP/1.1: Encoding and Transport (obsoletes RFC 2910/3382)</a:t>
            </a:r>
            <a:br>
              <a:rPr dirty="0"/>
            </a:br>
            <a:r>
              <a:rPr dirty="0"/>
              <a:t>			</a:t>
            </a:r>
            <a:r>
              <a:rPr lang="en-US" dirty="0" smtClean="0">
                <a:sym typeface="Wingdings"/>
              </a:rPr>
              <a:t></a:t>
            </a:r>
            <a:r>
              <a:rPr dirty="0" smtClean="0"/>
              <a:t> </a:t>
            </a:r>
            <a:r>
              <a:rPr lang="en-US" b="1" dirty="0" smtClean="0"/>
              <a:t>APPROVED</a:t>
            </a:r>
            <a:endParaRPr b="1" dirty="0"/>
          </a:p>
          <a:p>
            <a:pPr lvl="1"/>
            <a:r>
              <a:rPr dirty="0"/>
              <a:t>IETF IPP/1.1: Model and Semantics (obsoletes RFC 2911/3381/3382)</a:t>
            </a:r>
            <a:br>
              <a:rPr dirty="0"/>
            </a:br>
            <a:r>
              <a:rPr dirty="0"/>
              <a:t>			</a:t>
            </a:r>
            <a:r>
              <a:rPr lang="en-US" dirty="0" smtClean="0">
                <a:sym typeface="Wingdings"/>
              </a:rPr>
              <a:t></a:t>
            </a:r>
            <a:r>
              <a:rPr dirty="0" smtClean="0"/>
              <a:t> </a:t>
            </a:r>
            <a:r>
              <a:rPr lang="en-US" dirty="0"/>
              <a:t>IETF Last Call until </a:t>
            </a:r>
            <a:r>
              <a:rPr lang="en-US" dirty="0" smtClean="0"/>
              <a:t>Sept. </a:t>
            </a:r>
            <a:r>
              <a:rPr lang="en-US" dirty="0"/>
              <a:t>6, 2016</a:t>
            </a:r>
            <a:r>
              <a:rPr dirty="0"/>
              <a:t/>
            </a:r>
            <a:br>
              <a:rPr dirty="0"/>
            </a:br>
            <a:endParaRPr dirty="0"/>
          </a:p>
          <a:p>
            <a:r>
              <a:rPr dirty="0"/>
              <a:t>PWG Specifications in development:</a:t>
            </a:r>
          </a:p>
          <a:p>
            <a:pPr lvl="1"/>
            <a:r>
              <a:rPr dirty="0"/>
              <a:t>IPP 3D Printing Extensions (3D)	- Prototype Draft </a:t>
            </a:r>
          </a:p>
          <a:p>
            <a:pPr lvl="1"/>
            <a:r>
              <a:rPr dirty="0"/>
              <a:t>IPP System Service (SYSTEM)	- Interim Draft</a:t>
            </a:r>
          </a:p>
          <a:p>
            <a:pPr lvl="1"/>
            <a:r>
              <a:rPr dirty="0"/>
              <a:t>IPP Finishings 2.1 (FIN)		- Stable Draft</a:t>
            </a:r>
          </a:p>
        </p:txBody>
      </p:sp>
      <p:sp>
        <p:nvSpPr>
          <p:cNvPr id="93" name="Shape 93"/>
          <p:cNvSpPr>
            <a:spLocks noGrp="1"/>
          </p:cNvSpPr>
          <p:nvPr>
            <p:ph type="sldNum" sz="quarter" idx="2"/>
          </p:nvPr>
        </p:nvSpPr>
        <p:spPr>
          <a:xfrm>
            <a:off x="8793898" y="6663383"/>
            <a:ext cx="157094" cy="153888"/>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22</a:t>
            </a:fld>
            <a:endParaRPr/>
          </a:p>
        </p:txBody>
      </p:sp>
    </p:spTree>
    <p:extLst>
      <p:ext uri="{BB962C8B-B14F-4D97-AF65-F5344CB8AC3E}">
        <p14:creationId xmlns:p14="http://schemas.microsoft.com/office/powerpoint/2010/main" val="402536846"/>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96"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97" name="Shape 97"/>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98" name="Shape 98"/>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99" name="Shape 99"/>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spAutoFit/>
          </a:bodyPr>
          <a:lstStyle>
            <a:lvl1pPr>
              <a:defRPr sz="700"/>
            </a:lvl1pPr>
          </a:lstStyle>
          <a:p>
            <a:r>
              <a:rPr sz="492"/>
              <a:t>®</a:t>
            </a:r>
          </a:p>
        </p:txBody>
      </p:sp>
      <p:sp>
        <p:nvSpPr>
          <p:cNvPr id="100" name="Shape 100"/>
          <p:cNvSpPr>
            <a:spLocks noGrp="1"/>
          </p:cNvSpPr>
          <p:nvPr>
            <p:ph type="title"/>
          </p:nvPr>
        </p:nvSpPr>
        <p:spPr>
          <a:prstGeom prst="rect">
            <a:avLst/>
          </a:prstGeom>
        </p:spPr>
        <p:txBody>
          <a:bodyPr/>
          <a:lstStyle/>
          <a:p>
            <a:r>
              <a:t>IPP WG: Status (2/3)</a:t>
            </a:r>
          </a:p>
        </p:txBody>
      </p:sp>
      <p:sp>
        <p:nvSpPr>
          <p:cNvPr id="101" name="Shape 101"/>
          <p:cNvSpPr>
            <a:spLocks noGrp="1"/>
          </p:cNvSpPr>
          <p:nvPr>
            <p:ph type="body" idx="1"/>
          </p:nvPr>
        </p:nvSpPr>
        <p:spPr>
          <a:prstGeom prst="rect">
            <a:avLst/>
          </a:prstGeom>
        </p:spPr>
        <p:txBody>
          <a:bodyPr/>
          <a:lstStyle/>
          <a:p>
            <a:r>
              <a:t>Recent Full Standard:</a:t>
            </a:r>
          </a:p>
          <a:p>
            <a:pPr lvl="1"/>
            <a:r>
              <a:t>PWG 5100.12-2015: IPP 2.0, 2.1, and 2.2</a:t>
            </a:r>
          </a:p>
          <a:p>
            <a:r>
              <a:t>Recent Candidate Standards:</a:t>
            </a:r>
          </a:p>
          <a:p>
            <a:pPr lvl="1"/>
            <a:r>
              <a:t>PWG 5100.20-2016: IPP Everywhere Printer Self-Certification Manual v1.0 (SELFCERT)</a:t>
            </a:r>
          </a:p>
          <a:p>
            <a:pPr lvl="1"/>
            <a:r>
              <a:t>PWG 5100.19-2015: IPP Implementor's Guide v2.0 (IG)</a:t>
            </a:r>
          </a:p>
          <a:p>
            <a:pPr lvl="1"/>
            <a:r>
              <a:t>PWG 5100.18-2015: IPP Shared Infrastructure Extensions (INFRA)</a:t>
            </a:r>
          </a:p>
          <a:p>
            <a:r>
              <a:t>Recent IETF RFCs:</a:t>
            </a:r>
          </a:p>
          <a:p>
            <a:pPr lvl="1"/>
            <a:r>
              <a:t>RFC 7612: LDAP Schema for Printer Services</a:t>
            </a:r>
          </a:p>
          <a:p>
            <a:pPr lvl="1"/>
            <a:r>
              <a:t>RFC 7472: IPP over HTTPS Transport Binding and “ipps” URI Scheme</a:t>
            </a:r>
          </a:p>
        </p:txBody>
      </p:sp>
      <p:sp>
        <p:nvSpPr>
          <p:cNvPr id="102" name="Shape 102"/>
          <p:cNvSpPr>
            <a:spLocks noGrp="1"/>
          </p:cNvSpPr>
          <p:nvPr>
            <p:ph type="sldNum" sz="quarter" idx="2"/>
          </p:nvPr>
        </p:nvSpPr>
        <p:spPr>
          <a:xfrm>
            <a:off x="8793898" y="6663383"/>
            <a:ext cx="157095" cy="153888"/>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23</a:t>
            </a:fld>
            <a:endParaRPr/>
          </a:p>
        </p:txBody>
      </p:sp>
    </p:spTree>
    <p:extLst>
      <p:ext uri="{BB962C8B-B14F-4D97-AF65-F5344CB8AC3E}">
        <p14:creationId xmlns:p14="http://schemas.microsoft.com/office/powerpoint/2010/main" val="863282672"/>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105"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106" name="Shape 106"/>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107" name="Shape 107"/>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108" name="Shape 108"/>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spAutoFit/>
          </a:bodyPr>
          <a:lstStyle>
            <a:lvl1pPr>
              <a:defRPr sz="700"/>
            </a:lvl1pPr>
          </a:lstStyle>
          <a:p>
            <a:r>
              <a:rPr sz="492"/>
              <a:t>®</a:t>
            </a:r>
          </a:p>
        </p:txBody>
      </p:sp>
      <p:sp>
        <p:nvSpPr>
          <p:cNvPr id="109" name="Shape 109"/>
          <p:cNvSpPr>
            <a:spLocks noGrp="1"/>
          </p:cNvSpPr>
          <p:nvPr>
            <p:ph type="title"/>
          </p:nvPr>
        </p:nvSpPr>
        <p:spPr>
          <a:prstGeom prst="rect">
            <a:avLst/>
          </a:prstGeom>
        </p:spPr>
        <p:txBody>
          <a:bodyPr/>
          <a:lstStyle/>
          <a:p>
            <a:r>
              <a:t>IPP WG: Status (3/3)</a:t>
            </a:r>
          </a:p>
        </p:txBody>
      </p:sp>
      <p:sp>
        <p:nvSpPr>
          <p:cNvPr id="110" name="Shape 110"/>
          <p:cNvSpPr>
            <a:spLocks noGrp="1"/>
          </p:cNvSpPr>
          <p:nvPr>
            <p:ph type="body" idx="1"/>
          </p:nvPr>
        </p:nvSpPr>
        <p:spPr>
          <a:prstGeom prst="rect">
            <a:avLst/>
          </a:prstGeom>
        </p:spPr>
        <p:txBody>
          <a:bodyPr>
            <a:normAutofit lnSpcReduction="10000"/>
          </a:bodyPr>
          <a:lstStyle/>
          <a:p>
            <a:r>
              <a:t>Up-to-date pending IANA registrations online:</a:t>
            </a:r>
          </a:p>
          <a:p>
            <a:pPr lvl="1"/>
            <a:r>
              <a:t>http://www.pwg.org/ipp/ipp-registrations.xml</a:t>
            </a:r>
          </a:p>
          <a:p>
            <a:pPr lvl="1"/>
            <a:r>
              <a:t>Continue to maintain this in parallel for new specifications</a:t>
            </a:r>
          </a:p>
          <a:p>
            <a:pPr lvl="1"/>
            <a:r>
              <a:t>Github repository:</a:t>
            </a:r>
          </a:p>
          <a:p>
            <a:pPr lvl="2"/>
            <a:r>
              <a:rPr>
                <a:hlinkClick r:id="rId3"/>
              </a:rPr>
              <a:t>https://github.com/istopwg/ippregistry</a:t>
            </a:r>
          </a:p>
          <a:p>
            <a:r>
              <a:t>IPP Everywhere Printer Self-Certifications:</a:t>
            </a:r>
          </a:p>
          <a:p>
            <a:pPr lvl="1"/>
            <a:r>
              <a:t>Submission page:</a:t>
            </a:r>
          </a:p>
          <a:p>
            <a:pPr lvl="2"/>
            <a:r>
              <a:rPr u="sng">
                <a:hlinkClick r:id="rId4"/>
              </a:rPr>
              <a:t>https://www.pwg.org/ippeveselfcert</a:t>
            </a:r>
          </a:p>
          <a:p>
            <a:pPr lvl="1"/>
            <a:r>
              <a:t>Printer listing page:</a:t>
            </a:r>
          </a:p>
          <a:p>
            <a:pPr lvl="2"/>
            <a:r>
              <a:rPr u="sng">
                <a:hlinkClick r:id="rId5"/>
              </a:rPr>
              <a:t>https://www.pwg.org/printers</a:t>
            </a:r>
          </a:p>
          <a:p>
            <a:pPr lvl="1"/>
            <a:r>
              <a:t>Still waiting for our first submission!</a:t>
            </a:r>
          </a:p>
          <a:p>
            <a:r>
              <a:t>IPP Sample Code:</a:t>
            </a:r>
          </a:p>
          <a:p>
            <a:pPr lvl="1"/>
            <a:r>
              <a:t>Github repository:</a:t>
            </a:r>
          </a:p>
          <a:p>
            <a:pPr lvl="2"/>
            <a:r>
              <a:rPr u="sng">
                <a:hlinkClick r:id="rId6"/>
              </a:rPr>
              <a:t>https://github.com/istopwg/ippsample</a:t>
            </a:r>
          </a:p>
          <a:p>
            <a:pPr lvl="1"/>
            <a:r>
              <a:t>Fork of CUPS code includes ippfind, ippproxy, ippserver, and ipptool</a:t>
            </a:r>
          </a:p>
        </p:txBody>
      </p:sp>
      <p:sp>
        <p:nvSpPr>
          <p:cNvPr id="111" name="Shape 111"/>
          <p:cNvSpPr>
            <a:spLocks noGrp="1"/>
          </p:cNvSpPr>
          <p:nvPr>
            <p:ph type="sldNum" sz="quarter" idx="2"/>
          </p:nvPr>
        </p:nvSpPr>
        <p:spPr>
          <a:xfrm>
            <a:off x="8793898" y="6663383"/>
            <a:ext cx="157095" cy="153888"/>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24</a:t>
            </a:fld>
            <a:endParaRPr/>
          </a:p>
        </p:txBody>
      </p:sp>
    </p:spTree>
    <p:extLst>
      <p:ext uri="{BB962C8B-B14F-4D97-AF65-F5344CB8AC3E}">
        <p14:creationId xmlns:p14="http://schemas.microsoft.com/office/powerpoint/2010/main" val="792349172"/>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114"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115" name="Shape 115"/>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116" name="Shape 116"/>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117" name="Shape 117"/>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spAutoFit/>
          </a:bodyPr>
          <a:lstStyle>
            <a:lvl1pPr>
              <a:defRPr sz="700"/>
            </a:lvl1pPr>
          </a:lstStyle>
          <a:p>
            <a:r>
              <a:rPr sz="492"/>
              <a:t>®</a:t>
            </a:r>
          </a:p>
        </p:txBody>
      </p:sp>
      <p:sp>
        <p:nvSpPr>
          <p:cNvPr id="118" name="Shape 118"/>
          <p:cNvSpPr>
            <a:spLocks noGrp="1"/>
          </p:cNvSpPr>
          <p:nvPr>
            <p:ph type="sldNum" sz="quarter" idx="2"/>
          </p:nvPr>
        </p:nvSpPr>
        <p:spPr>
          <a:xfrm>
            <a:off x="8793898" y="6663383"/>
            <a:ext cx="157094" cy="153888"/>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25</a:t>
            </a:fld>
            <a:endParaRPr/>
          </a:p>
        </p:txBody>
      </p:sp>
      <p:sp>
        <p:nvSpPr>
          <p:cNvPr id="119" name="Shape 119"/>
          <p:cNvSpPr>
            <a:spLocks noGrp="1"/>
          </p:cNvSpPr>
          <p:nvPr>
            <p:ph type="title"/>
          </p:nvPr>
        </p:nvSpPr>
        <p:spPr>
          <a:prstGeom prst="rect">
            <a:avLst/>
          </a:prstGeom>
        </p:spPr>
        <p:txBody>
          <a:bodyPr/>
          <a:lstStyle/>
          <a:p>
            <a:r>
              <a:t>IPP WG: More Information</a:t>
            </a:r>
          </a:p>
        </p:txBody>
      </p:sp>
      <p:sp>
        <p:nvSpPr>
          <p:cNvPr id="120" name="Shape 120"/>
          <p:cNvSpPr>
            <a:spLocks noGrp="1"/>
          </p:cNvSpPr>
          <p:nvPr>
            <p:ph type="body" idx="1"/>
          </p:nvPr>
        </p:nvSpPr>
        <p:spPr>
          <a:prstGeom prst="rect">
            <a:avLst/>
          </a:prstGeom>
        </p:spPr>
        <p:txBody>
          <a:bodyPr/>
          <a:lstStyle/>
          <a:p>
            <a:r>
              <a:t>We welcome participation from all interested parties</a:t>
            </a:r>
          </a:p>
          <a:p>
            <a:r>
              <a:t>IPP Working Group web page</a:t>
            </a:r>
          </a:p>
          <a:p>
            <a:pPr lvl="1"/>
            <a:r>
              <a:rPr u="sng">
                <a:hlinkClick r:id="rId3"/>
              </a:rPr>
              <a:t>http://www.pwg.org/ipp/index.html</a:t>
            </a:r>
            <a:r>
              <a:t> </a:t>
            </a:r>
          </a:p>
          <a:p>
            <a:r>
              <a:t>Subscribe to the IPP mailing list </a:t>
            </a:r>
          </a:p>
          <a:p>
            <a:pPr lvl="1"/>
            <a:r>
              <a:rPr u="sng">
                <a:hlinkClick r:id="rId4"/>
              </a:rPr>
              <a:t>https://www.pwg.org/mailman/listinfo/ipp</a:t>
            </a:r>
          </a:p>
          <a:p>
            <a:r>
              <a:t>IPP WG holds weekly phone conferences announced on the IPP mailing list</a:t>
            </a:r>
          </a:p>
          <a:p>
            <a:pPr lvl="1"/>
            <a:r>
              <a:t>Next conference calls September 12, 2016 at 3pm ET and September 19, 2016 at 4pm ET to discuss 3D Printing</a:t>
            </a:r>
          </a:p>
        </p:txBody>
      </p:sp>
    </p:spTree>
    <p:extLst>
      <p:ext uri="{BB962C8B-B14F-4D97-AF65-F5344CB8AC3E}">
        <p14:creationId xmlns:p14="http://schemas.microsoft.com/office/powerpoint/2010/main" val="466438757"/>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5"/>
          <p:cNvSpPr>
            <a:spLocks noGrp="1" noChangeArrowheads="1"/>
          </p:cNvSpPr>
          <p:nvPr>
            <p:ph type="title"/>
          </p:nvPr>
        </p:nvSpPr>
        <p:spPr/>
        <p:txBody>
          <a:bodyPr lIns="50800" tIns="50800" rIns="116999" bIns="50800" anchor="b"/>
          <a:lstStyle/>
          <a:p>
            <a:pPr marL="40182"/>
            <a:r>
              <a:rPr lang="en-US" dirty="0" smtClean="0"/>
              <a:t>Semantic Model Workgroup</a:t>
            </a:r>
          </a:p>
        </p:txBody>
      </p:sp>
      <p:sp>
        <p:nvSpPr>
          <p:cNvPr id="7176" name="Rectangle 6"/>
          <p:cNvSpPr>
            <a:spLocks noGrp="1" noChangeArrowheads="1"/>
          </p:cNvSpPr>
          <p:nvPr>
            <p:ph type="body" sz="half" idx="1"/>
          </p:nvPr>
        </p:nvSpPr>
        <p:spPr/>
        <p:txBody>
          <a:bodyPr lIns="50800" tIns="50800" rIns="116999" bIns="50800"/>
          <a:lstStyle/>
          <a:p>
            <a:pPr marL="0" indent="0">
              <a:defRPr/>
            </a:pPr>
            <a:r>
              <a:rPr lang="en-US" dirty="0" smtClean="0">
                <a:sym typeface="Verdana" charset="0"/>
              </a:rPr>
              <a:t>Jeremy Reitz (Xerox</a:t>
            </a:r>
            <a:r>
              <a:rPr lang="en-US" dirty="0">
                <a:sym typeface="Verdana" charset="0"/>
              </a:rPr>
              <a:t>)</a:t>
            </a:r>
          </a:p>
        </p:txBody>
      </p:sp>
      <p:sp>
        <p:nvSpPr>
          <p:cNvPr id="7170" name="Slide Number Placeholder 3"/>
          <p:cNvSpPr>
            <a:spLocks noGrp="1"/>
          </p:cNvSpPr>
          <p:nvPr>
            <p:ph type="sldNum" sz="quarter" idx="2"/>
          </p:nvPr>
        </p:nvSpPr>
        <p:spPr>
          <a:noFill/>
        </p:spPr>
        <p:txBody>
          <a:bodyPr/>
          <a:lstStyle/>
          <a:p>
            <a:fld id="{0C1EBB93-B757-4D7E-8A88-67983E7D828E}" type="slidenum">
              <a:rPr lang="en-US" smtClean="0"/>
              <a:pPr/>
              <a:t>26</a:t>
            </a:fld>
            <a:endParaRPr lang="en-US" smtClean="0"/>
          </a:p>
        </p:txBody>
      </p:sp>
      <p:sp>
        <p:nvSpPr>
          <p:cNvPr id="7171" name="Rectangle 1"/>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a:p>
        </p:txBody>
      </p:sp>
      <p:sp>
        <p:nvSpPr>
          <p:cNvPr id="7172" name="Rectangle 2"/>
          <p:cNvSpPr>
            <a:spLocks/>
          </p:cNvSpPr>
          <p:nvPr/>
        </p:nvSpPr>
        <p:spPr bwMode="auto">
          <a:xfrm>
            <a:off x="125016" y="6666012"/>
            <a:ext cx="8518922" cy="191988"/>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7177"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0D6B3469-68B8-4976-9561-F790C2DD4A77}" type="slidenum">
              <a:rPr lang="en-US" sz="984">
                <a:solidFill>
                  <a:srgbClr val="FFFFFF"/>
                </a:solidFill>
                <a:cs typeface="Arial" charset="0"/>
              </a:rPr>
              <a:pPr algn="ctr"/>
              <a:t>26</a:t>
            </a:fld>
            <a:endParaRPr lang="en-US" sz="984" dirty="0">
              <a:solidFill>
                <a:srgbClr val="FFFFFF"/>
              </a:solidFill>
              <a:cs typeface="Arial" charset="0"/>
            </a:endParaRPr>
          </a:p>
        </p:txBody>
      </p:sp>
    </p:spTree>
    <p:extLst>
      <p:ext uri="{BB962C8B-B14F-4D97-AF65-F5344CB8AC3E}">
        <p14:creationId xmlns:p14="http://schemas.microsoft.com/office/powerpoint/2010/main" val="937878385"/>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27</a:t>
            </a:fld>
            <a:endParaRPr lang="en-US" dirty="0"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dirty="0"/>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dirty="0"/>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p:txBody>
          <a:bodyPr lIns="50800" tIns="50800" rIns="116999" bIns="50800" anchor="b"/>
          <a:lstStyle/>
          <a:p>
            <a:pPr marL="40182"/>
            <a:r>
              <a:rPr lang="en-US" dirty="0" smtClean="0"/>
              <a:t>Introduction</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27</a:t>
            </a:fld>
            <a:endParaRPr lang="en-US" sz="984" dirty="0">
              <a:solidFill>
                <a:srgbClr val="FFFFFF"/>
              </a:solidFill>
              <a:cs typeface="Arial" charset="0"/>
            </a:endParaRPr>
          </a:p>
        </p:txBody>
      </p:sp>
      <p:sp>
        <p:nvSpPr>
          <p:cNvPr id="11" name="Rectangle 3"/>
          <p:cNvSpPr>
            <a:spLocks noGrp="1" noChangeArrowheads="1"/>
          </p:cNvSpPr>
          <p:nvPr>
            <p:ph idx="1"/>
          </p:nvPr>
        </p:nvSpPr>
        <p:spPr>
          <a:xfrm>
            <a:off x="0" y="1112437"/>
            <a:ext cx="8965406" cy="5513391"/>
          </a:xfrm>
          <a:ln w="9525"/>
        </p:spPr>
        <p:txBody>
          <a:bodyPr wrap="square">
            <a:normAutofit/>
          </a:bodyPr>
          <a:lstStyle/>
          <a:p>
            <a:pPr algn="just"/>
            <a:r>
              <a:rPr lang="en-US" sz="1969" dirty="0">
                <a:sym typeface="Verdana" charset="0"/>
              </a:rPr>
              <a:t>The current Semantic Model workgroup is the latest in a series of PWG workgroups documenting and maintaining the Hard Copy Imaging System model. </a:t>
            </a:r>
          </a:p>
          <a:p>
            <a:pPr algn="just"/>
            <a:endParaRPr lang="en-US" sz="1969" dirty="0">
              <a:sym typeface="Verdana" charset="0"/>
            </a:endParaRPr>
          </a:p>
          <a:p>
            <a:pPr algn="just"/>
            <a:r>
              <a:rPr lang="en-US" sz="1969" dirty="0">
                <a:sym typeface="Verdana" charset="0"/>
              </a:rPr>
              <a:t>This model defines the semantic elements that constitute the imaging services and subunits of a network connected Imaging System, and the actions that </a:t>
            </a:r>
            <a:r>
              <a:rPr lang="en-US" sz="1969" dirty="0"/>
              <a:t>operate on the objects and elements of the model, independent of a specific protocol or network environment.</a:t>
            </a:r>
          </a:p>
          <a:p>
            <a:pPr algn="just"/>
            <a:endParaRPr lang="en-US" sz="1969" dirty="0"/>
          </a:p>
          <a:p>
            <a:pPr algn="just"/>
            <a:r>
              <a:rPr lang="en-US" sz="1969" dirty="0"/>
              <a:t>By the current workgroup charter, the primary function of the workgroup is to keep the model updated with additions and changes developed by other PWG workgroups, to make the model documentation accessible without the need for special software, and to provided for the review and approval of model updates by the PWG membership.</a:t>
            </a:r>
          </a:p>
        </p:txBody>
      </p:sp>
    </p:spTree>
    <p:extLst>
      <p:ext uri="{BB962C8B-B14F-4D97-AF65-F5344CB8AC3E}">
        <p14:creationId xmlns:p14="http://schemas.microsoft.com/office/powerpoint/2010/main" val="1181097541"/>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28</a:t>
            </a:fld>
            <a:endParaRPr lang="en-US" dirty="0"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dirty="0"/>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dirty="0"/>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339328" y="0"/>
            <a:ext cx="8429625" cy="1017984"/>
          </a:xfrm>
        </p:spPr>
        <p:txBody>
          <a:bodyPr lIns="50800" tIns="50800" rIns="116999" bIns="50800" anchor="b"/>
          <a:lstStyle/>
          <a:p>
            <a:pPr marL="40182"/>
            <a:r>
              <a:rPr lang="en-US" dirty="0" smtClean="0"/>
              <a:t>Project Status – Current Projects</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28</a:t>
            </a:fld>
            <a:endParaRPr lang="en-US" sz="984" dirty="0">
              <a:solidFill>
                <a:srgbClr val="FFFFFF"/>
              </a:solidFill>
              <a:cs typeface="Arial" charset="0"/>
            </a:endParaRPr>
          </a:p>
        </p:txBody>
      </p:sp>
      <p:sp>
        <p:nvSpPr>
          <p:cNvPr id="11" name="Rectangle 3"/>
          <p:cNvSpPr>
            <a:spLocks noGrp="1" noChangeArrowheads="1"/>
          </p:cNvSpPr>
          <p:nvPr>
            <p:ph idx="1"/>
          </p:nvPr>
        </p:nvSpPr>
        <p:spPr>
          <a:xfrm>
            <a:off x="125016" y="1232297"/>
            <a:ext cx="8518922" cy="5386735"/>
          </a:xfrm>
          <a:ln w="9525"/>
        </p:spPr>
        <p:txBody>
          <a:bodyPr wrap="square">
            <a:normAutofit fontScale="92500" lnSpcReduction="20000"/>
          </a:bodyPr>
          <a:lstStyle/>
          <a:p>
            <a:r>
              <a:rPr lang="en-US" dirty="0" smtClean="0"/>
              <a:t>Mapping CIP4 JDF to PWG Print Job Ticket v1.0 (JDFMAP)</a:t>
            </a:r>
          </a:p>
          <a:p>
            <a:pPr lvl="1"/>
            <a:r>
              <a:rPr lang="en-US" dirty="0" smtClean="0"/>
              <a:t>Current draft (</a:t>
            </a:r>
            <a:r>
              <a:rPr lang="en-US" dirty="0" smtClean="0">
                <a:hlinkClick r:id="rId4"/>
              </a:rPr>
              <a:t>ftp://ftp.pwg.org/pub/pwg/sm3/wd/wd-smjdfmap10-20150604.pdf</a:t>
            </a:r>
            <a:r>
              <a:rPr lang="en-US" dirty="0" smtClean="0"/>
              <a:t>) is at Prototype level, awaiting prototype reports.</a:t>
            </a:r>
          </a:p>
          <a:p>
            <a:pPr lvl="1"/>
            <a:r>
              <a:rPr lang="en-US" dirty="0" smtClean="0"/>
              <a:t>Soliciting candidates to do prototyping in progress.</a:t>
            </a:r>
          </a:p>
          <a:p>
            <a:r>
              <a:rPr lang="en-US" dirty="0" smtClean="0"/>
              <a:t>Update and Finalization of Semantic Model 2</a:t>
            </a:r>
          </a:p>
          <a:p>
            <a:pPr lvl="1"/>
            <a:r>
              <a:rPr lang="en-US" dirty="0" smtClean="0"/>
              <a:t>Produce an updated version of SM2, reflecting corrections and reasonable additions from IPP, but no Cloud or 3D aspects.</a:t>
            </a:r>
          </a:p>
          <a:p>
            <a:pPr lvl="1"/>
            <a:r>
              <a:rPr lang="en-US" dirty="0" smtClean="0"/>
              <a:t>A compilation of IANA-registered IPP attributes has been made and  potential corresponding element names were generated. (</a:t>
            </a:r>
            <a:r>
              <a:rPr lang="en-US" dirty="0" smtClean="0">
                <a:hlinkClick r:id="rId5"/>
              </a:rPr>
              <a:t>elements-IANA-registry-20160815.xlsx</a:t>
            </a:r>
            <a:r>
              <a:rPr lang="en-US" dirty="0" smtClean="0"/>
              <a:t>). </a:t>
            </a:r>
            <a:r>
              <a:rPr lang="en-US" dirty="0" smtClean="0"/>
              <a:t>The effort to finalize the gap list is still in progress and there </a:t>
            </a:r>
            <a:r>
              <a:rPr lang="en-US" dirty="0" smtClean="0"/>
              <a:t>are continuing questions which should be resolved with IPP WG help.</a:t>
            </a:r>
          </a:p>
          <a:p>
            <a:r>
              <a:rPr lang="en-US" dirty="0" smtClean="0"/>
              <a:t>Creation of Semantic Model 3</a:t>
            </a:r>
          </a:p>
          <a:p>
            <a:pPr lvl="1"/>
            <a:r>
              <a:rPr lang="en-US" dirty="0" smtClean="0"/>
              <a:t>Start afresh with SM3 to reflect updated view of MFD, with addition of Cloud aspects and 3D Print and Scan Services</a:t>
            </a:r>
            <a:r>
              <a:rPr lang="en-US" dirty="0" smtClean="0"/>
              <a:t>.</a:t>
            </a:r>
          </a:p>
          <a:p>
            <a:pPr lvl="1"/>
            <a:r>
              <a:rPr lang="en-US" dirty="0"/>
              <a:t>Initial work posted here: </a:t>
            </a:r>
            <a:r>
              <a:rPr lang="en-US" dirty="0">
                <a:hlinkClick r:id="rId6"/>
              </a:rPr>
              <a:t>https://github.com/istopwg/sm3</a:t>
            </a:r>
            <a:endParaRPr lang="en-US" dirty="0"/>
          </a:p>
          <a:p>
            <a:pPr lvl="1"/>
            <a:r>
              <a:rPr lang="en-US" dirty="0"/>
              <a:t>With Daniel Leaving this will require a new volunteer to continue the effort</a:t>
            </a:r>
            <a:r>
              <a:rPr lang="en-US" dirty="0" smtClean="0"/>
              <a:t>.</a:t>
            </a:r>
            <a:endParaRPr lang="en-US" dirty="0" smtClean="0"/>
          </a:p>
          <a:p>
            <a:r>
              <a:rPr lang="en-US" dirty="0" smtClean="0"/>
              <a:t>New 3D Print Efforts</a:t>
            </a:r>
          </a:p>
          <a:p>
            <a:pPr lvl="1"/>
            <a:r>
              <a:rPr lang="en-US" dirty="0" smtClean="0"/>
              <a:t>New 3D Print efforts following the IPP project are within the scope of chartered projects, but will be identified in a charter update.</a:t>
            </a:r>
          </a:p>
        </p:txBody>
      </p:sp>
    </p:spTree>
    <p:extLst>
      <p:ext uri="{BB962C8B-B14F-4D97-AF65-F5344CB8AC3E}">
        <p14:creationId xmlns:p14="http://schemas.microsoft.com/office/powerpoint/2010/main" val="267302883"/>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29</a:t>
            </a:fld>
            <a:endParaRPr lang="en-US" dirty="0"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dirty="0"/>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dirty="0"/>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178594" y="0"/>
            <a:ext cx="8429625" cy="1017984"/>
          </a:xfrm>
        </p:spPr>
        <p:txBody>
          <a:bodyPr lIns="50800" tIns="50800" rIns="116999" bIns="50800" anchor="b"/>
          <a:lstStyle/>
          <a:p>
            <a:r>
              <a:rPr lang="en-US" sz="3094" dirty="0"/>
              <a:t>PWG 3D Printing Job Ticket Efforts</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29</a:t>
            </a:fld>
            <a:endParaRPr lang="en-US" sz="984" dirty="0">
              <a:solidFill>
                <a:srgbClr val="FFFFFF"/>
              </a:solidFill>
              <a:cs typeface="Arial" charset="0"/>
            </a:endParaRPr>
          </a:p>
        </p:txBody>
      </p:sp>
      <p:sp>
        <p:nvSpPr>
          <p:cNvPr id="11" name="Rectangle 3"/>
          <p:cNvSpPr>
            <a:spLocks noGrp="1" noChangeArrowheads="1"/>
          </p:cNvSpPr>
          <p:nvPr>
            <p:ph idx="1"/>
          </p:nvPr>
        </p:nvSpPr>
        <p:spPr>
          <a:xfrm>
            <a:off x="285750" y="1178718"/>
            <a:ext cx="8518922" cy="5440313"/>
          </a:xfrm>
          <a:ln w="9525"/>
        </p:spPr>
        <p:txBody>
          <a:bodyPr wrap="square">
            <a:normAutofit/>
          </a:bodyPr>
          <a:lstStyle/>
          <a:p>
            <a:r>
              <a:rPr lang="en-US" sz="1969" dirty="0"/>
              <a:t>The PWG/IPP approach to printing is most effectively presented in abstract Print Service Capabilities (PSC), Print Job Ticket (PJT), and Print Job Receipt (PJR)structures. </a:t>
            </a:r>
          </a:p>
          <a:p>
            <a:pPr lvl="1"/>
            <a:r>
              <a:rPr lang="en-US" sz="1406" dirty="0"/>
              <a:t>It is desirable to include sample versions of these structures when presenting the PWG Model to other standards bodies. It would be appropriate to include both 2D and 3D samples in the SM web pages.</a:t>
            </a:r>
          </a:p>
          <a:p>
            <a:r>
              <a:rPr lang="en-US" sz="1969" dirty="0"/>
              <a:t>Set of 2D Printing Structures</a:t>
            </a:r>
          </a:p>
          <a:p>
            <a:pPr lvl="1"/>
            <a:r>
              <a:rPr lang="en-US" sz="1406" dirty="0"/>
              <a:t>Sample Print Job Ticket exists in PWG Print Job Ticket specification section 19. A short narrative describing the intended job features will be added.</a:t>
            </a:r>
          </a:p>
          <a:p>
            <a:pPr lvl="1"/>
            <a:r>
              <a:rPr lang="en-US" sz="1406" dirty="0"/>
              <a:t>A sample Print Job Ticket Capabilities exists in Section 20. </a:t>
            </a:r>
          </a:p>
          <a:p>
            <a:pPr lvl="1"/>
            <a:r>
              <a:rPr lang="en-US" sz="1406" dirty="0"/>
              <a:t>A Sample Print Job Receipt for the same job can be generated.</a:t>
            </a:r>
          </a:p>
          <a:p>
            <a:r>
              <a:rPr lang="en-US" sz="1687" dirty="0"/>
              <a:t>Set of 3D Printing Structures</a:t>
            </a:r>
          </a:p>
          <a:p>
            <a:pPr lvl="1"/>
            <a:r>
              <a:rPr lang="en-US" sz="1406" dirty="0"/>
              <a:t>The SM Workgroup has started generating a 3D Print Job Ticket example. This will be supported by:</a:t>
            </a:r>
          </a:p>
          <a:p>
            <a:pPr lvl="2"/>
            <a:r>
              <a:rPr lang="en-US" sz="1406" dirty="0"/>
              <a:t>A sample 3D Print Job Description</a:t>
            </a:r>
          </a:p>
          <a:p>
            <a:pPr lvl="2"/>
            <a:r>
              <a:rPr lang="en-US" sz="1406" dirty="0"/>
              <a:t>A sample 3D Print Service Capabilities</a:t>
            </a:r>
          </a:p>
          <a:p>
            <a:pPr lvl="2"/>
            <a:r>
              <a:rPr lang="en-US" sz="1406" dirty="0"/>
              <a:t>A sample 3D Print Job </a:t>
            </a:r>
            <a:r>
              <a:rPr lang="en-US" sz="1406" dirty="0" smtClean="0"/>
              <a:t>Receipt</a:t>
            </a:r>
          </a:p>
          <a:p>
            <a:pPr marL="955039" lvl="2" indent="0">
              <a:buNone/>
            </a:pPr>
            <a:r>
              <a:rPr lang="en-US" dirty="0"/>
              <a:t>Initial work posted here: </a:t>
            </a:r>
            <a:r>
              <a:rPr lang="en-US" dirty="0">
                <a:hlinkClick r:id="rId4"/>
              </a:rPr>
              <a:t>https://</a:t>
            </a:r>
            <a:r>
              <a:rPr lang="en-US" dirty="0" smtClean="0">
                <a:hlinkClick r:id="rId4"/>
              </a:rPr>
              <a:t>github.com/istopwg/sm3</a:t>
            </a:r>
            <a:endParaRPr lang="en-US" dirty="0"/>
          </a:p>
        </p:txBody>
      </p:sp>
    </p:spTree>
    <p:extLst>
      <p:ext uri="{BB962C8B-B14F-4D97-AF65-F5344CB8AC3E}">
        <p14:creationId xmlns:p14="http://schemas.microsoft.com/office/powerpoint/2010/main" val="213483830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87"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88" name="Shape 8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89" name="Shape 89"/>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90" name="Shape 90"/>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91" name="Shape 91"/>
          <p:cNvSpPr>
            <a:spLocks noGrp="1"/>
          </p:cNvSpPr>
          <p:nvPr>
            <p:ph type="title"/>
          </p:nvPr>
        </p:nvSpPr>
        <p:spPr>
          <a:prstGeom prst="rect">
            <a:avLst/>
          </a:prstGeom>
        </p:spPr>
        <p:txBody>
          <a:bodyPr/>
          <a:lstStyle/>
          <a:p>
            <a:r>
              <a:t>Administrivia</a:t>
            </a:r>
          </a:p>
        </p:txBody>
      </p:sp>
      <p:sp>
        <p:nvSpPr>
          <p:cNvPr id="92" name="Shape 92"/>
          <p:cNvSpPr>
            <a:spLocks noGrp="1"/>
          </p:cNvSpPr>
          <p:nvPr>
            <p:ph type="body" idx="1"/>
          </p:nvPr>
        </p:nvSpPr>
        <p:spPr>
          <a:prstGeom prst="rect">
            <a:avLst/>
          </a:prstGeom>
        </p:spPr>
        <p:txBody>
          <a:bodyPr/>
          <a:lstStyle/>
          <a:p>
            <a:r>
              <a:rPr dirty="0"/>
              <a:t>Welcome and Introductions</a:t>
            </a:r>
          </a:p>
          <a:p>
            <a:r>
              <a:rPr dirty="0"/>
              <a:t>Confirm Minutes Taker</a:t>
            </a:r>
          </a:p>
          <a:p>
            <a:r>
              <a:rPr dirty="0"/>
              <a:t>Review PWG Patent Policy</a:t>
            </a:r>
          </a:p>
          <a:p>
            <a:r>
              <a:rPr dirty="0"/>
              <a:t>Agenda for the Week</a:t>
            </a:r>
          </a:p>
          <a:p>
            <a:r>
              <a:rPr dirty="0"/>
              <a:t>Future PWG Meeting Schedule</a:t>
            </a:r>
          </a:p>
          <a:p>
            <a:r>
              <a:rPr dirty="0" smtClean="0"/>
              <a:t>201</a:t>
            </a:r>
            <a:r>
              <a:rPr lang="en-US" dirty="0" smtClean="0"/>
              <a:t>6</a:t>
            </a:r>
            <a:r>
              <a:rPr dirty="0" smtClean="0"/>
              <a:t> </a:t>
            </a:r>
            <a:r>
              <a:rPr dirty="0"/>
              <a:t>Membership</a:t>
            </a:r>
          </a:p>
          <a:p>
            <a:r>
              <a:rPr dirty="0"/>
              <a:t>PWG Officers</a:t>
            </a:r>
          </a:p>
        </p:txBody>
      </p:sp>
      <p:sp>
        <p:nvSpPr>
          <p:cNvPr id="93" name="Shape 93"/>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a:t>
            </a:fld>
            <a:endParaRP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30</a:t>
            </a:fld>
            <a:endParaRPr lang="en-US" dirty="0"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dirty="0"/>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dirty="0"/>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178594" y="0"/>
            <a:ext cx="8429625" cy="1017984"/>
          </a:xfrm>
        </p:spPr>
        <p:txBody>
          <a:bodyPr lIns="50800" tIns="50800" rIns="116999" bIns="50800" anchor="b"/>
          <a:lstStyle/>
          <a:p>
            <a:r>
              <a:rPr lang="en-US" sz="3094" dirty="0"/>
              <a:t>3D Print Service Efforts</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30</a:t>
            </a:fld>
            <a:endParaRPr lang="en-US" sz="984" dirty="0">
              <a:solidFill>
                <a:srgbClr val="FFFFFF"/>
              </a:solidFill>
              <a:cs typeface="Arial" charset="0"/>
            </a:endParaRPr>
          </a:p>
        </p:txBody>
      </p:sp>
      <p:sp>
        <p:nvSpPr>
          <p:cNvPr id="11" name="Rectangle 3"/>
          <p:cNvSpPr>
            <a:spLocks noGrp="1" noChangeArrowheads="1"/>
          </p:cNvSpPr>
          <p:nvPr>
            <p:ph idx="1"/>
          </p:nvPr>
        </p:nvSpPr>
        <p:spPr>
          <a:xfrm>
            <a:off x="178594" y="1150438"/>
            <a:ext cx="8786813" cy="5711885"/>
          </a:xfrm>
          <a:ln w="9525"/>
        </p:spPr>
        <p:txBody>
          <a:bodyPr wrap="square">
            <a:normAutofit/>
          </a:bodyPr>
          <a:lstStyle/>
          <a:p>
            <a:r>
              <a:rPr lang="en-US" dirty="0" smtClean="0"/>
              <a:t>Because of the distinct differences between 2D Printing and 3D Printing Elements, 3D Printing in the Semantic Model is represented as a distinct service.</a:t>
            </a:r>
          </a:p>
          <a:p>
            <a:r>
              <a:rPr lang="en-US" sz="1969" dirty="0"/>
              <a:t>The </a:t>
            </a:r>
            <a:r>
              <a:rPr lang="en-US" dirty="0" smtClean="0"/>
              <a:t>IPP 3D Extensions specification provides explicit information on the additional  elements needed to support 3D Printing.</a:t>
            </a:r>
          </a:p>
          <a:p>
            <a:r>
              <a:rPr lang="en-US" dirty="0" smtClean="0"/>
              <a:t>The 3D Print Service Model is created starting with the existing Print Service Model and deleting and adding elements following the information in the IPP 3D Extensions specification.</a:t>
            </a:r>
          </a:p>
          <a:p>
            <a:r>
              <a:rPr lang="en-US" dirty="0" smtClean="0"/>
              <a:t>Although the 3D Print Service is to be included in SM3, a good first cut can be made at this time when the model can be better coordinated with the IPP 3D Print effort.</a:t>
            </a:r>
          </a:p>
          <a:p>
            <a:pPr>
              <a:buNone/>
            </a:pPr>
            <a:r>
              <a:rPr lang="en-US" dirty="0" smtClean="0"/>
              <a:t>		</a:t>
            </a:r>
            <a:endParaRPr lang="en-US" sz="1828" dirty="0"/>
          </a:p>
          <a:p>
            <a:pPr>
              <a:buNone/>
            </a:pPr>
            <a:endParaRPr lang="en-US" sz="1828" dirty="0"/>
          </a:p>
          <a:p>
            <a:pPr lvl="1"/>
            <a:endParaRPr lang="en-US" sz="1406" dirty="0"/>
          </a:p>
        </p:txBody>
      </p:sp>
    </p:spTree>
    <p:extLst>
      <p:ext uri="{BB962C8B-B14F-4D97-AF65-F5344CB8AC3E}">
        <p14:creationId xmlns:p14="http://schemas.microsoft.com/office/powerpoint/2010/main" val="1184269220"/>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31</a:t>
            </a:fld>
            <a:endParaRPr lang="en-US"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0" y="-53578"/>
            <a:ext cx="8429625" cy="1017984"/>
          </a:xfrm>
        </p:spPr>
        <p:txBody>
          <a:bodyPr lIns="50800" tIns="50800" rIns="116999" bIns="50800" anchor="b"/>
          <a:lstStyle/>
          <a:p>
            <a:pPr marL="0">
              <a:tabLst>
                <a:tab pos="642915" algn="l"/>
              </a:tabLst>
            </a:pPr>
            <a:r>
              <a:rPr lang="en-US" sz="3094" dirty="0">
                <a:solidFill>
                  <a:schemeClr val="bg1"/>
                </a:solidFill>
                <a:latin typeface="Verdana" charset="0"/>
                <a:ea typeface="Heiti SC Light" charset="0"/>
                <a:cs typeface="Heiti SC Light" charset="0"/>
                <a:sym typeface="Verdana" charset="0"/>
              </a:rPr>
              <a:t>Other Issues and Next Steps</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31</a:t>
            </a:fld>
            <a:endParaRPr lang="en-US" sz="984">
              <a:solidFill>
                <a:srgbClr val="FFFFFF"/>
              </a:solidFill>
              <a:cs typeface="Arial" charset="0"/>
            </a:endParaRPr>
          </a:p>
        </p:txBody>
      </p:sp>
      <p:sp>
        <p:nvSpPr>
          <p:cNvPr id="11" name="Rectangle 3"/>
          <p:cNvSpPr>
            <a:spLocks noGrp="1" noChangeArrowheads="1"/>
          </p:cNvSpPr>
          <p:nvPr>
            <p:ph idx="1"/>
          </p:nvPr>
        </p:nvSpPr>
        <p:spPr>
          <a:xfrm>
            <a:off x="178594" y="1178719"/>
            <a:ext cx="8679656" cy="5440313"/>
          </a:xfrm>
          <a:ln w="9525"/>
        </p:spPr>
        <p:txBody>
          <a:bodyPr wrap="square">
            <a:normAutofit/>
          </a:bodyPr>
          <a:lstStyle/>
          <a:p>
            <a:r>
              <a:rPr lang="en-US" sz="1969" dirty="0">
                <a:solidFill>
                  <a:schemeClr val="tx1"/>
                </a:solidFill>
              </a:rPr>
              <a:t>Continuing the Semantic Model effort requires the participation of more PWG members, both for active generation of material and for review. </a:t>
            </a:r>
            <a:r>
              <a:rPr lang="en-US" sz="1969" dirty="0"/>
              <a:t>Participation is dependent on:</a:t>
            </a:r>
          </a:p>
          <a:p>
            <a:pPr lvl="1"/>
            <a:r>
              <a:rPr lang="en-US" dirty="0" smtClean="0"/>
              <a:t>An understanding on the part of both the participant and the supporting company of the value of the semantic model.</a:t>
            </a:r>
          </a:p>
          <a:p>
            <a:pPr lvl="1"/>
            <a:r>
              <a:rPr lang="en-US" dirty="0" smtClean="0"/>
              <a:t>Presentation of the Semantic Model documentation in a form that is easily understandable, so that participation does not require either special knowledge or software.</a:t>
            </a:r>
          </a:p>
          <a:p>
            <a:endParaRPr lang="en-US" sz="1828" dirty="0" smtClean="0"/>
          </a:p>
          <a:p>
            <a:r>
              <a:rPr lang="en-US" sz="1828" dirty="0" smtClean="0"/>
              <a:t>The </a:t>
            </a:r>
            <a:r>
              <a:rPr lang="en-US" sz="1828" dirty="0"/>
              <a:t>Semantic Model Workgroup has been posting “</a:t>
            </a:r>
            <a:r>
              <a:rPr lang="en-US" sz="1828" dirty="0" err="1" smtClean="0"/>
              <a:t>browsesable</a:t>
            </a:r>
            <a:r>
              <a:rPr lang="en-US" sz="1828" dirty="0"/>
              <a:t>” forms of the model and the operations. We need to know if other PWG members find  these forms of the documentation usable and sufficient to consider the content.</a:t>
            </a:r>
          </a:p>
          <a:p>
            <a:endParaRPr lang="en-US" sz="1406" dirty="0"/>
          </a:p>
          <a:p>
            <a:endParaRPr lang="en-US" sz="1828" dirty="0"/>
          </a:p>
          <a:p>
            <a:pPr lvl="2" indent="-2571659">
              <a:buNone/>
              <a:defRPr/>
            </a:pPr>
            <a:endParaRPr lang="en-US" sz="1687" dirty="0">
              <a:solidFill>
                <a:srgbClr val="C00000"/>
              </a:solidFill>
              <a:sym typeface="Verdana" charset="0"/>
            </a:endParaRPr>
          </a:p>
        </p:txBody>
      </p:sp>
    </p:spTree>
    <p:extLst>
      <p:ext uri="{BB962C8B-B14F-4D97-AF65-F5344CB8AC3E}">
        <p14:creationId xmlns:p14="http://schemas.microsoft.com/office/powerpoint/2010/main" val="164246578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D1FF3350-B949-4A4A-914A-3292AF6EA631}" type="slidenum">
              <a:rPr lang="en-US" smtClean="0"/>
              <a:pPr/>
              <a:t>32</a:t>
            </a:fld>
            <a:endParaRPr lang="en-US" smtClean="0"/>
          </a:p>
        </p:txBody>
      </p:sp>
      <p:sp>
        <p:nvSpPr>
          <p:cNvPr id="17411"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a:p>
        </p:txBody>
      </p:sp>
      <p:pic>
        <p:nvPicPr>
          <p:cNvPr id="17412" name="Picture 2"/>
          <p:cNvPicPr>
            <a:picLocks noChangeAspect="1" noChangeArrowheads="1"/>
          </p:cNvPicPr>
          <p:nvPr/>
        </p:nvPicPr>
        <p:blipFill>
          <a:blip r:embed="rId2" cstate="print"/>
          <a:srcRect/>
          <a:stretch>
            <a:fillRect/>
          </a:stretch>
        </p:blipFill>
        <p:spPr bwMode="auto">
          <a:xfrm>
            <a:off x="8161735" y="125016"/>
            <a:ext cx="855018" cy="892969"/>
          </a:xfrm>
          <a:prstGeom prst="rect">
            <a:avLst/>
          </a:prstGeom>
          <a:noFill/>
          <a:ln w="9525">
            <a:noFill/>
            <a:round/>
            <a:headEnd/>
            <a:tailEnd/>
          </a:ln>
        </p:spPr>
      </p:pic>
      <p:sp>
        <p:nvSpPr>
          <p:cNvPr id="17413"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a:p>
        </p:txBody>
      </p:sp>
      <p:sp>
        <p:nvSpPr>
          <p:cNvPr id="17414" name="Rectangle 4"/>
          <p:cNvSpPr>
            <a:spLocks/>
          </p:cNvSpPr>
          <p:nvPr/>
        </p:nvSpPr>
        <p:spPr bwMode="auto">
          <a:xfrm>
            <a:off x="125015" y="6666012"/>
            <a:ext cx="8411766" cy="191988"/>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2016 The Printer Working Group. All rights reserved. The IPP Everywhere and PWG logos are trademarks of The Printer Working Group.</a:t>
            </a:r>
          </a:p>
        </p:txBody>
      </p:sp>
      <p:sp>
        <p:nvSpPr>
          <p:cNvPr id="17415" name="Rectangle 5"/>
          <p:cNvSpPr>
            <a:spLocks noGrp="1" noChangeArrowheads="1"/>
          </p:cNvSpPr>
          <p:nvPr>
            <p:ph type="title"/>
          </p:nvPr>
        </p:nvSpPr>
        <p:spPr/>
        <p:txBody>
          <a:bodyPr lIns="50800" tIns="50800" rIns="116999" bIns="50800" anchor="b"/>
          <a:lstStyle/>
          <a:p>
            <a:pPr marL="40182"/>
            <a:r>
              <a:rPr lang="en-US" smtClean="0"/>
              <a:t>More Info/How to participate</a:t>
            </a:r>
          </a:p>
        </p:txBody>
      </p:sp>
      <p:sp>
        <p:nvSpPr>
          <p:cNvPr id="17416"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245BCED5-582B-4B16-946D-3AD70D5FBF2F}" type="slidenum">
              <a:rPr lang="en-US" sz="984">
                <a:solidFill>
                  <a:srgbClr val="FFFFFF"/>
                </a:solidFill>
                <a:cs typeface="Arial" charset="0"/>
              </a:rPr>
              <a:pPr algn="ctr"/>
              <a:t>32</a:t>
            </a:fld>
            <a:endParaRPr lang="en-US" sz="984">
              <a:solidFill>
                <a:srgbClr val="FFFFFF"/>
              </a:solidFill>
              <a:cs typeface="Arial" charset="0"/>
            </a:endParaRPr>
          </a:p>
        </p:txBody>
      </p:sp>
      <p:sp>
        <p:nvSpPr>
          <p:cNvPr id="11" name="Rectangle 3"/>
          <p:cNvSpPr txBox="1">
            <a:spLocks noChangeArrowheads="1"/>
          </p:cNvSpPr>
          <p:nvPr/>
        </p:nvSpPr>
        <p:spPr bwMode="auto">
          <a:xfrm>
            <a:off x="125015" y="1232296"/>
            <a:ext cx="8786813" cy="5386735"/>
          </a:xfrm>
          <a:prstGeom prst="rect">
            <a:avLst/>
          </a:prstGeom>
          <a:noFill/>
          <a:ln w="12700">
            <a:noFill/>
            <a:miter lim="800000"/>
            <a:headEnd/>
            <a:tailEnd/>
          </a:ln>
        </p:spPr>
        <p:txBody>
          <a:bodyPr lIns="35719" tIns="35719" rIns="76359" bIns="35719">
            <a:normAutofit/>
          </a:bodyPr>
          <a:lstStyle/>
          <a:p>
            <a:pPr marL="321457" indent="-321457">
              <a:lnSpc>
                <a:spcPct val="90000"/>
              </a:lnSpc>
              <a:spcBef>
                <a:spcPts val="562"/>
              </a:spcBef>
              <a:buSzPct val="100000"/>
              <a:buFont typeface="Wingdings" pitchFamily="2" charset="2"/>
              <a:buChar char="Ø"/>
              <a:defRPr/>
            </a:pPr>
            <a:r>
              <a:rPr lang="en-US" sz="1969" b="1" dirty="0">
                <a:solidFill>
                  <a:schemeClr val="tx1"/>
                </a:solidFill>
                <a:latin typeface="Arial" pitchFamily="34" charset="0"/>
                <a:ea typeface="+mn-ea"/>
                <a:cs typeface="Arial" pitchFamily="34" charset="0"/>
                <a:sym typeface="Verdana" charset="0"/>
              </a:rPr>
              <a:t>We welcome more participation from member companies</a:t>
            </a:r>
          </a:p>
          <a:p>
            <a:pPr marL="321457" indent="-321457">
              <a:lnSpc>
                <a:spcPct val="90000"/>
              </a:lnSpc>
              <a:spcBef>
                <a:spcPts val="562"/>
              </a:spcBef>
              <a:buSzPct val="100000"/>
              <a:buFont typeface="Wingdings" pitchFamily="2" charset="2"/>
              <a:buChar char="Ø"/>
              <a:defRPr/>
            </a:pPr>
            <a:endParaRPr lang="en-US" sz="1969" b="1" dirty="0" smtClean="0">
              <a:solidFill>
                <a:schemeClr val="tx1"/>
              </a:solidFill>
              <a:latin typeface="Arial" pitchFamily="34" charset="0"/>
              <a:ea typeface="+mn-ea"/>
              <a:cs typeface="Arial" pitchFamily="34" charset="0"/>
              <a:sym typeface="Verdana" charset="0"/>
            </a:endParaRPr>
          </a:p>
          <a:p>
            <a:pPr marL="321457" indent="-321457">
              <a:lnSpc>
                <a:spcPct val="90000"/>
              </a:lnSpc>
              <a:spcBef>
                <a:spcPts val="562"/>
              </a:spcBef>
              <a:buSzPct val="100000"/>
              <a:buFont typeface="Wingdings" pitchFamily="2" charset="2"/>
              <a:buChar char="Ø"/>
              <a:defRPr/>
            </a:pPr>
            <a:r>
              <a:rPr lang="en-US" sz="1969" b="1" dirty="0" smtClean="0">
                <a:solidFill>
                  <a:schemeClr val="tx1"/>
                </a:solidFill>
                <a:latin typeface="Arial" pitchFamily="34" charset="0"/>
                <a:ea typeface="+mn-ea"/>
                <a:cs typeface="Arial" pitchFamily="34" charset="0"/>
                <a:sym typeface="Verdana" charset="0"/>
              </a:rPr>
              <a:t>Much </a:t>
            </a:r>
            <a:r>
              <a:rPr lang="en-US" sz="1969" b="1" dirty="0">
                <a:solidFill>
                  <a:schemeClr val="tx1"/>
                </a:solidFill>
                <a:latin typeface="Arial" pitchFamily="34" charset="0"/>
                <a:ea typeface="+mn-ea"/>
                <a:cs typeface="Arial" pitchFamily="34" charset="0"/>
                <a:sym typeface="Verdana" charset="0"/>
              </a:rPr>
              <a:t>of the discussion of  issues will be on the SM3 mail list. You must subscribe to the list to be able to post to the list. See </a:t>
            </a:r>
            <a:r>
              <a:rPr lang="en-US" sz="1969" b="1" dirty="0">
                <a:solidFill>
                  <a:schemeClr val="tx1"/>
                </a:solidFill>
                <a:latin typeface="Arial" pitchFamily="34" charset="0"/>
                <a:ea typeface="+mn-ea"/>
                <a:cs typeface="Arial" pitchFamily="34" charset="0"/>
                <a:sym typeface="Verdana" charset="0"/>
                <a:hlinkClick r:id="rId3"/>
              </a:rPr>
              <a:t>http://www.pwg.org/mailman/listinfo/sm3</a:t>
            </a:r>
            <a:r>
              <a:rPr lang="en-US" sz="1969" b="1" dirty="0">
                <a:solidFill>
                  <a:schemeClr val="tx1"/>
                </a:solidFill>
                <a:latin typeface="Arial" pitchFamily="34" charset="0"/>
                <a:ea typeface="+mn-ea"/>
                <a:cs typeface="Arial" pitchFamily="34" charset="0"/>
                <a:sym typeface="Verdana" charset="0"/>
              </a:rPr>
              <a:t> to subscribe.</a:t>
            </a:r>
            <a:endParaRPr lang="en-US" sz="1969" dirty="0">
              <a:solidFill>
                <a:schemeClr val="tx1"/>
              </a:solidFill>
              <a:latin typeface="Arial" pitchFamily="34" charset="0"/>
              <a:ea typeface="+mn-ea"/>
              <a:cs typeface="Arial" pitchFamily="34" charset="0"/>
              <a:sym typeface="Verdana" charset="0"/>
            </a:endParaRPr>
          </a:p>
          <a:p>
            <a:pPr marL="321457" indent="-321457">
              <a:lnSpc>
                <a:spcPct val="90000"/>
              </a:lnSpc>
              <a:spcBef>
                <a:spcPts val="562"/>
              </a:spcBef>
              <a:buSzPct val="100000"/>
              <a:buFont typeface="Wingdings" pitchFamily="2" charset="2"/>
              <a:buChar char="Ø"/>
              <a:defRPr/>
            </a:pPr>
            <a:endParaRPr lang="en-US" sz="1969" b="1" dirty="0" smtClean="0">
              <a:solidFill>
                <a:schemeClr val="tx1"/>
              </a:solidFill>
              <a:sym typeface="Verdana" charset="0"/>
            </a:endParaRPr>
          </a:p>
          <a:p>
            <a:pPr marL="321457" indent="-321457">
              <a:lnSpc>
                <a:spcPct val="90000"/>
              </a:lnSpc>
              <a:spcBef>
                <a:spcPts val="562"/>
              </a:spcBef>
              <a:buSzPct val="100000"/>
              <a:buFont typeface="Wingdings" pitchFamily="2" charset="2"/>
              <a:buChar char="Ø"/>
              <a:defRPr/>
            </a:pPr>
            <a:r>
              <a:rPr lang="en-US" sz="1969" b="1" dirty="0" smtClean="0">
                <a:solidFill>
                  <a:schemeClr val="tx1"/>
                </a:solidFill>
                <a:sym typeface="Verdana" charset="0"/>
              </a:rPr>
              <a:t>The </a:t>
            </a:r>
            <a:r>
              <a:rPr lang="en-US" sz="1969" b="1" dirty="0">
                <a:solidFill>
                  <a:schemeClr val="tx1"/>
                </a:solidFill>
                <a:sym typeface="Verdana" charset="0"/>
              </a:rPr>
              <a:t>group maintains a Web Page for Semantic Model that includes links to the latest documents, schema and a browse-able version of the schema at </a:t>
            </a:r>
            <a:r>
              <a:rPr lang="en-US" sz="1969" b="1" dirty="0">
                <a:solidFill>
                  <a:schemeClr val="tx1"/>
                </a:solidFill>
                <a:sym typeface="Verdana" charset="0"/>
                <a:hlinkClick r:id="rId4"/>
              </a:rPr>
              <a:t>http://www.pwg.org/sm3</a:t>
            </a:r>
            <a:r>
              <a:rPr lang="en-US" sz="1969" b="1" dirty="0">
                <a:solidFill>
                  <a:schemeClr val="tx1"/>
                </a:solidFill>
                <a:sym typeface="Verdana" charset="0"/>
              </a:rPr>
              <a:t> </a:t>
            </a:r>
            <a:endParaRPr lang="en-US" sz="1969" dirty="0">
              <a:solidFill>
                <a:schemeClr val="tx1"/>
              </a:solidFill>
              <a:sym typeface="Verdana" charset="0"/>
            </a:endParaRPr>
          </a:p>
          <a:p>
            <a:pPr marL="321457" indent="-321457">
              <a:lnSpc>
                <a:spcPct val="90000"/>
              </a:lnSpc>
              <a:spcBef>
                <a:spcPts val="562"/>
              </a:spcBef>
              <a:buSzPct val="100000"/>
              <a:buFont typeface="Wingdings" pitchFamily="2" charset="2"/>
              <a:buChar char="Ø"/>
              <a:defRPr/>
            </a:pPr>
            <a:endParaRPr lang="en-US" sz="1969" b="1" dirty="0" smtClean="0">
              <a:solidFill>
                <a:schemeClr val="tx1"/>
              </a:solidFill>
              <a:latin typeface="Arial" pitchFamily="34" charset="0"/>
              <a:cs typeface="Arial" pitchFamily="34" charset="0"/>
              <a:sym typeface="Verdana" charset="0"/>
            </a:endParaRPr>
          </a:p>
          <a:p>
            <a:pPr marL="321457" indent="-321457">
              <a:lnSpc>
                <a:spcPct val="90000"/>
              </a:lnSpc>
              <a:spcBef>
                <a:spcPts val="562"/>
              </a:spcBef>
              <a:buSzPct val="100000"/>
              <a:buFont typeface="Wingdings" pitchFamily="2" charset="2"/>
              <a:buChar char="Ø"/>
              <a:defRPr/>
            </a:pPr>
            <a:r>
              <a:rPr lang="en-US" sz="1969" b="1" dirty="0" smtClean="0">
                <a:solidFill>
                  <a:schemeClr val="tx1"/>
                </a:solidFill>
                <a:latin typeface="Arial" pitchFamily="34" charset="0"/>
                <a:cs typeface="Arial" pitchFamily="34" charset="0"/>
                <a:sym typeface="Verdana" charset="0"/>
              </a:rPr>
              <a:t>Next  </a:t>
            </a:r>
            <a:r>
              <a:rPr lang="en-US" sz="1969" b="1" dirty="0">
                <a:solidFill>
                  <a:schemeClr val="tx1"/>
                </a:solidFill>
                <a:latin typeface="Arial" pitchFamily="34" charset="0"/>
                <a:cs typeface="Arial" pitchFamily="34" charset="0"/>
                <a:sym typeface="Verdana" charset="0"/>
              </a:rPr>
              <a:t>conference call:  </a:t>
            </a:r>
            <a:r>
              <a:rPr lang="en-US" sz="1969" b="1" dirty="0" smtClean="0">
                <a:solidFill>
                  <a:schemeClr val="tx1"/>
                </a:solidFill>
                <a:latin typeface="Arial" pitchFamily="34" charset="0"/>
                <a:cs typeface="Arial" pitchFamily="34" charset="0"/>
                <a:sym typeface="Verdana" charset="0"/>
              </a:rPr>
              <a:t>December 7, </a:t>
            </a:r>
            <a:r>
              <a:rPr lang="en-US" sz="1969" b="1" dirty="0">
                <a:solidFill>
                  <a:schemeClr val="tx1"/>
                </a:solidFill>
                <a:latin typeface="Arial" pitchFamily="34" charset="0"/>
                <a:cs typeface="Arial" pitchFamily="34" charset="0"/>
                <a:sym typeface="Verdana" charset="0"/>
              </a:rPr>
              <a:t>2016; </a:t>
            </a:r>
            <a:r>
              <a:rPr lang="en-US" sz="1969" b="1" dirty="0" smtClean="0">
                <a:solidFill>
                  <a:schemeClr val="tx1"/>
                </a:solidFill>
                <a:latin typeface="Arial" pitchFamily="34" charset="0"/>
                <a:cs typeface="Arial" pitchFamily="34" charset="0"/>
                <a:sym typeface="Verdana" charset="0"/>
              </a:rPr>
              <a:t>10:00 </a:t>
            </a:r>
            <a:r>
              <a:rPr lang="en-US" sz="1969" b="1" dirty="0">
                <a:solidFill>
                  <a:schemeClr val="tx1"/>
                </a:solidFill>
                <a:latin typeface="Arial" pitchFamily="34" charset="0"/>
                <a:cs typeface="Arial" pitchFamily="34" charset="0"/>
                <a:sym typeface="Verdana" charset="0"/>
              </a:rPr>
              <a:t>– </a:t>
            </a:r>
            <a:r>
              <a:rPr lang="en-US" sz="1969" b="1" dirty="0" smtClean="0">
                <a:solidFill>
                  <a:schemeClr val="tx1"/>
                </a:solidFill>
                <a:latin typeface="Arial" pitchFamily="34" charset="0"/>
                <a:cs typeface="Arial" pitchFamily="34" charset="0"/>
                <a:sym typeface="Verdana" charset="0"/>
              </a:rPr>
              <a:t>11:00 </a:t>
            </a:r>
            <a:r>
              <a:rPr lang="en-US" sz="1969" b="1" dirty="0">
                <a:solidFill>
                  <a:schemeClr val="tx1"/>
                </a:solidFill>
                <a:latin typeface="Arial" pitchFamily="34" charset="0"/>
                <a:cs typeface="Arial" pitchFamily="34" charset="0"/>
                <a:sym typeface="Verdana" charset="0"/>
              </a:rPr>
              <a:t>Pacific Time / </a:t>
            </a:r>
            <a:r>
              <a:rPr lang="en-US" sz="1969" b="1" dirty="0" smtClean="0">
                <a:solidFill>
                  <a:schemeClr val="tx1"/>
                </a:solidFill>
                <a:latin typeface="Arial" pitchFamily="34" charset="0"/>
                <a:cs typeface="Arial" pitchFamily="34" charset="0"/>
                <a:sym typeface="Verdana" charset="0"/>
              </a:rPr>
              <a:t>1:00 </a:t>
            </a:r>
            <a:r>
              <a:rPr lang="en-US" sz="1969" b="1" dirty="0">
                <a:solidFill>
                  <a:schemeClr val="tx1"/>
                </a:solidFill>
                <a:latin typeface="Arial" pitchFamily="34" charset="0"/>
                <a:cs typeface="Arial" pitchFamily="34" charset="0"/>
                <a:sym typeface="Verdana" charset="0"/>
              </a:rPr>
              <a:t>– </a:t>
            </a:r>
            <a:r>
              <a:rPr lang="en-US" sz="1969" b="1" dirty="0" smtClean="0">
                <a:solidFill>
                  <a:schemeClr val="tx1"/>
                </a:solidFill>
                <a:latin typeface="Arial" pitchFamily="34" charset="0"/>
                <a:cs typeface="Arial" pitchFamily="34" charset="0"/>
                <a:sym typeface="Verdana" charset="0"/>
              </a:rPr>
              <a:t>2:00 </a:t>
            </a:r>
            <a:r>
              <a:rPr lang="en-US" sz="1969" b="1" dirty="0">
                <a:solidFill>
                  <a:schemeClr val="tx1"/>
                </a:solidFill>
                <a:latin typeface="Arial" pitchFamily="34" charset="0"/>
                <a:cs typeface="Arial" pitchFamily="34" charset="0"/>
                <a:sym typeface="Verdana" charset="0"/>
              </a:rPr>
              <a:t>PM Eastern Time.</a:t>
            </a:r>
          </a:p>
          <a:p>
            <a:endParaRPr lang="en-US" sz="1969" dirty="0"/>
          </a:p>
          <a:p>
            <a:pPr lvl="2"/>
            <a:r>
              <a:rPr lang="en-US" sz="1406" dirty="0"/>
              <a:t>Call-in toll-free number (US/Canada): 1-866-469-3239 </a:t>
            </a:r>
          </a:p>
          <a:p>
            <a:pPr lvl="2"/>
            <a:r>
              <a:rPr lang="en-US" sz="1406" dirty="0"/>
              <a:t>Call-in toll number (US/Canada): 1-650-429-3300 </a:t>
            </a:r>
          </a:p>
          <a:p>
            <a:pPr lvl="2"/>
            <a:r>
              <a:rPr lang="en-US" sz="1406" dirty="0"/>
              <a:t>Call-in toll number (US/Canada): 1-408-856-9570 </a:t>
            </a:r>
          </a:p>
          <a:p>
            <a:pPr lvl="2"/>
            <a:r>
              <a:rPr lang="en-US" sz="1406" dirty="0"/>
              <a:t/>
            </a:r>
            <a:br>
              <a:rPr lang="en-US" sz="1406" dirty="0"/>
            </a:br>
            <a:r>
              <a:rPr lang="en-US" sz="1406" dirty="0"/>
              <a:t> </a:t>
            </a:r>
            <a:r>
              <a:rPr lang="en-US" sz="1406" dirty="0">
                <a:hlinkClick r:id="rId5"/>
              </a:rPr>
              <a:t>https://ieee-isto.webex.com/ieee-isto/e.php?MTID=m123b376f8d9bdc7d9ff0ff43ed7d1610</a:t>
            </a:r>
            <a:endParaRPr lang="en-US" sz="1687" dirty="0"/>
          </a:p>
          <a:p>
            <a:pPr lvl="2"/>
            <a:endParaRPr lang="en-US" sz="1406" dirty="0"/>
          </a:p>
          <a:p>
            <a:pPr lvl="2"/>
            <a:endParaRPr lang="en-US" sz="1969" b="1" dirty="0">
              <a:solidFill>
                <a:schemeClr val="tx1"/>
              </a:solidFill>
              <a:latin typeface="Arial" pitchFamily="34" charset="0"/>
              <a:ea typeface="+mn-ea"/>
              <a:cs typeface="Arial" pitchFamily="34" charset="0"/>
              <a:sym typeface="Verdana" charset="0"/>
            </a:endParaRPr>
          </a:p>
          <a:p>
            <a:pPr marL="795830" lvl="2" indent="-160729">
              <a:lnSpc>
                <a:spcPct val="90000"/>
              </a:lnSpc>
              <a:spcBef>
                <a:spcPts val="562"/>
              </a:spcBef>
              <a:buSzPct val="100000"/>
              <a:defRPr/>
            </a:pPr>
            <a:endParaRPr lang="en-US" sz="1969" dirty="0">
              <a:solidFill>
                <a:schemeClr val="tx1"/>
              </a:solidFill>
              <a:latin typeface="+mn-lt"/>
              <a:ea typeface="+mn-ea"/>
              <a:cs typeface="+mn-cs"/>
              <a:sym typeface="Verdana" charset="0"/>
            </a:endParaRPr>
          </a:p>
        </p:txBody>
      </p:sp>
    </p:spTree>
    <p:extLst>
      <p:ext uri="{BB962C8B-B14F-4D97-AF65-F5344CB8AC3E}">
        <p14:creationId xmlns:p14="http://schemas.microsoft.com/office/powerpoint/2010/main" val="211716200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Shape 300"/>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01" name="Shape 301"/>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302"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03" name="Shape 303"/>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04" name="Shape 304"/>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vl1pPr>
          </a:lstStyle>
          <a:p>
            <a:r>
              <a:t>®</a:t>
            </a:r>
          </a:p>
        </p:txBody>
      </p:sp>
      <p:sp>
        <p:nvSpPr>
          <p:cNvPr id="305" name="Shape 305"/>
          <p:cNvSpPr>
            <a:spLocks noGrp="1"/>
          </p:cNvSpPr>
          <p:nvPr>
            <p:ph type="title"/>
          </p:nvPr>
        </p:nvSpPr>
        <p:spPr>
          <a:prstGeom prst="rect">
            <a:avLst/>
          </a:prstGeom>
        </p:spPr>
        <p:txBody>
          <a:bodyPr/>
          <a:lstStyle/>
          <a:p>
            <a:r>
              <a:t>IDS Workgroup Status</a:t>
            </a:r>
          </a:p>
        </p:txBody>
      </p:sp>
      <p:sp>
        <p:nvSpPr>
          <p:cNvPr id="306" name="Shape 306"/>
          <p:cNvSpPr>
            <a:spLocks noGrp="1"/>
          </p:cNvSpPr>
          <p:nvPr>
            <p:ph type="body" sz="half" idx="1"/>
          </p:nvPr>
        </p:nvSpPr>
        <p:spPr>
          <a:prstGeom prst="rect">
            <a:avLst/>
          </a:prstGeom>
        </p:spPr>
        <p:txBody>
          <a:bodyPr/>
          <a:lstStyle/>
          <a:p>
            <a:r>
              <a:rPr dirty="0"/>
              <a:t>Alan Sukert (Xerox)</a:t>
            </a:r>
          </a:p>
        </p:txBody>
      </p:sp>
      <p:sp>
        <p:nvSpPr>
          <p:cNvPr id="307" name="Shape 307"/>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33</a:t>
            </a:fld>
            <a:endParaRPr/>
          </a:p>
        </p:txBody>
      </p:sp>
    </p:spTree>
    <p:extLst>
      <p:ext uri="{BB962C8B-B14F-4D97-AF65-F5344CB8AC3E}">
        <p14:creationId xmlns:p14="http://schemas.microsoft.com/office/powerpoint/2010/main" val="440728749"/>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 name="Shape 30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1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11" name="Shape 31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12" name="Shape 31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is-IS" dirty="0" smtClean="0"/>
              <a:t>2016</a:t>
            </a:r>
            <a:r>
              <a:rPr dirty="0" smtClean="0"/>
              <a:t> </a:t>
            </a:r>
            <a:r>
              <a:rPr dirty="0"/>
              <a:t>The Printer Working Group. All rights reserved. The IPP Everywhere and PWG logos are registered trademarks of the IEEE-ISTO.</a:t>
            </a:r>
          </a:p>
        </p:txBody>
      </p:sp>
      <p:sp>
        <p:nvSpPr>
          <p:cNvPr id="313" name="Shape 31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314" name="Shape 314"/>
          <p:cNvSpPr>
            <a:spLocks noGrp="1"/>
          </p:cNvSpPr>
          <p:nvPr>
            <p:ph type="title"/>
          </p:nvPr>
        </p:nvSpPr>
        <p:spPr>
          <a:prstGeom prst="rect">
            <a:avLst/>
          </a:prstGeom>
        </p:spPr>
        <p:txBody>
          <a:bodyPr/>
          <a:lstStyle/>
          <a:p>
            <a:r>
              <a:rPr dirty="0"/>
              <a:t>IDS: </a:t>
            </a:r>
            <a:r>
              <a:rPr lang="en-US" dirty="0"/>
              <a:t>O</a:t>
            </a:r>
            <a:r>
              <a:rPr lang="en-US" dirty="0" smtClean="0"/>
              <a:t>riginal </a:t>
            </a:r>
            <a:r>
              <a:rPr dirty="0" smtClean="0"/>
              <a:t>Charter</a:t>
            </a:r>
            <a:endParaRPr dirty="0"/>
          </a:p>
        </p:txBody>
      </p:sp>
      <p:sp>
        <p:nvSpPr>
          <p:cNvPr id="315" name="Shape 315"/>
          <p:cNvSpPr>
            <a:spLocks noGrp="1"/>
          </p:cNvSpPr>
          <p:nvPr>
            <p:ph type="body" idx="1"/>
          </p:nvPr>
        </p:nvSpPr>
        <p:spPr>
          <a:prstGeom prst="rect">
            <a:avLst/>
          </a:prstGeom>
        </p:spPr>
        <p:txBody>
          <a:bodyPr/>
          <a:lstStyle/>
          <a:p>
            <a:pPr marL="367953" indent="-327313">
              <a:defRPr sz="2100"/>
            </a:pPr>
            <a:r>
              <a:rPr lang="en-US" dirty="0" smtClean="0"/>
              <a:t>Investigate </a:t>
            </a:r>
            <a:r>
              <a:rPr dirty="0" smtClean="0"/>
              <a:t>and </a:t>
            </a:r>
            <a:r>
              <a:rPr lang="en-US" dirty="0" smtClean="0"/>
              <a:t>define </a:t>
            </a:r>
            <a:r>
              <a:rPr dirty="0" smtClean="0"/>
              <a:t>standards </a:t>
            </a:r>
            <a:r>
              <a:rPr dirty="0"/>
              <a:t>for addressing general security attributes for imaging devices and services. Our general goals </a:t>
            </a:r>
            <a:r>
              <a:rPr lang="en-US" dirty="0" smtClean="0"/>
              <a:t>are </a:t>
            </a:r>
            <a:r>
              <a:rPr dirty="0" smtClean="0"/>
              <a:t>to</a:t>
            </a:r>
            <a:r>
              <a:rPr dirty="0"/>
              <a:t>:</a:t>
            </a:r>
          </a:p>
          <a:p>
            <a:pPr marL="767715" lvl="1" indent="-269875">
              <a:defRPr sz="1700"/>
            </a:pPr>
            <a:r>
              <a:rPr dirty="0"/>
              <a:t>Define standard metrics and protocol bindings to assess the health of Hardcopy Devices to gauge if they should be granted access to a network.</a:t>
            </a:r>
          </a:p>
          <a:p>
            <a:pPr marL="767715" lvl="1" indent="-269875">
              <a:defRPr sz="1700"/>
            </a:pPr>
            <a:r>
              <a:rPr dirty="0"/>
              <a:t>Define a set of standard security and policy attributes and values for authorizing Hard Copy Devices, their services and users in a global workspace </a:t>
            </a:r>
          </a:p>
          <a:p>
            <a:pPr marL="767715" lvl="1" indent="-269875">
              <a:defRPr sz="1700"/>
            </a:pPr>
            <a:r>
              <a:rPr dirty="0"/>
              <a:t>Provide a general security model for other PWG standards to reference</a:t>
            </a:r>
          </a:p>
          <a:p>
            <a:pPr marL="367953" indent="-327313">
              <a:defRPr sz="2100"/>
            </a:pPr>
            <a:r>
              <a:rPr lang="en-US" dirty="0" smtClean="0"/>
              <a:t>Provide </a:t>
            </a:r>
            <a:r>
              <a:rPr dirty="0" smtClean="0"/>
              <a:t>a </a:t>
            </a:r>
            <a:r>
              <a:rPr dirty="0"/>
              <a:t>path for vendors to review and contribute to the definition of </a:t>
            </a:r>
            <a:r>
              <a:rPr dirty="0" smtClean="0"/>
              <a:t>Common </a:t>
            </a:r>
            <a:r>
              <a:rPr dirty="0"/>
              <a:t>Criteria HCD Protection Profiles</a:t>
            </a:r>
          </a:p>
        </p:txBody>
      </p:sp>
      <p:sp>
        <p:nvSpPr>
          <p:cNvPr id="316" name="Shape 316"/>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34</a:t>
            </a:fld>
            <a:endParaRPr/>
          </a:p>
        </p:txBody>
      </p:sp>
    </p:spTree>
    <p:extLst>
      <p:ext uri="{BB962C8B-B14F-4D97-AF65-F5344CB8AC3E}">
        <p14:creationId xmlns:p14="http://schemas.microsoft.com/office/powerpoint/2010/main" val="656985940"/>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Shape 327"/>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2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29" name="Shape 32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30" name="Shape 330"/>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is-IS" dirty="0" smtClean="0"/>
              <a:t>2016</a:t>
            </a:r>
            <a:r>
              <a:rPr dirty="0" smtClean="0"/>
              <a:t> </a:t>
            </a:r>
            <a:r>
              <a:rPr dirty="0"/>
              <a:t>The Printer Working Group. All rights reserved. The IPP Everywhere and PWG logos are registered trademarks of the IEEE-ISTO.</a:t>
            </a:r>
          </a:p>
        </p:txBody>
      </p:sp>
      <p:sp>
        <p:nvSpPr>
          <p:cNvPr id="331" name="Shape 33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332" name="Shape 332"/>
          <p:cNvSpPr>
            <a:spLocks noGrp="1"/>
          </p:cNvSpPr>
          <p:nvPr>
            <p:ph type="title"/>
          </p:nvPr>
        </p:nvSpPr>
        <p:spPr>
          <a:prstGeom prst="rect">
            <a:avLst/>
          </a:prstGeom>
        </p:spPr>
        <p:txBody>
          <a:bodyPr/>
          <a:lstStyle/>
          <a:p>
            <a:r>
              <a:t>IDS: Status</a:t>
            </a:r>
          </a:p>
        </p:txBody>
      </p:sp>
      <p:sp>
        <p:nvSpPr>
          <p:cNvPr id="333" name="Shape 333"/>
          <p:cNvSpPr>
            <a:spLocks noGrp="1"/>
          </p:cNvSpPr>
          <p:nvPr>
            <p:ph type="body" idx="1"/>
          </p:nvPr>
        </p:nvSpPr>
        <p:spPr>
          <a:prstGeom prst="rect">
            <a:avLst/>
          </a:prstGeom>
        </p:spPr>
        <p:txBody>
          <a:bodyPr/>
          <a:lstStyle/>
          <a:p>
            <a:r>
              <a:rPr dirty="0"/>
              <a:t>The IDS workgroup is </a:t>
            </a:r>
            <a:r>
              <a:rPr lang="en-US" dirty="0" smtClean="0"/>
              <a:t>currently </a:t>
            </a:r>
            <a:r>
              <a:rPr dirty="0" smtClean="0"/>
              <a:t>in </a:t>
            </a:r>
            <a:r>
              <a:rPr dirty="0"/>
              <a:t>“hibernation</a:t>
            </a:r>
            <a:r>
              <a:rPr dirty="0" smtClean="0"/>
              <a:t>”</a:t>
            </a:r>
          </a:p>
          <a:p>
            <a:pPr lvl="1">
              <a:spcAft>
                <a:spcPts val="600"/>
              </a:spcAft>
            </a:pPr>
            <a:r>
              <a:rPr dirty="0" smtClean="0"/>
              <a:t>Will be revived </a:t>
            </a:r>
            <a:r>
              <a:rPr lang="en-US" dirty="0" smtClean="0"/>
              <a:t>as </a:t>
            </a:r>
            <a:r>
              <a:rPr dirty="0" smtClean="0"/>
              <a:t>needed</a:t>
            </a:r>
            <a:endParaRPr lang="en-US" dirty="0" smtClean="0"/>
          </a:p>
          <a:p>
            <a:pPr lvl="1">
              <a:spcAft>
                <a:spcPts val="600"/>
              </a:spcAft>
            </a:pPr>
            <a:r>
              <a:rPr lang="en-US" dirty="0" smtClean="0"/>
              <a:t>Documents in process by IDS Working Group when WG went into “hibernation” have either been approved by PWG or archived for work by other PWG Working Groups in future</a:t>
            </a:r>
            <a:endParaRPr dirty="0" smtClean="0"/>
          </a:p>
          <a:p>
            <a:r>
              <a:rPr lang="en-US" dirty="0" smtClean="0"/>
              <a:t>Common Criteria HCD Protection Profiles</a:t>
            </a:r>
          </a:p>
          <a:p>
            <a:pPr lvl="1"/>
            <a:r>
              <a:rPr lang="en-US" dirty="0" smtClean="0"/>
              <a:t>Some issues have been found in implementing Sep 2015 HCD Protection Profile</a:t>
            </a:r>
          </a:p>
          <a:p>
            <a:pPr lvl="1"/>
            <a:r>
              <a:rPr lang="en-US" dirty="0" smtClean="0"/>
              <a:t>Discussing issues during this PWG Face to Face Meeting so we can provide feedback on them to US and Japanese Schemes</a:t>
            </a:r>
          </a:p>
          <a:p>
            <a:pPr lvl="1"/>
            <a:r>
              <a:rPr lang="en-US" dirty="0" smtClean="0"/>
              <a:t>Want resolution of these issues by both Schemes in a timely manner</a:t>
            </a:r>
            <a:endParaRPr dirty="0"/>
          </a:p>
        </p:txBody>
      </p:sp>
      <p:sp>
        <p:nvSpPr>
          <p:cNvPr id="334" name="Shape 334"/>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35</a:t>
            </a:fld>
            <a:endParaRPr/>
          </a:p>
        </p:txBody>
      </p:sp>
    </p:spTree>
    <p:extLst>
      <p:ext uri="{BB962C8B-B14F-4D97-AF65-F5344CB8AC3E}">
        <p14:creationId xmlns:p14="http://schemas.microsoft.com/office/powerpoint/2010/main" val="1749264353"/>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 name="Shape 35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55" name="Shape 355"/>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356"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57" name="Shape 357"/>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58" name="Shape 358"/>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vl1pPr>
          </a:lstStyle>
          <a:p>
            <a:r>
              <a:t>®</a:t>
            </a:r>
          </a:p>
        </p:txBody>
      </p:sp>
      <p:sp>
        <p:nvSpPr>
          <p:cNvPr id="359" name="Shape 359"/>
          <p:cNvSpPr>
            <a:spLocks noGrp="1"/>
          </p:cNvSpPr>
          <p:nvPr>
            <p:ph type="title"/>
          </p:nvPr>
        </p:nvSpPr>
        <p:spPr>
          <a:prstGeom prst="rect">
            <a:avLst/>
          </a:prstGeom>
        </p:spPr>
        <p:txBody>
          <a:bodyPr/>
          <a:lstStyle/>
          <a:p>
            <a:r>
              <a:t>Liaison Status</a:t>
            </a:r>
          </a:p>
        </p:txBody>
      </p:sp>
      <p:sp>
        <p:nvSpPr>
          <p:cNvPr id="361" name="Shape 361"/>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36</a:t>
            </a:fld>
            <a:endParaRPr/>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t>Trusted Computing Group (TCG)</a:t>
            </a:r>
          </a:p>
        </p:txBody>
      </p:sp>
      <p:sp>
        <p:nvSpPr>
          <p:cNvPr id="369" name="Shape 369"/>
          <p:cNvSpPr>
            <a:spLocks noGrp="1"/>
          </p:cNvSpPr>
          <p:nvPr>
            <p:ph type="body" idx="1"/>
          </p:nvPr>
        </p:nvSpPr>
        <p:spPr>
          <a:xfrm>
            <a:off x="457200" y="1143000"/>
            <a:ext cx="8229600" cy="5486400"/>
          </a:xfrm>
          <a:prstGeom prst="rect">
            <a:avLst/>
          </a:prstGeom>
        </p:spPr>
        <p:txBody>
          <a:bodyPr/>
          <a:lstStyle/>
          <a:p>
            <a:pPr marL="305608" indent="-264968">
              <a:defRPr sz="1700"/>
            </a:pPr>
            <a:r>
              <a:rPr b="1" dirty="0"/>
              <a:t>Next TCG Members </a:t>
            </a:r>
            <a:r>
              <a:rPr b="1" dirty="0" smtClean="0"/>
              <a:t>Meetings</a:t>
            </a:r>
            <a:endParaRPr lang="en-US" dirty="0" smtClean="0"/>
          </a:p>
          <a:p>
            <a:pPr marL="767715" lvl="1" indent="-269875">
              <a:defRPr sz="1700"/>
            </a:pPr>
            <a:r>
              <a:rPr lang="en-US" dirty="0" smtClean="0"/>
              <a:t>17-21 October 2016 – Seoul, South Korea – Ira to call in</a:t>
            </a:r>
            <a:endParaRPr dirty="0"/>
          </a:p>
          <a:p>
            <a:pPr marL="305608" indent="-264968">
              <a:defRPr sz="1700"/>
            </a:pPr>
            <a:r>
              <a:rPr b="1" dirty="0"/>
              <a:t>Trusted Mobility Solutions (TMS) </a:t>
            </a:r>
            <a:r>
              <a:rPr dirty="0"/>
              <a:t>– Ira is </a:t>
            </a:r>
            <a:r>
              <a:rPr dirty="0" smtClean="0"/>
              <a:t>co-chair</a:t>
            </a:r>
            <a:r>
              <a:rPr lang="en-US" dirty="0" smtClean="0"/>
              <a:t> and co-editor</a:t>
            </a:r>
            <a:endParaRPr dirty="0"/>
          </a:p>
          <a:p>
            <a:pPr marL="767715" lvl="1" indent="-269875">
              <a:defRPr sz="1700"/>
            </a:pPr>
            <a:r>
              <a:rPr dirty="0"/>
              <a:t>Scope: enterprise, medical, banking, virtualization, mobile mgmt</a:t>
            </a:r>
          </a:p>
          <a:p>
            <a:pPr marL="767715" lvl="1" indent="-269875">
              <a:defRPr sz="1700"/>
            </a:pPr>
            <a:r>
              <a:rPr dirty="0" smtClean="0"/>
              <a:t>Formal </a:t>
            </a:r>
            <a:r>
              <a:rPr dirty="0"/>
              <a:t>– ETSI (NFV), Open Mobile Alliance (device mgmt), Global Platform (TEE protected environment), Mobey Forum (banking/payments, biometrics authentication, integrity</a:t>
            </a:r>
            <a:r>
              <a:rPr dirty="0" smtClean="0"/>
              <a:t>)</a:t>
            </a:r>
            <a:endParaRPr dirty="0"/>
          </a:p>
          <a:p>
            <a:pPr marL="767715" lvl="1" indent="-269875">
              <a:defRPr sz="1700"/>
            </a:pPr>
            <a:r>
              <a:rPr dirty="0" smtClean="0"/>
              <a:t>Informal </a:t>
            </a:r>
            <a:r>
              <a:rPr dirty="0"/>
              <a:t>- </a:t>
            </a:r>
            <a:r>
              <a:rPr dirty="0" smtClean="0"/>
              <a:t>3GPP</a:t>
            </a:r>
            <a:r>
              <a:rPr lang="en-US" dirty="0" smtClean="0"/>
              <a:t>, ITU-T,</a:t>
            </a:r>
            <a:r>
              <a:rPr dirty="0" smtClean="0"/>
              <a:t> </a:t>
            </a:r>
            <a:r>
              <a:rPr dirty="0"/>
              <a:t>Small Cell Forum </a:t>
            </a:r>
            <a:r>
              <a:rPr dirty="0" smtClean="0"/>
              <a:t>(</a:t>
            </a:r>
            <a:r>
              <a:rPr lang="en-US" dirty="0" smtClean="0"/>
              <a:t>platform </a:t>
            </a:r>
            <a:r>
              <a:rPr dirty="0" smtClean="0"/>
              <a:t>integrity</a:t>
            </a:r>
            <a:r>
              <a:rPr dirty="0"/>
              <a:t>)</a:t>
            </a:r>
          </a:p>
          <a:p>
            <a:pPr marL="305608" indent="-264968">
              <a:defRPr sz="1700"/>
            </a:pPr>
            <a:r>
              <a:rPr b="1" dirty="0"/>
              <a:t>Mobile Platform (MPWG) </a:t>
            </a:r>
            <a:r>
              <a:rPr dirty="0"/>
              <a:t>– Ira is co-editor</a:t>
            </a:r>
          </a:p>
          <a:p>
            <a:pPr marL="762808" lvl="1" indent="-264968">
              <a:defRPr sz="1700"/>
            </a:pPr>
            <a:r>
              <a:rPr dirty="0"/>
              <a:t>Scope: </a:t>
            </a:r>
            <a:r>
              <a:rPr lang="en-US" dirty="0" smtClean="0"/>
              <a:t>m</a:t>
            </a:r>
            <a:r>
              <a:rPr dirty="0" smtClean="0"/>
              <a:t>obile </a:t>
            </a:r>
            <a:r>
              <a:rPr dirty="0"/>
              <a:t>phones, PDAs, eBook readers, etc.</a:t>
            </a:r>
          </a:p>
          <a:p>
            <a:pPr marL="762808" lvl="1" indent="-264968">
              <a:defRPr sz="1700"/>
            </a:pPr>
            <a:r>
              <a:rPr dirty="0"/>
              <a:t>Formal liaisons – Global Platform (TEE), Mobey Forum (banking)</a:t>
            </a:r>
          </a:p>
          <a:p>
            <a:pPr marL="762808" lvl="1" indent="-264968">
              <a:defRPr sz="1700"/>
            </a:pPr>
            <a:r>
              <a:rPr lang="en-US" dirty="0" smtClean="0"/>
              <a:t>Multiple Stakeholder Model – TCG approved March 2016</a:t>
            </a:r>
          </a:p>
          <a:p>
            <a:pPr marL="362758" indent="-264968">
              <a:defRPr sz="1700"/>
            </a:pPr>
            <a:r>
              <a:rPr lang="en-US" b="1" dirty="0" smtClean="0"/>
              <a:t>Public Review Specifications</a:t>
            </a:r>
          </a:p>
          <a:p>
            <a:pPr marL="762808" lvl="1" indent="-264968">
              <a:defRPr sz="1700"/>
            </a:pPr>
            <a:r>
              <a:rPr lang="en-US" sz="1700" dirty="0" smtClean="0">
                <a:hlinkClick r:id="rId3"/>
              </a:rPr>
              <a:t>http://www.trustedcomputinggroup.org/resources/specifications_in_public_review</a:t>
            </a:r>
            <a:endParaRPr lang="en-US" sz="1700" dirty="0" smtClean="0"/>
          </a:p>
          <a:p>
            <a:pPr marL="762808" lvl="1" indent="-264968">
              <a:defRPr sz="1700"/>
            </a:pPr>
            <a:r>
              <a:rPr lang="en-US" dirty="0" smtClean="0"/>
              <a:t>TCG TPM 2.0 Library rev135 – ends 09/17/16</a:t>
            </a:r>
          </a:p>
          <a:p>
            <a:pPr marL="762808" lvl="1" indent="-264968">
              <a:defRPr sz="1700"/>
            </a:pPr>
            <a:r>
              <a:rPr lang="en-US" dirty="0" smtClean="0"/>
              <a:t>TCG Guidance for Securing Resource-Constrained </a:t>
            </a:r>
            <a:r>
              <a:rPr lang="en-US" smtClean="0"/>
              <a:t>Devices v1r17 </a:t>
            </a:r>
            <a:br>
              <a:rPr lang="en-US" smtClean="0"/>
            </a:br>
            <a:r>
              <a:rPr lang="en-US" smtClean="0"/>
              <a:t>– ends 09/12/17</a:t>
            </a:r>
            <a:endParaRPr lang="en-US" dirty="0" smtClean="0"/>
          </a:p>
        </p:txBody>
      </p:sp>
      <p:sp>
        <p:nvSpPr>
          <p:cNvPr id="370" name="Shape 370"/>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pPr/>
              <a:t>37</a:t>
            </a:fld>
            <a:endParaRPr/>
          </a:p>
        </p:txBody>
      </p:sp>
    </p:spTree>
    <p:extLst>
      <p:ext uri="{BB962C8B-B14F-4D97-AF65-F5344CB8AC3E}">
        <p14:creationId xmlns:p14="http://schemas.microsoft.com/office/powerpoint/2010/main" val="1580880573"/>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2016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rPr lang="en-US" sz="2800" dirty="0" err="1"/>
              <a:t>Drupa</a:t>
            </a:r>
            <a:r>
              <a:rPr lang="en-US" sz="2800" dirty="0"/>
              <a:t> Tradeshow – Düsseldorf Germany</a:t>
            </a:r>
            <a:br>
              <a:rPr lang="en-US" sz="2800" dirty="0"/>
            </a:br>
            <a:r>
              <a:rPr lang="en-US" sz="2800" dirty="0"/>
              <a:t>             </a:t>
            </a:r>
            <a:r>
              <a:rPr lang="en-US" sz="2400" dirty="0"/>
              <a:t>May 31</a:t>
            </a:r>
            <a:r>
              <a:rPr lang="en-US" sz="2400" baseline="30000" dirty="0"/>
              <a:t>st</a:t>
            </a:r>
            <a:r>
              <a:rPr lang="en-US" sz="2400" dirty="0"/>
              <a:t> – June 10</a:t>
            </a:r>
            <a:r>
              <a:rPr lang="en-US" sz="2400" baseline="30000" dirty="0"/>
              <a:t>th</a:t>
            </a:r>
            <a:r>
              <a:rPr lang="en-US" sz="2400" dirty="0"/>
              <a:t>, 2016 </a:t>
            </a:r>
            <a:endParaRPr sz="2400" dirty="0"/>
          </a:p>
        </p:txBody>
      </p:sp>
      <p:sp>
        <p:nvSpPr>
          <p:cNvPr id="369" name="Shape 369"/>
          <p:cNvSpPr>
            <a:spLocks noGrp="1"/>
          </p:cNvSpPr>
          <p:nvPr>
            <p:ph type="body" idx="1"/>
          </p:nvPr>
        </p:nvSpPr>
        <p:spPr>
          <a:xfrm>
            <a:off x="127001" y="5683348"/>
            <a:ext cx="8559800" cy="819052"/>
          </a:xfrm>
          <a:prstGeom prst="rect">
            <a:avLst/>
          </a:prstGeom>
        </p:spPr>
        <p:txBody>
          <a:bodyPr>
            <a:normAutofit fontScale="92500" lnSpcReduction="10000"/>
          </a:bodyPr>
          <a:lstStyle/>
          <a:p>
            <a:pPr marL="305608" indent="-264968">
              <a:defRPr sz="1700"/>
            </a:pPr>
            <a:r>
              <a:rPr lang="en-US" b="1" dirty="0" err="1"/>
              <a:t>Drupa</a:t>
            </a:r>
            <a:r>
              <a:rPr lang="en-US" b="1" dirty="0"/>
              <a:t> Tradeshow 2016 –  </a:t>
            </a:r>
            <a:r>
              <a:rPr lang="en-US" dirty="0"/>
              <a:t>Paul Tykodi (Co-Chair of the IPP Working Group) delivered two IPP 3D related presentations at the 3D </a:t>
            </a:r>
            <a:r>
              <a:rPr lang="en-US" dirty="0" err="1"/>
              <a:t>fab+print</a:t>
            </a:r>
            <a:r>
              <a:rPr lang="en-US" dirty="0"/>
              <a:t> sponsored Touchpoint in Hall 7a</a:t>
            </a:r>
            <a:endParaRPr sz="1700" dirty="0"/>
          </a:p>
        </p:txBody>
      </p:sp>
      <p:sp>
        <p:nvSpPr>
          <p:cNvPr id="370" name="Shape 370"/>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pPr/>
              <a:t>38</a:t>
            </a:fld>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0400" y="1379698"/>
            <a:ext cx="6333002" cy="4195762"/>
          </a:xfrm>
          <a:prstGeom prst="rect">
            <a:avLst/>
          </a:prstGeom>
        </p:spPr>
      </p:pic>
    </p:spTree>
    <p:extLst>
      <p:ext uri="{BB962C8B-B14F-4D97-AF65-F5344CB8AC3E}">
        <p14:creationId xmlns:p14="http://schemas.microsoft.com/office/powerpoint/2010/main" val="383105395"/>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2016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rPr lang="en-US" sz="2800" dirty="0" err="1"/>
              <a:t>Drupa</a:t>
            </a:r>
            <a:r>
              <a:rPr lang="en-US" sz="2800" dirty="0"/>
              <a:t> Tradeshow – Düsseldorf Germany</a:t>
            </a:r>
            <a:br>
              <a:rPr lang="en-US" sz="2800" dirty="0"/>
            </a:br>
            <a:r>
              <a:rPr lang="en-US" sz="2800" dirty="0"/>
              <a:t>             </a:t>
            </a:r>
            <a:r>
              <a:rPr lang="en-US" sz="2400" dirty="0"/>
              <a:t>May 31</a:t>
            </a:r>
            <a:r>
              <a:rPr lang="en-US" sz="2400" baseline="30000" dirty="0"/>
              <a:t>st</a:t>
            </a:r>
            <a:r>
              <a:rPr lang="en-US" sz="2400" dirty="0"/>
              <a:t> – June 10</a:t>
            </a:r>
            <a:r>
              <a:rPr lang="en-US" sz="2400" baseline="30000" dirty="0"/>
              <a:t>th</a:t>
            </a:r>
            <a:r>
              <a:rPr lang="en-US" sz="2400" dirty="0"/>
              <a:t>, 2016 </a:t>
            </a:r>
            <a:endParaRPr sz="2400" dirty="0"/>
          </a:p>
        </p:txBody>
      </p:sp>
      <p:sp>
        <p:nvSpPr>
          <p:cNvPr id="369" name="Shape 369"/>
          <p:cNvSpPr>
            <a:spLocks noGrp="1"/>
          </p:cNvSpPr>
          <p:nvPr>
            <p:ph type="body" idx="1"/>
          </p:nvPr>
        </p:nvSpPr>
        <p:spPr>
          <a:xfrm>
            <a:off x="127001" y="5683348"/>
            <a:ext cx="8559800" cy="819052"/>
          </a:xfrm>
          <a:prstGeom prst="rect">
            <a:avLst/>
          </a:prstGeom>
        </p:spPr>
        <p:txBody>
          <a:bodyPr>
            <a:noAutofit/>
          </a:bodyPr>
          <a:lstStyle/>
          <a:p>
            <a:pPr marL="305608" indent="-264968" algn="just">
              <a:defRPr sz="1700"/>
            </a:pPr>
            <a:r>
              <a:rPr lang="en-US" sz="1500" b="1" dirty="0" err="1"/>
              <a:t>Drupa</a:t>
            </a:r>
            <a:r>
              <a:rPr lang="en-US" sz="1500" b="1" dirty="0"/>
              <a:t> Tradeshow 2016 –  </a:t>
            </a:r>
            <a:r>
              <a:rPr lang="en-US" sz="1500" dirty="0"/>
              <a:t>Paul Tykodi (Co-Chair of the IPP Working Group) delivered two IPP 3D related presentations at </a:t>
            </a:r>
            <a:r>
              <a:rPr lang="en-US" sz="1500" dirty="0" err="1"/>
              <a:t>Drupa</a:t>
            </a:r>
            <a:r>
              <a:rPr lang="en-US" sz="1500" dirty="0"/>
              <a:t> in early June of 2016. The </a:t>
            </a:r>
            <a:r>
              <a:rPr lang="en-US" sz="1500" dirty="0" err="1"/>
              <a:t>Drupa</a:t>
            </a:r>
            <a:r>
              <a:rPr lang="en-US" sz="1500" dirty="0"/>
              <a:t> tradeshow exhibitors were spread throughout almost 20 different buildings.</a:t>
            </a:r>
            <a:endParaRPr sz="1500" dirty="0"/>
          </a:p>
        </p:txBody>
      </p:sp>
      <p:sp>
        <p:nvSpPr>
          <p:cNvPr id="370" name="Shape 370"/>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pPr/>
              <a:t>39</a:t>
            </a:fld>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0500" y="1237175"/>
            <a:ext cx="6223000" cy="4351997"/>
          </a:xfrm>
          <a:prstGeom prst="rect">
            <a:avLst/>
          </a:prstGeom>
        </p:spPr>
      </p:pic>
    </p:spTree>
    <p:extLst>
      <p:ext uri="{BB962C8B-B14F-4D97-AF65-F5344CB8AC3E}">
        <p14:creationId xmlns:p14="http://schemas.microsoft.com/office/powerpoint/2010/main" val="696400059"/>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96"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97" name="Shape 97"/>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98" name="Shape 98"/>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99" name="Shape 99"/>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100" name="Shape 100"/>
          <p:cNvSpPr>
            <a:spLocks noGrp="1"/>
          </p:cNvSpPr>
          <p:nvPr>
            <p:ph type="title"/>
          </p:nvPr>
        </p:nvSpPr>
        <p:spPr>
          <a:prstGeom prst="rect">
            <a:avLst/>
          </a:prstGeom>
        </p:spPr>
        <p:txBody>
          <a:bodyPr/>
          <a:lstStyle/>
          <a:p>
            <a:r>
              <a:t>PWG Patent Statement</a:t>
            </a:r>
          </a:p>
        </p:txBody>
      </p:sp>
      <p:sp>
        <p:nvSpPr>
          <p:cNvPr id="101" name="Shape 101"/>
          <p:cNvSpPr>
            <a:spLocks noGrp="1"/>
          </p:cNvSpPr>
          <p:nvPr>
            <p:ph type="body" idx="1"/>
          </p:nvPr>
        </p:nvSpPr>
        <p:spPr>
          <a:prstGeom prst="rect">
            <a:avLst/>
          </a:prstGeom>
        </p:spPr>
        <p:txBody>
          <a:bodyPr/>
          <a:lstStyle/>
          <a:p>
            <a:r>
              <a:t>PWG standards may include the known use of essential patents and patent applications provided the PWG Chair receives assurance from the patent holder or applicant with respect to patents whose infringement is, or in the case of patent applications, potential future infringement the applicant asserts will be, unavoidable in a compliant implementation of either mandatory or optional portions of the standard. This assurance shall be provided without coercion.</a:t>
            </a:r>
          </a:p>
        </p:txBody>
      </p:sp>
      <p:sp>
        <p:nvSpPr>
          <p:cNvPr id="102" name="Shape 102"/>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4</a:t>
            </a:fld>
            <a:endParaRPr/>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2016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rPr lang="en-US" sz="2800" dirty="0" err="1"/>
              <a:t>Drupa</a:t>
            </a:r>
            <a:r>
              <a:rPr lang="en-US" sz="2800" dirty="0"/>
              <a:t> Tradeshow – Düsseldorf Germany</a:t>
            </a:r>
            <a:br>
              <a:rPr lang="en-US" sz="2800" dirty="0"/>
            </a:br>
            <a:r>
              <a:rPr lang="en-US" sz="2800" dirty="0"/>
              <a:t>             </a:t>
            </a:r>
            <a:r>
              <a:rPr lang="en-US" sz="2400" dirty="0"/>
              <a:t>May 31</a:t>
            </a:r>
            <a:r>
              <a:rPr lang="en-US" sz="2400" baseline="30000" dirty="0"/>
              <a:t>st</a:t>
            </a:r>
            <a:r>
              <a:rPr lang="en-US" sz="2400" dirty="0"/>
              <a:t> – June 10</a:t>
            </a:r>
            <a:r>
              <a:rPr lang="en-US" sz="2400" baseline="30000" dirty="0"/>
              <a:t>th</a:t>
            </a:r>
            <a:r>
              <a:rPr lang="en-US" sz="2400" dirty="0"/>
              <a:t>, 2016 </a:t>
            </a:r>
            <a:endParaRPr sz="2400" dirty="0"/>
          </a:p>
        </p:txBody>
      </p:sp>
      <p:sp>
        <p:nvSpPr>
          <p:cNvPr id="369" name="Shape 369"/>
          <p:cNvSpPr>
            <a:spLocks noGrp="1"/>
          </p:cNvSpPr>
          <p:nvPr>
            <p:ph type="body" idx="1"/>
          </p:nvPr>
        </p:nvSpPr>
        <p:spPr>
          <a:xfrm>
            <a:off x="0" y="1143000"/>
            <a:ext cx="9144000" cy="5476480"/>
          </a:xfrm>
          <a:prstGeom prst="rect">
            <a:avLst/>
          </a:prstGeom>
        </p:spPr>
        <p:txBody>
          <a:bodyPr>
            <a:noAutofit/>
          </a:bodyPr>
          <a:lstStyle/>
          <a:p>
            <a:pPr marL="305608" indent="-264968" algn="just">
              <a:defRPr sz="1700"/>
            </a:pPr>
            <a:r>
              <a:rPr lang="en-US" sz="1700" b="1" dirty="0"/>
              <a:t>PWG Member </a:t>
            </a:r>
            <a:r>
              <a:rPr lang="en-US" sz="1700" b="1" dirty="0" err="1"/>
              <a:t>Drupa</a:t>
            </a:r>
            <a:r>
              <a:rPr lang="en-US" sz="1700" b="1" dirty="0"/>
              <a:t> Tradeshow 2016 Highlights</a:t>
            </a:r>
          </a:p>
          <a:p>
            <a:pPr marL="705658" lvl="1" indent="-264968" algn="just">
              <a:defRPr sz="1700"/>
            </a:pPr>
            <a:endParaRPr lang="en-US" sz="1300" b="1" dirty="0"/>
          </a:p>
          <a:p>
            <a:pPr marL="705658" lvl="1" indent="-264968">
              <a:defRPr sz="1700"/>
            </a:pPr>
            <a:r>
              <a:rPr lang="en-US" sz="1700" dirty="0"/>
              <a:t>HP Promoted its Jet Fusion line of 3D Printing Devices for industrial applications</a:t>
            </a:r>
          </a:p>
          <a:p>
            <a:pPr marL="1105707" lvl="2" indent="-264968" algn="just">
              <a:defRPr sz="1700"/>
            </a:pPr>
            <a:r>
              <a:rPr lang="en-US" sz="1500" dirty="0"/>
              <a:t>Initial products are controlled by software developed by Siemens for HP</a:t>
            </a:r>
          </a:p>
          <a:p>
            <a:pPr marL="705658" lvl="1" indent="-264968" algn="just">
              <a:defRPr sz="1700"/>
            </a:pPr>
            <a:endParaRPr lang="en-US" sz="1100" b="1" dirty="0"/>
          </a:p>
          <a:p>
            <a:pPr marL="705658" lvl="1" indent="-264968">
              <a:defRPr sz="1700"/>
            </a:pPr>
            <a:r>
              <a:rPr lang="en-US" sz="1700" dirty="0"/>
              <a:t>Ricoh displayed its first internally developed 3D printing device the      Ricoh AM S5500P</a:t>
            </a:r>
          </a:p>
          <a:p>
            <a:pPr marL="705658" lvl="1" indent="-264968" algn="just">
              <a:defRPr sz="1700"/>
            </a:pPr>
            <a:endParaRPr lang="en-US" sz="1500" dirty="0"/>
          </a:p>
          <a:p>
            <a:pPr marL="705658" lvl="1" indent="-264968">
              <a:defRPr sz="1700"/>
            </a:pPr>
            <a:r>
              <a:rPr lang="en-US" sz="1700" dirty="0"/>
              <a:t>Canon announced a partnership with 3D Systems to begin selling certain 3D Systems manufactured equipment through the existing 2D device focused Canon Sales Distribution network for office equipment</a:t>
            </a:r>
          </a:p>
          <a:p>
            <a:pPr marL="705658" lvl="1" indent="-264968" algn="just">
              <a:defRPr sz="1700"/>
            </a:pPr>
            <a:endParaRPr lang="en-US" sz="1500" dirty="0"/>
          </a:p>
          <a:p>
            <a:pPr marL="705658" lvl="1" indent="-264968">
              <a:defRPr sz="1700"/>
            </a:pPr>
            <a:r>
              <a:rPr lang="en-US" sz="1700" b="1" dirty="0"/>
              <a:t>Note:</a:t>
            </a:r>
            <a:r>
              <a:rPr lang="en-US" sz="1700" dirty="0"/>
              <a:t> - Interest declared by manufacturers visited by Mr. Tykodi       during his time at the tradeshow, regarding the PWG IPP 3D effort,        was most pronounced in the areas of job ticketing, job receipts, and retrieval of job processing log files.</a:t>
            </a:r>
            <a:endParaRPr sz="1700" dirty="0"/>
          </a:p>
        </p:txBody>
      </p:sp>
      <p:sp>
        <p:nvSpPr>
          <p:cNvPr id="370" name="Shape 370"/>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pPr/>
              <a:t>40</a:t>
            </a:fld>
            <a:endParaRPr/>
          </a:p>
        </p:txBody>
      </p:sp>
    </p:spTree>
    <p:extLst>
      <p:ext uri="{BB962C8B-B14F-4D97-AF65-F5344CB8AC3E}">
        <p14:creationId xmlns:p14="http://schemas.microsoft.com/office/powerpoint/2010/main" val="609915463"/>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2016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rPr lang="en-US" sz="2800" dirty="0"/>
              <a:t>Gartner Report on the Future Need for 3D Printing Workflow Software Products</a:t>
            </a:r>
            <a:endParaRPr sz="2400" dirty="0"/>
          </a:p>
        </p:txBody>
      </p:sp>
      <p:sp>
        <p:nvSpPr>
          <p:cNvPr id="369" name="Shape 369"/>
          <p:cNvSpPr>
            <a:spLocks noGrp="1"/>
          </p:cNvSpPr>
          <p:nvPr>
            <p:ph type="body" idx="1"/>
          </p:nvPr>
        </p:nvSpPr>
        <p:spPr>
          <a:xfrm>
            <a:off x="0" y="1143000"/>
            <a:ext cx="9144000" cy="5476480"/>
          </a:xfrm>
          <a:prstGeom prst="rect">
            <a:avLst/>
          </a:prstGeom>
        </p:spPr>
        <p:txBody>
          <a:bodyPr>
            <a:noAutofit/>
          </a:bodyPr>
          <a:lstStyle/>
          <a:p>
            <a:pPr marL="305608" indent="-264968">
              <a:defRPr sz="1700"/>
            </a:pPr>
            <a:r>
              <a:rPr lang="en-US" sz="1700" b="1" dirty="0"/>
              <a:t>Pete </a:t>
            </a:r>
            <a:r>
              <a:rPr lang="en-US" sz="1700" b="1" dirty="0" err="1"/>
              <a:t>Basiliere</a:t>
            </a:r>
            <a:r>
              <a:rPr lang="en-US" sz="1700" b="1" dirty="0"/>
              <a:t> – Quoted From Gartner web site: </a:t>
            </a:r>
          </a:p>
          <a:p>
            <a:pPr marL="705658" lvl="1" indent="-264968">
              <a:defRPr sz="1700"/>
            </a:pPr>
            <a:r>
              <a:rPr lang="en-US" sz="1500" i="1" dirty="0"/>
              <a:t>“Pete </a:t>
            </a:r>
            <a:r>
              <a:rPr lang="en-US" sz="1500" i="1" dirty="0" err="1"/>
              <a:t>Basiliere</a:t>
            </a:r>
            <a:r>
              <a:rPr lang="en-US" sz="1500" i="1" dirty="0"/>
              <a:t> is Research Vice President - Imaging and Print Services. Mr. </a:t>
            </a:r>
            <a:r>
              <a:rPr lang="en-US" sz="1500" i="1" dirty="0" err="1"/>
              <a:t>Basiliere</a:t>
            </a:r>
            <a:r>
              <a:rPr lang="en-US" sz="1500" i="1" dirty="0"/>
              <a:t> provides research-based insights on 3D printing, digital printing systems and software applications, customer communications management (CCM), strategic document outsourcing (SDO) and automated document factory (ADF) best practices, go-to-market strategies, and technology trends.”</a:t>
            </a:r>
          </a:p>
          <a:p>
            <a:pPr marL="705658" lvl="1" indent="-264968">
              <a:defRPr sz="1700"/>
            </a:pPr>
            <a:endParaRPr lang="en-US" sz="1500" i="1" dirty="0"/>
          </a:p>
          <a:p>
            <a:pPr marL="705658" lvl="1" indent="-264968">
              <a:defRPr sz="1700"/>
            </a:pPr>
            <a:r>
              <a:rPr lang="en-US" sz="1700" b="1" dirty="0"/>
              <a:t>New Article Published in August 2016 </a:t>
            </a:r>
            <a:r>
              <a:rPr lang="en-US" sz="1700" dirty="0"/>
              <a:t>– “Innovation Insight for 3D Print Workflow Software” – </a:t>
            </a:r>
            <a:r>
              <a:rPr lang="en-US" sz="1700" dirty="0">
                <a:hlinkClick r:id="rId3"/>
              </a:rPr>
              <a:t>https://www.gartner.com/doc/3407830</a:t>
            </a:r>
            <a:endParaRPr lang="en-US" sz="1700" dirty="0"/>
          </a:p>
          <a:p>
            <a:pPr marL="705658" lvl="1" indent="-264968">
              <a:defRPr sz="1700"/>
            </a:pPr>
            <a:endParaRPr lang="en-US" sz="1700" dirty="0"/>
          </a:p>
          <a:p>
            <a:pPr marL="705658" lvl="1" indent="-264968">
              <a:defRPr sz="1700"/>
            </a:pPr>
            <a:r>
              <a:rPr lang="en-US" sz="1700" b="1"/>
              <a:t>Future </a:t>
            </a:r>
            <a:r>
              <a:rPr lang="en-US" sz="1700" b="1" dirty="0"/>
              <a:t>PWG Meeting (TBD) </a:t>
            </a:r>
            <a:r>
              <a:rPr lang="en-US" sz="1700" dirty="0"/>
              <a:t>- Pete has agreed to remotely attend either a future IPP 3D teleconference or a special PWG meeting to further discuss 3D printing topics.</a:t>
            </a:r>
            <a:endParaRPr sz="1700" dirty="0"/>
          </a:p>
        </p:txBody>
      </p:sp>
      <p:sp>
        <p:nvSpPr>
          <p:cNvPr id="370" name="Shape 370"/>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pPr/>
              <a:t>41</a:t>
            </a:fld>
            <a:endParaRPr/>
          </a:p>
        </p:txBody>
      </p:sp>
    </p:spTree>
    <p:extLst>
      <p:ext uri="{BB962C8B-B14F-4D97-AF65-F5344CB8AC3E}">
        <p14:creationId xmlns:p14="http://schemas.microsoft.com/office/powerpoint/2010/main" val="909739510"/>
      </p:ext>
    </p:extLst>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 name="Shape 37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7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74" name="Shape 37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75" name="Shape 375"/>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76" name="Shape 37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377" name="Shape 377"/>
          <p:cNvSpPr>
            <a:spLocks noGrp="1"/>
          </p:cNvSpPr>
          <p:nvPr>
            <p:ph type="title"/>
          </p:nvPr>
        </p:nvSpPr>
        <p:spPr>
          <a:prstGeom prst="rect">
            <a:avLst/>
          </a:prstGeom>
        </p:spPr>
        <p:txBody>
          <a:bodyPr/>
          <a:lstStyle/>
          <a:p>
            <a:r>
              <a:t>Other Questions / Comments</a:t>
            </a:r>
          </a:p>
        </p:txBody>
      </p:sp>
      <p:sp>
        <p:nvSpPr>
          <p:cNvPr id="388" name="Shape 388"/>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42</a:t>
            </a:fld>
            <a:endParaRPr/>
          </a:p>
        </p:txBody>
      </p:sp>
      <p:grpSp>
        <p:nvGrpSpPr>
          <p:cNvPr id="386" name="Group 386"/>
          <p:cNvGrpSpPr/>
          <p:nvPr/>
        </p:nvGrpSpPr>
        <p:grpSpPr>
          <a:xfrm>
            <a:off x="3962400" y="3276600"/>
            <a:ext cx="1042988" cy="1042988"/>
            <a:chOff x="0" y="0"/>
            <a:chExt cx="1042987" cy="1042987"/>
          </a:xfrm>
        </p:grpSpPr>
        <p:sp>
          <p:nvSpPr>
            <p:cNvPr id="378" name="Shape 378"/>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9" name="Shape 379"/>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0" name="Shape 380"/>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1" name="Shape 381"/>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2" name="Shape 382"/>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3" name="Shape 383"/>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4" name="Shape 384"/>
            <p:cNvSpPr/>
            <p:nvPr/>
          </p:nvSpPr>
          <p:spPr>
            <a:xfrm>
              <a:off x="451623" y="707734"/>
              <a:ext cx="139693" cy="139694"/>
            </a:xfrm>
            <a:prstGeom prst="ellipse">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5" name="Shape 385"/>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gr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 name="Shape 39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9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92" name="Shape 39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93" name="Shape 393"/>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94" name="Shape 39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395" name="Shape 395"/>
          <p:cNvSpPr>
            <a:spLocks noGrp="1"/>
          </p:cNvSpPr>
          <p:nvPr>
            <p:ph type="title"/>
          </p:nvPr>
        </p:nvSpPr>
        <p:spPr>
          <a:prstGeom prst="rect">
            <a:avLst/>
          </a:prstGeom>
        </p:spPr>
        <p:txBody>
          <a:bodyPr/>
          <a:lstStyle/>
          <a:p>
            <a:r>
              <a:t>Next PWG Meetings</a:t>
            </a:r>
          </a:p>
        </p:txBody>
      </p:sp>
      <p:sp>
        <p:nvSpPr>
          <p:cNvPr id="396" name="Shape 396"/>
          <p:cNvSpPr>
            <a:spLocks noGrp="1"/>
          </p:cNvSpPr>
          <p:nvPr>
            <p:ph type="body" idx="1"/>
          </p:nvPr>
        </p:nvSpPr>
        <p:spPr>
          <a:prstGeom prst="rect">
            <a:avLst/>
          </a:prstGeom>
        </p:spPr>
        <p:txBody>
          <a:bodyPr>
            <a:normAutofit/>
          </a:bodyPr>
          <a:lstStyle/>
          <a:p>
            <a:r>
              <a:rPr lang="en-US" dirty="0" smtClean="0">
                <a:solidFill>
                  <a:schemeClr val="tx1"/>
                </a:solidFill>
              </a:rPr>
              <a:t>February </a:t>
            </a:r>
            <a:r>
              <a:rPr lang="en-US" dirty="0">
                <a:solidFill>
                  <a:schemeClr val="tx1"/>
                </a:solidFill>
              </a:rPr>
              <a:t>14-16 : Sunnyvale, CA – Hosted by Apple </a:t>
            </a:r>
            <a:r>
              <a:rPr lang="en-US" dirty="0" smtClean="0">
                <a:solidFill>
                  <a:schemeClr val="tx1"/>
                </a:solidFill>
              </a:rPr>
              <a:t/>
            </a:r>
            <a:br>
              <a:rPr lang="en-US" dirty="0" smtClean="0">
                <a:solidFill>
                  <a:schemeClr val="tx1"/>
                </a:solidFill>
              </a:rPr>
            </a:br>
            <a:r>
              <a:rPr lang="en-US" dirty="0" smtClean="0">
                <a:solidFill>
                  <a:schemeClr val="tx1"/>
                </a:solidFill>
              </a:rPr>
              <a:t>			  Inc. (</a:t>
            </a:r>
            <a:r>
              <a:rPr lang="en-US" dirty="0">
                <a:solidFill>
                  <a:schemeClr val="tx1"/>
                </a:solidFill>
              </a:rPr>
              <a:t>Joint PWG/ </a:t>
            </a:r>
            <a:r>
              <a:rPr lang="en-US" dirty="0" err="1">
                <a:solidFill>
                  <a:schemeClr val="tx1"/>
                </a:solidFill>
              </a:rPr>
              <a:t>OpenPrinting</a:t>
            </a:r>
            <a:r>
              <a:rPr lang="en-US" dirty="0">
                <a:solidFill>
                  <a:schemeClr val="tx1"/>
                </a:solidFill>
              </a:rPr>
              <a:t>) </a:t>
            </a:r>
          </a:p>
          <a:p>
            <a:endParaRPr lang="en-US" dirty="0">
              <a:solidFill>
                <a:srgbClr val="FF0000"/>
              </a:solidFill>
            </a:endParaRPr>
          </a:p>
          <a:p>
            <a:r>
              <a:rPr lang="en-US" dirty="0">
                <a:solidFill>
                  <a:srgbClr val="FF0000"/>
                </a:solidFill>
              </a:rPr>
              <a:t>April 25-26 : Boise, ID – Hosted by HP Inc.</a:t>
            </a:r>
          </a:p>
          <a:p>
            <a:endParaRPr lang="en-US" dirty="0">
              <a:solidFill>
                <a:srgbClr val="FF0000"/>
              </a:solidFill>
            </a:endParaRPr>
          </a:p>
          <a:p>
            <a:r>
              <a:rPr lang="en-US" dirty="0">
                <a:solidFill>
                  <a:srgbClr val="FF0000"/>
                </a:solidFill>
              </a:rPr>
              <a:t>August ??? : ???</a:t>
            </a:r>
          </a:p>
          <a:p>
            <a:endParaRPr lang="en-US" dirty="0">
              <a:solidFill>
                <a:srgbClr val="FF0000"/>
              </a:solidFill>
            </a:endParaRPr>
          </a:p>
          <a:p>
            <a:r>
              <a:rPr lang="en-US" dirty="0">
                <a:solidFill>
                  <a:srgbClr val="FF0000"/>
                </a:solidFill>
              </a:rPr>
              <a:t>October / November ??? : ???</a:t>
            </a:r>
          </a:p>
          <a:p>
            <a:pPr marL="40640" indent="0">
              <a:buNone/>
            </a:pPr>
            <a:r>
              <a:rPr lang="en-US" dirty="0" smtClean="0">
                <a:solidFill>
                  <a:srgbClr val="FF0000"/>
                </a:solidFill>
              </a:rPr>
              <a:t>	</a:t>
            </a:r>
          </a:p>
          <a:p>
            <a:pPr marL="40640" indent="0">
              <a:buNone/>
            </a:pPr>
            <a:r>
              <a:rPr lang="en-US" sz="1400" dirty="0">
                <a:solidFill>
                  <a:srgbClr val="FF0000"/>
                </a:solidFill>
              </a:rPr>
              <a:t>	</a:t>
            </a:r>
            <a:r>
              <a:rPr lang="en-US" sz="1400" dirty="0" smtClean="0">
                <a:solidFill>
                  <a:srgbClr val="FF0000"/>
                </a:solidFill>
              </a:rPr>
              <a:t>Dates in RED are tentative...</a:t>
            </a:r>
          </a:p>
        </p:txBody>
      </p:sp>
      <p:sp>
        <p:nvSpPr>
          <p:cNvPr id="397" name="Shape 397"/>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43</a:t>
            </a:fld>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05"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06" name="Shape 10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07" name="Shape 107"/>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08" name="Shape 108"/>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109" name="Shape 109"/>
          <p:cNvSpPr>
            <a:spLocks noGrp="1"/>
          </p:cNvSpPr>
          <p:nvPr>
            <p:ph type="title"/>
          </p:nvPr>
        </p:nvSpPr>
        <p:spPr>
          <a:prstGeom prst="rect">
            <a:avLst/>
          </a:prstGeom>
        </p:spPr>
        <p:txBody>
          <a:bodyPr/>
          <a:lstStyle/>
          <a:p>
            <a:r>
              <a:t>PWG Patent Statement</a:t>
            </a:r>
          </a:p>
        </p:txBody>
      </p:sp>
      <p:sp>
        <p:nvSpPr>
          <p:cNvPr id="110" name="Shape 110"/>
          <p:cNvSpPr>
            <a:spLocks noGrp="1"/>
          </p:cNvSpPr>
          <p:nvPr>
            <p:ph type="body" idx="1"/>
          </p:nvPr>
        </p:nvSpPr>
        <p:spPr>
          <a:prstGeom prst="rect">
            <a:avLst/>
          </a:prstGeom>
        </p:spPr>
        <p:txBody>
          <a:bodyPr/>
          <a:lstStyle/>
          <a:p>
            <a:r>
              <a:t>This assurance shall be either: </a:t>
            </a:r>
          </a:p>
          <a:p>
            <a:pPr lvl="1"/>
            <a:r>
              <a:t>A general disclaimer to the effect that the patentee will not enforce any of its present or future patent(s) whose use would be required to implement either mandatory or optional portions of the proposed PWG standard against any person or entity complying with the standard; or </a:t>
            </a:r>
          </a:p>
          <a:p>
            <a:pPr lvl="1"/>
            <a:r>
              <a:t>A statement that a license for such implementation will be made available without compensation or under reasonable rates, with reasonable terms and conditions that are demonstrably free of any unfair discrimination.</a:t>
            </a:r>
          </a:p>
        </p:txBody>
      </p:sp>
      <p:sp>
        <p:nvSpPr>
          <p:cNvPr id="111" name="Shape 111"/>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5</a:t>
            </a:fld>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14"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15" name="Shape 11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16" name="Shape 11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17" name="Shape 11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118" name="Shape 118"/>
          <p:cNvSpPr>
            <a:spLocks noGrp="1"/>
          </p:cNvSpPr>
          <p:nvPr>
            <p:ph type="title"/>
          </p:nvPr>
        </p:nvSpPr>
        <p:spPr>
          <a:prstGeom prst="rect">
            <a:avLst/>
          </a:prstGeom>
        </p:spPr>
        <p:txBody>
          <a:bodyPr/>
          <a:lstStyle/>
          <a:p>
            <a:r>
              <a:t>PWG Patent Statement</a:t>
            </a:r>
          </a:p>
        </p:txBody>
      </p:sp>
      <p:sp>
        <p:nvSpPr>
          <p:cNvPr id="119" name="Shape 119"/>
          <p:cNvSpPr>
            <a:spLocks noGrp="1"/>
          </p:cNvSpPr>
          <p:nvPr>
            <p:ph type="body" idx="1"/>
          </p:nvPr>
        </p:nvSpPr>
        <p:spPr>
          <a:prstGeom prst="rect">
            <a:avLst/>
          </a:prstGeom>
        </p:spPr>
        <p:txBody>
          <a:bodyPr/>
          <a:lstStyle/>
          <a:p>
            <a:r>
              <a:t>The PWG is not in a position to give authoritative or comprehensive information about evidence, validity or scope of patents or similar rights, but it is desirable that any available information should be disclosed. Therefore, all PWG members shall, from the outset, draw PWG's attention to any relevant patents either their own or of other organizations including their Affiliates that are known to the PWG members or any of their Affiliates, although PWG is unable to verify the validity of any such information.</a:t>
            </a:r>
          </a:p>
        </p:txBody>
      </p:sp>
      <p:sp>
        <p:nvSpPr>
          <p:cNvPr id="120" name="Shape 120"/>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6</a:t>
            </a:fld>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2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24" name="Shape 12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25" name="Shape 125"/>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26" name="Shape 12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127" name="Shape 127"/>
          <p:cNvSpPr>
            <a:spLocks noGrp="1"/>
          </p:cNvSpPr>
          <p:nvPr>
            <p:ph type="title"/>
          </p:nvPr>
        </p:nvSpPr>
        <p:spPr>
          <a:prstGeom prst="rect">
            <a:avLst/>
          </a:prstGeom>
        </p:spPr>
        <p:txBody>
          <a:bodyPr/>
          <a:lstStyle/>
          <a:p>
            <a:r>
              <a:rPr dirty="0"/>
              <a:t>Inappropriate Topics </a:t>
            </a:r>
            <a:r>
              <a:rPr dirty="0" smtClean="0"/>
              <a:t>for</a:t>
            </a:r>
            <a:r>
              <a:rPr lang="en-US" dirty="0" smtClean="0"/>
              <a:t/>
            </a:r>
            <a:br>
              <a:rPr lang="en-US" dirty="0" smtClean="0"/>
            </a:br>
            <a:r>
              <a:rPr dirty="0" smtClean="0"/>
              <a:t>PWG W</a:t>
            </a:r>
            <a:r>
              <a:rPr lang="en-US" dirty="0" smtClean="0"/>
              <a:t>orking </a:t>
            </a:r>
            <a:r>
              <a:rPr dirty="0" smtClean="0"/>
              <a:t>G</a:t>
            </a:r>
            <a:r>
              <a:rPr lang="en-US" dirty="0" smtClean="0"/>
              <a:t>roup</a:t>
            </a:r>
            <a:r>
              <a:rPr dirty="0" smtClean="0"/>
              <a:t> </a:t>
            </a:r>
            <a:r>
              <a:rPr dirty="0"/>
              <a:t>Meetings</a:t>
            </a:r>
          </a:p>
        </p:txBody>
      </p:sp>
      <p:sp>
        <p:nvSpPr>
          <p:cNvPr id="128" name="Shape 128"/>
          <p:cNvSpPr>
            <a:spLocks noGrp="1"/>
          </p:cNvSpPr>
          <p:nvPr>
            <p:ph type="body" idx="1"/>
          </p:nvPr>
        </p:nvSpPr>
        <p:spPr>
          <a:prstGeom prst="rect">
            <a:avLst/>
          </a:prstGeom>
        </p:spPr>
        <p:txBody>
          <a:bodyPr/>
          <a:lstStyle/>
          <a:p>
            <a:pPr marL="40640" indent="0">
              <a:buNone/>
            </a:pPr>
            <a:r>
              <a:rPr lang="en-US" dirty="0" smtClean="0"/>
              <a:t>Do Not Discuss:</a:t>
            </a:r>
          </a:p>
          <a:p>
            <a:r>
              <a:rPr lang="en-US" dirty="0" smtClean="0"/>
              <a:t>The </a:t>
            </a:r>
            <a:r>
              <a:rPr dirty="0" smtClean="0"/>
              <a:t>validity/essentiality </a:t>
            </a:r>
            <a:r>
              <a:rPr dirty="0"/>
              <a:t>of patents/patent claims </a:t>
            </a:r>
          </a:p>
          <a:p>
            <a:r>
              <a:rPr lang="en-US" dirty="0" smtClean="0"/>
              <a:t>T</a:t>
            </a:r>
            <a:r>
              <a:rPr dirty="0" smtClean="0"/>
              <a:t>he </a:t>
            </a:r>
            <a:r>
              <a:rPr dirty="0"/>
              <a:t>cost of specific patent use</a:t>
            </a:r>
          </a:p>
          <a:p>
            <a:r>
              <a:rPr lang="en-US" dirty="0" smtClean="0"/>
              <a:t>L</a:t>
            </a:r>
            <a:r>
              <a:rPr dirty="0" smtClean="0"/>
              <a:t>icensing </a:t>
            </a:r>
            <a:r>
              <a:rPr dirty="0"/>
              <a:t>terms or conditions</a:t>
            </a:r>
          </a:p>
          <a:p>
            <a:r>
              <a:rPr lang="en-US" dirty="0" smtClean="0"/>
              <a:t>P</a:t>
            </a:r>
            <a:r>
              <a:rPr dirty="0" smtClean="0"/>
              <a:t>roduct </a:t>
            </a:r>
            <a:r>
              <a:rPr dirty="0"/>
              <a:t>pricing, territorial restrictions, or market share</a:t>
            </a:r>
          </a:p>
          <a:p>
            <a:r>
              <a:rPr dirty="0"/>
              <a:t>Don’t discuss ongoing litigation or threatened litigation</a:t>
            </a:r>
          </a:p>
          <a:p>
            <a:pPr lvl="1"/>
            <a:endParaRPr lang="en-US" dirty="0" smtClean="0"/>
          </a:p>
          <a:p>
            <a:pPr marL="40640" indent="0">
              <a:buNone/>
            </a:pPr>
            <a:endParaRPr lang="en-US" dirty="0" smtClean="0"/>
          </a:p>
          <a:p>
            <a:pPr marL="40640" indent="0">
              <a:buNone/>
            </a:pPr>
            <a:r>
              <a:rPr lang="en-US" u="sng" dirty="0" smtClean="0"/>
              <a:t>DO</a:t>
            </a:r>
            <a:r>
              <a:rPr lang="en-US" dirty="0" smtClean="0"/>
              <a:t> formally object </a:t>
            </a:r>
            <a:r>
              <a:rPr dirty="0" smtClean="0"/>
              <a:t>if </a:t>
            </a:r>
            <a:r>
              <a:rPr dirty="0"/>
              <a:t>inappropriate topics are </a:t>
            </a:r>
            <a:r>
              <a:rPr dirty="0" smtClean="0"/>
              <a:t>discussed</a:t>
            </a:r>
            <a:endParaRPr dirty="0"/>
          </a:p>
        </p:txBody>
      </p:sp>
      <p:sp>
        <p:nvSpPr>
          <p:cNvPr id="129" name="Shape 129"/>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7</a:t>
            </a:fld>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32"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33" name="Shape 133"/>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34" name="Shape 134"/>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35" name="Shape 135"/>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136" name="Shape 136"/>
          <p:cNvSpPr>
            <a:spLocks noGrp="1"/>
          </p:cNvSpPr>
          <p:nvPr>
            <p:ph type="title"/>
          </p:nvPr>
        </p:nvSpPr>
        <p:spPr>
          <a:prstGeom prst="rect">
            <a:avLst/>
          </a:prstGeom>
        </p:spPr>
        <p:txBody>
          <a:bodyPr/>
          <a:lstStyle/>
          <a:p>
            <a:r>
              <a:rPr dirty="0"/>
              <a:t>Agenda </a:t>
            </a:r>
            <a:r>
              <a:rPr lang="en-US" dirty="0" smtClean="0"/>
              <a:t>Overview</a:t>
            </a:r>
            <a:endParaRPr dirty="0"/>
          </a:p>
        </p:txBody>
      </p:sp>
      <p:sp>
        <p:nvSpPr>
          <p:cNvPr id="137" name="Shape 137"/>
          <p:cNvSpPr>
            <a:spLocks noGrp="1"/>
          </p:cNvSpPr>
          <p:nvPr>
            <p:ph type="body" idx="1"/>
          </p:nvPr>
        </p:nvSpPr>
        <p:spPr>
          <a:prstGeom prst="rect">
            <a:avLst/>
          </a:prstGeom>
        </p:spPr>
        <p:txBody>
          <a:bodyPr>
            <a:normAutofit lnSpcReduction="10000"/>
          </a:bodyPr>
          <a:lstStyle/>
          <a:p>
            <a:pPr marL="40640" indent="0">
              <a:buNone/>
            </a:pPr>
            <a:r>
              <a:rPr lang="en-US" dirty="0" smtClean="0"/>
              <a:t>Tuesday, August 23</a:t>
            </a:r>
            <a:endParaRPr dirty="0"/>
          </a:p>
          <a:p>
            <a:pPr marL="496888" lvl="1" indent="0">
              <a:buNone/>
              <a:tabLst>
                <a:tab pos="2736850" algn="l"/>
                <a:tab pos="3197225" algn="l"/>
              </a:tabLst>
            </a:pPr>
            <a:r>
              <a:rPr lang="en-US" dirty="0" smtClean="0"/>
              <a:t> 9:00 </a:t>
            </a:r>
            <a:r>
              <a:rPr lang="mr-IN" dirty="0"/>
              <a:t>–</a:t>
            </a:r>
            <a:r>
              <a:rPr lang="en-US" dirty="0" smtClean="0"/>
              <a:t> </a:t>
            </a:r>
            <a:r>
              <a:rPr lang="en-US" dirty="0"/>
              <a:t>10:15	PWG Plenary</a:t>
            </a:r>
          </a:p>
          <a:p>
            <a:pPr marL="496888" lvl="1" indent="0">
              <a:buNone/>
              <a:tabLst>
                <a:tab pos="2736850" algn="l"/>
                <a:tab pos="3197225" algn="l"/>
              </a:tabLst>
            </a:pPr>
            <a:r>
              <a:rPr lang="en-US" dirty="0"/>
              <a:t>10:15 </a:t>
            </a:r>
            <a:r>
              <a:rPr lang="mr-IN" dirty="0"/>
              <a:t>–</a:t>
            </a:r>
            <a:r>
              <a:rPr lang="en-US" dirty="0" smtClean="0"/>
              <a:t> </a:t>
            </a:r>
            <a:r>
              <a:rPr lang="en-US" dirty="0"/>
              <a:t>10:30	Break</a:t>
            </a:r>
          </a:p>
          <a:p>
            <a:pPr marL="496888" lvl="1" indent="0">
              <a:buNone/>
              <a:tabLst>
                <a:tab pos="2736850" algn="l"/>
                <a:tab pos="3197225" algn="l"/>
              </a:tabLst>
            </a:pPr>
            <a:r>
              <a:rPr lang="en-US" dirty="0"/>
              <a:t>10:30 </a:t>
            </a:r>
            <a:r>
              <a:rPr lang="mr-IN" dirty="0"/>
              <a:t>–</a:t>
            </a:r>
            <a:r>
              <a:rPr lang="en-US" dirty="0" smtClean="0"/>
              <a:t> 12:30</a:t>
            </a:r>
            <a:r>
              <a:rPr lang="en-US" dirty="0"/>
              <a:t>	IDS WG : HCD Protection Profile </a:t>
            </a:r>
            <a:r>
              <a:rPr lang="en-US" dirty="0" smtClean="0"/>
              <a:t>certification</a:t>
            </a:r>
            <a:br>
              <a:rPr lang="en-US" dirty="0" smtClean="0"/>
            </a:br>
            <a:r>
              <a:rPr lang="en-US" dirty="0" smtClean="0"/>
              <a:t>	issues </a:t>
            </a:r>
            <a:r>
              <a:rPr lang="en-US" dirty="0"/>
              <a:t>discussion</a:t>
            </a:r>
          </a:p>
          <a:p>
            <a:pPr marL="496888" lvl="1" indent="0">
              <a:buNone/>
              <a:tabLst>
                <a:tab pos="2736850" algn="l"/>
                <a:tab pos="3197225" algn="l"/>
              </a:tabLst>
            </a:pPr>
            <a:r>
              <a:rPr lang="en-US" dirty="0" smtClean="0"/>
              <a:t>12:30 </a:t>
            </a:r>
            <a:r>
              <a:rPr lang="mr-IN" dirty="0"/>
              <a:t>–</a:t>
            </a:r>
            <a:r>
              <a:rPr lang="en-US" dirty="0" smtClean="0"/>
              <a:t> </a:t>
            </a:r>
            <a:r>
              <a:rPr lang="en-US" dirty="0"/>
              <a:t>1:30	Lunch</a:t>
            </a:r>
          </a:p>
          <a:p>
            <a:pPr marL="496888" lvl="1" indent="0">
              <a:buNone/>
              <a:tabLst>
                <a:tab pos="2736850" algn="l"/>
                <a:tab pos="3197225" algn="l"/>
              </a:tabLst>
            </a:pPr>
            <a:r>
              <a:rPr lang="en-US" dirty="0" smtClean="0"/>
              <a:t> 1:30 </a:t>
            </a:r>
            <a:r>
              <a:rPr lang="mr-IN" dirty="0"/>
              <a:t>–</a:t>
            </a:r>
            <a:r>
              <a:rPr lang="en-US" dirty="0" smtClean="0"/>
              <a:t> 3:00</a:t>
            </a:r>
            <a:r>
              <a:rPr lang="en-US" dirty="0"/>
              <a:t>	IPP: </a:t>
            </a:r>
            <a:r>
              <a:rPr lang="en-US" dirty="0" smtClean="0"/>
              <a:t>Status, IPP Everywhere Self Certification</a:t>
            </a:r>
          </a:p>
          <a:p>
            <a:pPr marL="496888" lvl="1" indent="0">
              <a:buNone/>
              <a:tabLst>
                <a:tab pos="2736850" algn="l"/>
                <a:tab pos="3197225" algn="l"/>
              </a:tabLst>
            </a:pPr>
            <a:r>
              <a:rPr lang="en-US" dirty="0"/>
              <a:t> </a:t>
            </a:r>
            <a:r>
              <a:rPr lang="en-US" dirty="0" smtClean="0"/>
              <a:t>3:00 </a:t>
            </a:r>
            <a:r>
              <a:rPr lang="mr-IN" dirty="0" smtClean="0"/>
              <a:t>–</a:t>
            </a:r>
            <a:r>
              <a:rPr lang="en-US" dirty="0" smtClean="0"/>
              <a:t> 3:15	Break</a:t>
            </a:r>
          </a:p>
          <a:p>
            <a:pPr marL="496888" lvl="1" indent="0">
              <a:buNone/>
              <a:tabLst>
                <a:tab pos="2736850" algn="l"/>
                <a:tab pos="3197225" algn="l"/>
              </a:tabLst>
            </a:pPr>
            <a:r>
              <a:rPr lang="en-US" dirty="0"/>
              <a:t> </a:t>
            </a:r>
            <a:r>
              <a:rPr lang="en-US" dirty="0" smtClean="0"/>
              <a:t>3:15 </a:t>
            </a:r>
            <a:r>
              <a:rPr lang="mr-IN" dirty="0" smtClean="0"/>
              <a:t>–</a:t>
            </a:r>
            <a:r>
              <a:rPr lang="en-US" dirty="0" smtClean="0"/>
              <a:t> 5:00	IPP WG: IPP 3D Printing Extensions, </a:t>
            </a:r>
            <a:br>
              <a:rPr lang="en-US" dirty="0" smtClean="0"/>
            </a:br>
            <a:r>
              <a:rPr lang="en-US" dirty="0" smtClean="0"/>
              <a:t>	Finishings 2.1</a:t>
            </a:r>
          </a:p>
          <a:p>
            <a:pPr marL="40640" indent="0">
              <a:buNone/>
            </a:pPr>
            <a:endParaRPr lang="en-US" dirty="0" smtClean="0"/>
          </a:p>
          <a:p>
            <a:pPr marL="40640" indent="0">
              <a:buNone/>
            </a:pPr>
            <a:r>
              <a:rPr lang="en-US" dirty="0" smtClean="0"/>
              <a:t>Wednesday</a:t>
            </a:r>
            <a:r>
              <a:rPr dirty="0" smtClean="0"/>
              <a:t>, </a:t>
            </a:r>
            <a:r>
              <a:rPr lang="en-US" dirty="0" smtClean="0"/>
              <a:t>August 24</a:t>
            </a:r>
            <a:endParaRPr dirty="0"/>
          </a:p>
          <a:p>
            <a:pPr marL="496888" lvl="1" indent="0">
              <a:buNone/>
              <a:tabLst>
                <a:tab pos="2736850" algn="l"/>
              </a:tabLst>
            </a:pPr>
            <a:r>
              <a:rPr lang="en-US" dirty="0" smtClean="0"/>
              <a:t> 9:00 </a:t>
            </a:r>
            <a:r>
              <a:rPr lang="mr-IN" dirty="0"/>
              <a:t>–</a:t>
            </a:r>
            <a:r>
              <a:rPr lang="en-US" dirty="0" smtClean="0"/>
              <a:t> 12:00</a:t>
            </a:r>
            <a:r>
              <a:rPr lang="en-US" dirty="0"/>
              <a:t>	</a:t>
            </a:r>
            <a:r>
              <a:rPr lang="en-US" dirty="0" smtClean="0"/>
              <a:t>SM WG: Semantic Model 3, 3D Printing </a:t>
            </a:r>
            <a:br>
              <a:rPr lang="en-US" dirty="0" smtClean="0"/>
            </a:br>
            <a:r>
              <a:rPr lang="en-US" dirty="0" smtClean="0"/>
              <a:t>	Extensions, 3D PJT</a:t>
            </a:r>
          </a:p>
          <a:p>
            <a:pPr marL="496888" lvl="1" indent="0">
              <a:buNone/>
              <a:tabLst>
                <a:tab pos="2736850" algn="l"/>
              </a:tabLst>
            </a:pPr>
            <a:r>
              <a:rPr lang="en-US" dirty="0" smtClean="0"/>
              <a:t>12:00 </a:t>
            </a:r>
            <a:r>
              <a:rPr lang="mr-IN" dirty="0"/>
              <a:t>–</a:t>
            </a:r>
            <a:r>
              <a:rPr lang="en-US" dirty="0" smtClean="0"/>
              <a:t> 1:00</a:t>
            </a:r>
            <a:r>
              <a:rPr lang="en-US" dirty="0"/>
              <a:t>	</a:t>
            </a:r>
            <a:r>
              <a:rPr lang="en-US" dirty="0" smtClean="0"/>
              <a:t>Lunch</a:t>
            </a:r>
          </a:p>
          <a:p>
            <a:pPr marL="496888" lvl="1" indent="0">
              <a:buNone/>
              <a:tabLst>
                <a:tab pos="2736850" algn="l"/>
              </a:tabLst>
            </a:pPr>
            <a:r>
              <a:rPr lang="en-US" dirty="0" smtClean="0"/>
              <a:t>  1:00 </a:t>
            </a:r>
            <a:r>
              <a:rPr lang="mr-IN" dirty="0" smtClean="0"/>
              <a:t>–</a:t>
            </a:r>
            <a:r>
              <a:rPr lang="en-US" dirty="0"/>
              <a:t> </a:t>
            </a:r>
            <a:r>
              <a:rPr lang="en-US" dirty="0" smtClean="0"/>
              <a:t>3:00</a:t>
            </a:r>
            <a:r>
              <a:rPr lang="en-US" dirty="0"/>
              <a:t>	 IPP WG: System </a:t>
            </a:r>
            <a:r>
              <a:rPr lang="en-US" dirty="0" smtClean="0"/>
              <a:t>Service, Next </a:t>
            </a:r>
            <a:r>
              <a:rPr lang="en-US" dirty="0"/>
              <a:t>Steps</a:t>
            </a:r>
            <a:endParaRPr dirty="0"/>
          </a:p>
        </p:txBody>
      </p:sp>
      <p:sp>
        <p:nvSpPr>
          <p:cNvPr id="138" name="Shape 138"/>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8</a:t>
            </a:fld>
            <a:endParaRPr/>
          </a:p>
        </p:txBody>
      </p:sp>
    </p:spTree>
    <p:extLst>
      <p:ext uri="{BB962C8B-B14F-4D97-AF65-F5344CB8AC3E}">
        <p14:creationId xmlns:p14="http://schemas.microsoft.com/office/powerpoint/2010/main" val="362813119"/>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4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42" name="Shape 14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43" name="Shape 143"/>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44" name="Shape 14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145" name="Shape 145"/>
          <p:cNvSpPr>
            <a:spLocks noGrp="1"/>
          </p:cNvSpPr>
          <p:nvPr>
            <p:ph type="title"/>
          </p:nvPr>
        </p:nvSpPr>
        <p:spPr>
          <a:prstGeom prst="rect">
            <a:avLst/>
          </a:prstGeom>
        </p:spPr>
        <p:txBody>
          <a:bodyPr/>
          <a:lstStyle/>
          <a:p>
            <a:r>
              <a:t>Future PWG Meeting Schedule</a:t>
            </a:r>
          </a:p>
        </p:txBody>
      </p:sp>
      <p:sp>
        <p:nvSpPr>
          <p:cNvPr id="146" name="Shape 146"/>
          <p:cNvSpPr>
            <a:spLocks noGrp="1"/>
          </p:cNvSpPr>
          <p:nvPr>
            <p:ph type="body" idx="1"/>
          </p:nvPr>
        </p:nvSpPr>
        <p:spPr>
          <a:prstGeom prst="rect">
            <a:avLst/>
          </a:prstGeom>
        </p:spPr>
        <p:txBody>
          <a:bodyPr/>
          <a:lstStyle/>
          <a:p>
            <a:endParaRPr dirty="0"/>
          </a:p>
          <a:p>
            <a:r>
              <a:rPr lang="en-US" dirty="0" smtClean="0"/>
              <a:t>2017 (Tentative Dates)</a:t>
            </a:r>
          </a:p>
          <a:p>
            <a:pPr lvl="1"/>
            <a:endParaRPr lang="en-US" dirty="0"/>
          </a:p>
          <a:p>
            <a:pPr lvl="1"/>
            <a:r>
              <a:rPr lang="en-US" dirty="0"/>
              <a:t>February </a:t>
            </a:r>
            <a:r>
              <a:rPr lang="en-US" dirty="0" smtClean="0"/>
              <a:t>14-16 : </a:t>
            </a:r>
            <a:r>
              <a:rPr lang="en-US" dirty="0"/>
              <a:t>Sunnyvale, CA – Hosted by Apple Inc.</a:t>
            </a:r>
            <a:br>
              <a:rPr lang="en-US" dirty="0"/>
            </a:br>
            <a:r>
              <a:rPr lang="en-US" dirty="0"/>
              <a:t>		(Joint PWG/ </a:t>
            </a:r>
            <a:r>
              <a:rPr lang="en-US" dirty="0" err="1"/>
              <a:t>OpenPrinting</a:t>
            </a:r>
            <a:r>
              <a:rPr lang="en-US" dirty="0"/>
              <a:t>) </a:t>
            </a:r>
            <a:endParaRPr lang="en-US" dirty="0" smtClean="0"/>
          </a:p>
          <a:p>
            <a:pPr lvl="1"/>
            <a:endParaRPr lang="en-US" dirty="0"/>
          </a:p>
          <a:p>
            <a:pPr lvl="1"/>
            <a:r>
              <a:rPr lang="en-US" dirty="0" smtClean="0"/>
              <a:t>April 25-26 : Boise, ID – Hosted by HP Inc.</a:t>
            </a:r>
          </a:p>
          <a:p>
            <a:pPr lvl="1"/>
            <a:endParaRPr lang="en-US" dirty="0"/>
          </a:p>
          <a:p>
            <a:pPr lvl="1"/>
            <a:r>
              <a:rPr lang="en-US" dirty="0" smtClean="0"/>
              <a:t>August ??? : ???</a:t>
            </a:r>
          </a:p>
          <a:p>
            <a:pPr lvl="1"/>
            <a:endParaRPr lang="en-US" dirty="0" smtClean="0"/>
          </a:p>
          <a:p>
            <a:pPr lvl="1"/>
            <a:r>
              <a:rPr lang="en-US" dirty="0" smtClean="0"/>
              <a:t>October / November ??? : ???</a:t>
            </a:r>
            <a:endParaRPr lang="en-US" dirty="0"/>
          </a:p>
        </p:txBody>
      </p:sp>
      <p:sp>
        <p:nvSpPr>
          <p:cNvPr id="147" name="Shape 147"/>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9</a:t>
            </a:fld>
            <a:endParaRP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7490</TotalTime>
  <Words>3860</Words>
  <Application>Microsoft Office PowerPoint</Application>
  <PresentationFormat>On-screen Show (4:3)</PresentationFormat>
  <Paragraphs>473</Paragraphs>
  <Slides>43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Heiti SC Light</vt:lpstr>
      <vt:lpstr>Lucida Grande</vt:lpstr>
      <vt:lpstr>Verdana</vt:lpstr>
      <vt:lpstr>Wingdings</vt:lpstr>
      <vt:lpstr>White</vt:lpstr>
      <vt:lpstr>Printer Working Group Plenary Session</vt:lpstr>
      <vt:lpstr>Plenary Agenda</vt:lpstr>
      <vt:lpstr>Administrivia</vt:lpstr>
      <vt:lpstr>PWG Patent Statement</vt:lpstr>
      <vt:lpstr>PWG Patent Statement</vt:lpstr>
      <vt:lpstr>PWG Patent Statement</vt:lpstr>
      <vt:lpstr>Inappropriate Topics for PWG Working Group Meetings</vt:lpstr>
      <vt:lpstr>Agenda Overview</vt:lpstr>
      <vt:lpstr>Future PWG Meeting Schedule</vt:lpstr>
      <vt:lpstr>2016 Membership</vt:lpstr>
      <vt:lpstr>PWG Officers (2015-2017 Term)</vt:lpstr>
      <vt:lpstr>Github Organization and Repositories</vt:lpstr>
      <vt:lpstr>IPP Everywhere Certified Printers</vt:lpstr>
      <vt:lpstr>PWG Design Philosophy Whitepaper</vt:lpstr>
      <vt:lpstr>PWG Process v4.0</vt:lpstr>
      <vt:lpstr>PWG Process v4.0</vt:lpstr>
      <vt:lpstr>PWG Workgroup Status</vt:lpstr>
      <vt:lpstr>Work In Progress</vt:lpstr>
      <vt:lpstr>IPP Workgroup Status</vt:lpstr>
      <vt:lpstr>IPP WG: Charter</vt:lpstr>
      <vt:lpstr>IPP WG: Officers</vt:lpstr>
      <vt:lpstr>IPP WG: Status (1/3)</vt:lpstr>
      <vt:lpstr>IPP WG: Status (2/3)</vt:lpstr>
      <vt:lpstr>IPP WG: Status (3/3)</vt:lpstr>
      <vt:lpstr>IPP WG: More Information</vt:lpstr>
      <vt:lpstr>Semantic Model Workgroup</vt:lpstr>
      <vt:lpstr>Introduction</vt:lpstr>
      <vt:lpstr>Project Status – Current Projects</vt:lpstr>
      <vt:lpstr>PWG 3D Printing Job Ticket Efforts</vt:lpstr>
      <vt:lpstr>3D Print Service Efforts</vt:lpstr>
      <vt:lpstr>Other Issues and Next Steps</vt:lpstr>
      <vt:lpstr>More Info/How to participate</vt:lpstr>
      <vt:lpstr>IDS Workgroup Status</vt:lpstr>
      <vt:lpstr>IDS: Original Charter</vt:lpstr>
      <vt:lpstr>IDS: Status</vt:lpstr>
      <vt:lpstr>Liaison Status</vt:lpstr>
      <vt:lpstr>Trusted Computing Group (TCG)</vt:lpstr>
      <vt:lpstr>Drupa Tradeshow – Düsseldorf Germany              May 31st – June 10th, 2016 </vt:lpstr>
      <vt:lpstr>Drupa Tradeshow – Düsseldorf Germany              May 31st – June 10th, 2016 </vt:lpstr>
      <vt:lpstr>Drupa Tradeshow – Düsseldorf Germany              May 31st – June 10th, 2016 </vt:lpstr>
      <vt:lpstr>Gartner Report on the Future Need for 3D Printing Workflow Software Products</vt:lpstr>
      <vt:lpstr>Other Questions / Comments</vt:lpstr>
      <vt:lpstr>Next PWG Meetings</vt:lpstr>
    </vt:vector>
  </TitlesOfParts>
  <Manager/>
  <Company>IEEE ISTO Printer Working Group</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PWG Face-to-Face Plenary Session - April 2016</dc:title>
  <dc:subject/>
  <dc:creator>Smith Kennedy [HP Inc.]</dc:creator>
  <cp:keywords/>
  <dc:description/>
  <cp:lastModifiedBy>Reitz, Jeremy</cp:lastModifiedBy>
  <cp:revision>147</cp:revision>
  <cp:lastPrinted>2016-10-31T03:57:39Z</cp:lastPrinted>
  <dcterms:modified xsi:type="dcterms:W3CDTF">2016-11-02T14:36:34Z</dcterms:modified>
  <cp:category/>
</cp:coreProperties>
</file>