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4"/>
  </p:notesMasterIdLst>
  <p:sldIdLst>
    <p:sldId id="256" r:id="rId3"/>
    <p:sldId id="284" r:id="rId4"/>
    <p:sldId id="305" r:id="rId5"/>
    <p:sldId id="276" r:id="rId6"/>
    <p:sldId id="300" r:id="rId7"/>
    <p:sldId id="326" r:id="rId8"/>
    <p:sldId id="322" r:id="rId9"/>
    <p:sldId id="307" r:id="rId10"/>
    <p:sldId id="325" r:id="rId11"/>
    <p:sldId id="311" r:id="rId12"/>
    <p:sldId id="271" r:id="rId13"/>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2"/>
    <p:restoredTop sz="91686" autoAdjust="0"/>
  </p:normalViewPr>
  <p:slideViewPr>
    <p:cSldViewPr>
      <p:cViewPr varScale="1">
        <p:scale>
          <a:sx n="71" d="100"/>
          <a:sy n="71" d="100"/>
        </p:scale>
        <p:origin x="926" y="43"/>
      </p:cViewPr>
      <p:guideLst>
        <p:guide orient="horz" pos="3072"/>
        <p:guide pos="4096"/>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11/11/2016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p14="http://schemas.microsoft.com/office/powerpoint/2010/main"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dirty="0"/>
          </a:p>
        </p:txBody>
      </p:sp>
    </p:spTree>
    <p:extLst>
      <p:ext uri="{BB962C8B-B14F-4D97-AF65-F5344CB8AC3E}">
        <p14:creationId xmlns:p14="http://schemas.microsoft.com/office/powerpoint/2010/main" val="112204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dirty="0"/>
          </a:p>
        </p:txBody>
      </p:sp>
    </p:spTree>
    <p:extLst>
      <p:ext uri="{BB962C8B-B14F-4D97-AF65-F5344CB8AC3E}">
        <p14:creationId xmlns:p14="http://schemas.microsoft.com/office/powerpoint/2010/main" val="126943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dirty="0"/>
          </a:p>
        </p:txBody>
      </p:sp>
    </p:spTree>
    <p:extLst>
      <p:ext uri="{BB962C8B-B14F-4D97-AF65-F5344CB8AC3E}">
        <p14:creationId xmlns:p14="http://schemas.microsoft.com/office/powerpoint/2010/main" val="1269433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5</a:t>
            </a:fld>
            <a:endParaRPr lang="en-US" dirty="0"/>
          </a:p>
        </p:txBody>
      </p:sp>
    </p:spTree>
    <p:extLst>
      <p:ext uri="{BB962C8B-B14F-4D97-AF65-F5344CB8AC3E}">
        <p14:creationId xmlns:p14="http://schemas.microsoft.com/office/powerpoint/2010/main" val="1213747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6</a:t>
            </a:fld>
            <a:endParaRPr lang="en-US"/>
          </a:p>
        </p:txBody>
      </p:sp>
    </p:spTree>
    <p:extLst>
      <p:ext uri="{BB962C8B-B14F-4D97-AF65-F5344CB8AC3E}">
        <p14:creationId xmlns:p14="http://schemas.microsoft.com/office/powerpoint/2010/main" val="671914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7</a:t>
            </a:fld>
            <a:endParaRPr lang="en-US" dirty="0"/>
          </a:p>
        </p:txBody>
      </p:sp>
    </p:spTree>
    <p:extLst>
      <p:ext uri="{BB962C8B-B14F-4D97-AF65-F5344CB8AC3E}">
        <p14:creationId xmlns:p14="http://schemas.microsoft.com/office/powerpoint/2010/main" val="1778355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8</a:t>
            </a:fld>
            <a:endParaRPr lang="en-US" dirty="0"/>
          </a:p>
        </p:txBody>
      </p:sp>
    </p:spTree>
    <p:extLst>
      <p:ext uri="{BB962C8B-B14F-4D97-AF65-F5344CB8AC3E}">
        <p14:creationId xmlns:p14="http://schemas.microsoft.com/office/powerpoint/2010/main" val="1778355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9</a:t>
            </a:fld>
            <a:endParaRPr lang="en-US" dirty="0"/>
          </a:p>
        </p:txBody>
      </p:sp>
    </p:spTree>
    <p:extLst>
      <p:ext uri="{BB962C8B-B14F-4D97-AF65-F5344CB8AC3E}">
        <p14:creationId xmlns:p14="http://schemas.microsoft.com/office/powerpoint/2010/main" val="1778355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10</a:t>
            </a:fld>
            <a:endParaRPr lang="en-US"/>
          </a:p>
        </p:txBody>
      </p:sp>
    </p:spTree>
    <p:extLst>
      <p:ext uri="{BB962C8B-B14F-4D97-AF65-F5344CB8AC3E}">
        <p14:creationId xmlns:p14="http://schemas.microsoft.com/office/powerpoint/2010/main" val="1778355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https://ieee-isto.webex.com/ieee-isto/e.php?MTID=m123b376f8d9bdc7d9ff0ff43ed7d1610" TargetMode="External"/><Relationship Id="rId4" Type="http://schemas.openxmlformats.org/officeDocument/2006/relationships/hyperlink" Target="http://www.pwg.org/sm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hyperlink" Target="https://github.com/istopwg/sm3" TargetMode="External"/><Relationship Id="rId4" Type="http://schemas.openxmlformats.org/officeDocument/2006/relationships/hyperlink" Target="ftp://ftp.pwg.org/pub/pwg/sm3/wd/wd-smjdfmap10-20150604.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hyperlink" Target="ftp://ftp.pwg.org/pub/pwg/sm3/white/elements-IANA-registry-20160605.xlsx"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dirty="0"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dirty="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Workgroup</a:t>
            </a:r>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November 15, 2016</a:t>
            </a:r>
          </a:p>
          <a:p>
            <a:pPr eaLnBrk="1" hangingPunct="1">
              <a:defRPr/>
            </a:pPr>
            <a:r>
              <a:rPr lang="en-US" dirty="0" smtClean="0">
                <a:sym typeface="Verdana" charset="0"/>
              </a:rPr>
              <a:t>Virtual</a:t>
            </a:r>
          </a:p>
          <a:p>
            <a:pPr marL="0" indent="0" eaLnBrk="1" hangingPunct="1">
              <a:defRPr/>
            </a:pPr>
            <a:endParaRPr lang="en-US" dirty="0" smtClean="0">
              <a:sym typeface="Verdana" charset="0"/>
            </a:endParaRPr>
          </a:p>
          <a:p>
            <a:pPr marL="0" indent="0" eaLnBrk="1" hangingPunct="1">
              <a:defRPr/>
            </a:pPr>
            <a:r>
              <a:rPr lang="en-US" sz="2800" dirty="0" smtClean="0">
                <a:sym typeface="Verdana" charset="0"/>
              </a:rPr>
              <a:t>Jeremy Reitz (Xerox)</a:t>
            </a: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10</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Other Issues and Next Steps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10</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7012176"/>
          </a:xfrm>
          <a:ln w="9525"/>
        </p:spPr>
        <p:txBody>
          <a:bodyPr wrap="square">
            <a:spAutoFit/>
          </a:bodyPr>
          <a:lstStyle/>
          <a:p>
            <a:r>
              <a:rPr lang="en-US" sz="2800" dirty="0" smtClean="0"/>
              <a:t>Continuing the Semantic Model effort requires the participation of more PWG members, both for active generation of material and for review. Participation is dependent on:</a:t>
            </a:r>
          </a:p>
          <a:p>
            <a:pPr lvl="1"/>
            <a:r>
              <a:rPr lang="en-US" dirty="0" smtClean="0"/>
              <a:t>An understanding on the part of both the participant and the supporting company of the value of the semantic model.</a:t>
            </a:r>
          </a:p>
          <a:p>
            <a:pPr lvl="1"/>
            <a:r>
              <a:rPr lang="en-US" dirty="0" smtClean="0"/>
              <a:t>Presentation of the Semantic Model documentation in a form that is easily understandable, so that participation does not require either special knowledge or software.</a:t>
            </a:r>
          </a:p>
          <a:p>
            <a:r>
              <a:rPr lang="en-US" sz="2600" dirty="0" smtClean="0"/>
              <a:t>The Semantic Model Workgroup has been posting “</a:t>
            </a:r>
            <a:r>
              <a:rPr lang="en-US" sz="2600" dirty="0" err="1" smtClean="0"/>
              <a:t>browesable</a:t>
            </a:r>
            <a:r>
              <a:rPr lang="en-US" sz="2600" dirty="0" smtClean="0"/>
              <a:t>” forms of the model and the operations. We need to know if other PWG members find  these forms of the documentation usable and sufficient to consider the content.</a:t>
            </a:r>
          </a:p>
          <a:p>
            <a:r>
              <a:rPr lang="en-US" sz="2600" dirty="0" smtClean="0"/>
              <a:t>Summary of Decisions and Action Items</a:t>
            </a:r>
          </a:p>
          <a:p>
            <a:endParaRPr lang="en-US" sz="2000" dirty="0" smtClean="0"/>
          </a:p>
          <a:p>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11</a:t>
            </a:fld>
            <a:endParaRPr lang="en-US" smtClean="0"/>
          </a:p>
        </p:txBody>
      </p:sp>
      <p:sp>
        <p:nvSpPr>
          <p:cNvPr id="1741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741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741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7414" name="Rectangle 4"/>
          <p:cNvSpPr>
            <a:spLocks/>
          </p:cNvSpPr>
          <p:nvPr/>
        </p:nvSpPr>
        <p:spPr bwMode="auto">
          <a:xfrm>
            <a:off x="177800" y="9480550"/>
            <a:ext cx="119634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The </a:t>
            </a:r>
            <a:r>
              <a:rPr lang="en-US" sz="1400" dirty="0">
                <a:solidFill>
                  <a:srgbClr val="FFFFFF"/>
                </a:solidFill>
                <a:cs typeface="Arial" charset="0"/>
              </a:rPr>
              <a:t>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7415" name="Rectangle 5"/>
          <p:cNvSpPr>
            <a:spLocks noGrp="1" noChangeArrowheads="1"/>
          </p:cNvSpPr>
          <p:nvPr>
            <p:ph type="title"/>
          </p:nvPr>
        </p:nvSpPr>
        <p:spPr/>
        <p:txBody>
          <a:bodyPr rIns="166398"/>
          <a:lstStyle/>
          <a:p>
            <a:pPr marL="57150" eaLnBrk="1" hangingPunct="1"/>
            <a:r>
              <a:rPr lang="en-US" smtClean="0"/>
              <a:t>More Info/How to participate</a:t>
            </a:r>
          </a:p>
        </p:txBody>
      </p:sp>
      <p:sp>
        <p:nvSpPr>
          <p:cNvPr id="17416"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45BCED5-582B-4B16-946D-3AD70D5FBF2F}" type="slidenum">
              <a:rPr lang="en-US" sz="1400">
                <a:solidFill>
                  <a:srgbClr val="FFFFFF"/>
                </a:solidFill>
                <a:cs typeface="Arial" charset="0"/>
              </a:rPr>
              <a:pPr algn="ctr"/>
              <a:t>11</a:t>
            </a:fld>
            <a:endParaRPr lang="en-US" sz="1400">
              <a:solidFill>
                <a:srgbClr val="FFFFFF"/>
              </a:solidFill>
              <a:cs typeface="Arial" charset="0"/>
            </a:endParaRPr>
          </a:p>
        </p:txBody>
      </p:sp>
      <p:sp>
        <p:nvSpPr>
          <p:cNvPr id="11" name="Rectangle 3"/>
          <p:cNvSpPr txBox="1">
            <a:spLocks noChangeArrowheads="1"/>
          </p:cNvSpPr>
          <p:nvPr/>
        </p:nvSpPr>
        <p:spPr bwMode="auto">
          <a:xfrm>
            <a:off x="177800" y="1752600"/>
            <a:ext cx="12496800" cy="7315200"/>
          </a:xfrm>
          <a:prstGeom prst="rect">
            <a:avLst/>
          </a:prstGeom>
          <a:noFill/>
          <a:ln w="12700">
            <a:noFill/>
            <a:miter lim="800000"/>
            <a:headEnd/>
            <a:tailEnd/>
          </a:ln>
        </p:spPr>
        <p:txBody>
          <a:bodyPr lIns="50800" tIns="50800" rIns="108599" bIns="50800"/>
          <a:lstStyle/>
          <a:p>
            <a:pPr marL="457200" indent="-457200">
              <a:lnSpc>
                <a:spcPct val="90000"/>
              </a:lnSpc>
              <a:spcBef>
                <a:spcPts val="800"/>
              </a:spcBef>
              <a:buSzPct val="100000"/>
              <a:buFont typeface="Wingdings" pitchFamily="2" charset="2"/>
              <a:buChar char="Ø"/>
              <a:defRPr/>
            </a:pPr>
            <a:r>
              <a:rPr lang="en-US" sz="2800" b="1" kern="0" dirty="0">
                <a:solidFill>
                  <a:schemeClr val="tx1"/>
                </a:solidFill>
                <a:latin typeface="Arial" pitchFamily="34" charset="0"/>
                <a:ea typeface="+mn-ea"/>
                <a:cs typeface="Arial" pitchFamily="34" charset="0"/>
                <a:sym typeface="Verdana" charset="0"/>
              </a:rPr>
              <a:t>We welcome more participation from member </a:t>
            </a:r>
            <a:r>
              <a:rPr lang="en-US" sz="2800" b="1" kern="0" dirty="0" smtClean="0">
                <a:solidFill>
                  <a:schemeClr val="tx1"/>
                </a:solidFill>
                <a:latin typeface="Arial" pitchFamily="34" charset="0"/>
                <a:ea typeface="+mn-ea"/>
                <a:cs typeface="Arial" pitchFamily="34" charset="0"/>
                <a:sym typeface="Verdana" charset="0"/>
              </a:rPr>
              <a:t>companies</a:t>
            </a: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2800" b="1" kern="0" dirty="0" smtClean="0">
                <a:solidFill>
                  <a:schemeClr val="tx1"/>
                </a:solidFill>
                <a:latin typeface="Arial" pitchFamily="34" charset="0"/>
                <a:ea typeface="+mn-ea"/>
                <a:cs typeface="Arial" pitchFamily="34" charset="0"/>
                <a:sym typeface="Verdana" charset="0"/>
                <a:hlinkClick r:id="rId3"/>
              </a:rPr>
              <a:t>http://www.pwg.org/mailman/listinfo/sm3</a:t>
            </a:r>
            <a:r>
              <a:rPr lang="en-US" sz="2800" b="1" kern="0" dirty="0" smtClean="0">
                <a:solidFill>
                  <a:schemeClr val="tx1"/>
                </a:solidFill>
                <a:latin typeface="Arial" pitchFamily="34" charset="0"/>
                <a:ea typeface="+mn-ea"/>
                <a:cs typeface="Arial" pitchFamily="34" charset="0"/>
                <a:sym typeface="Verdana" charset="0"/>
              </a:rPr>
              <a:t> to subscribe.</a:t>
            </a:r>
            <a:endParaRPr lang="en-US" sz="2800" kern="0" dirty="0">
              <a:solidFill>
                <a:schemeClr val="tx1"/>
              </a:solidFill>
              <a:latin typeface="Arial" pitchFamily="34" charset="0"/>
              <a:ea typeface="+mn-ea"/>
              <a:cs typeface="Arial" pitchFamily="34" charset="0"/>
              <a:sym typeface="Verdana" charset="0"/>
            </a:endParaRPr>
          </a:p>
          <a:p>
            <a:pPr marL="457200" indent="-457200">
              <a:lnSpc>
                <a:spcPct val="90000"/>
              </a:lnSpc>
              <a:spcBef>
                <a:spcPts val="800"/>
              </a:spcBef>
              <a:buSzPct val="100000"/>
              <a:buFont typeface="Wingdings" pitchFamily="2" charset="2"/>
              <a:buChar char="Ø"/>
              <a:defRPr/>
            </a:pPr>
            <a:r>
              <a:rPr lang="en-US" sz="2800" b="1" kern="0" dirty="0">
                <a:solidFill>
                  <a:schemeClr val="tx1"/>
                </a:solidFill>
                <a:sym typeface="Verdana" charset="0"/>
              </a:rPr>
              <a:t>The group maintains a Web Page for Semantic Model that includes links to the latest documents, schema and a </a:t>
            </a:r>
            <a:r>
              <a:rPr lang="en-US" sz="2800" b="1" kern="0" dirty="0" smtClean="0">
                <a:solidFill>
                  <a:schemeClr val="tx1"/>
                </a:solidFill>
                <a:sym typeface="Verdana" charset="0"/>
              </a:rPr>
              <a:t>browse-able </a:t>
            </a:r>
            <a:r>
              <a:rPr lang="en-US" sz="2800" b="1" kern="0" dirty="0">
                <a:solidFill>
                  <a:schemeClr val="tx1"/>
                </a:solidFill>
                <a:sym typeface="Verdana" charset="0"/>
              </a:rPr>
              <a:t>version of the </a:t>
            </a:r>
            <a:r>
              <a:rPr lang="en-US" sz="2800" b="1" kern="0" dirty="0" smtClean="0">
                <a:solidFill>
                  <a:schemeClr val="tx1"/>
                </a:solidFill>
                <a:sym typeface="Verdana" charset="0"/>
              </a:rPr>
              <a:t>schema at </a:t>
            </a:r>
            <a:r>
              <a:rPr lang="en-US" sz="2800" b="1" kern="0" dirty="0" smtClean="0">
                <a:solidFill>
                  <a:schemeClr val="tx1"/>
                </a:solidFill>
                <a:sym typeface="Verdana" charset="0"/>
                <a:hlinkClick r:id="rId4"/>
              </a:rPr>
              <a:t>http://www.pwg.org/sm3</a:t>
            </a:r>
            <a:r>
              <a:rPr lang="en-US" sz="2800" b="1" kern="0" dirty="0" smtClean="0">
                <a:solidFill>
                  <a:schemeClr val="tx1"/>
                </a:solidFill>
                <a:sym typeface="Verdana" charset="0"/>
              </a:rPr>
              <a:t> </a:t>
            </a:r>
            <a:endParaRPr lang="en-US" sz="2800" kern="0" dirty="0">
              <a:solidFill>
                <a:schemeClr val="tx1"/>
              </a:solidFill>
              <a:sym typeface="Verdana" charset="0"/>
            </a:endParaRP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cs typeface="Arial" pitchFamily="34" charset="0"/>
                <a:sym typeface="Verdana" charset="0"/>
              </a:rPr>
              <a:t>Next  conference call:  September 5, 2016; 12:00 – 1:00 Pacific Time / 3:00 – 4:00 PM Eastern Time.</a:t>
            </a:r>
          </a:p>
          <a:p>
            <a:endParaRPr lang="en-US" sz="2800" dirty="0" smtClean="0"/>
          </a:p>
          <a:p>
            <a:pPr lvl="2"/>
            <a:r>
              <a:rPr lang="en-US" sz="2000" dirty="0" smtClean="0"/>
              <a:t>Call-in </a:t>
            </a:r>
            <a:r>
              <a:rPr lang="en-US" sz="2000" dirty="0"/>
              <a:t>toll-free number (US/Canada): 1-866-469-3239 </a:t>
            </a:r>
          </a:p>
          <a:p>
            <a:pPr lvl="2"/>
            <a:r>
              <a:rPr lang="en-US" sz="2000" dirty="0"/>
              <a:t> </a:t>
            </a:r>
          </a:p>
          <a:p>
            <a:pPr lvl="2"/>
            <a:r>
              <a:rPr lang="en-US" sz="2000" dirty="0"/>
              <a:t>Call-in toll number (US/Canada): 1-650-429-3300 </a:t>
            </a:r>
          </a:p>
          <a:p>
            <a:pPr lvl="2"/>
            <a:r>
              <a:rPr lang="en-US" sz="2000" dirty="0"/>
              <a:t> </a:t>
            </a:r>
          </a:p>
          <a:p>
            <a:pPr lvl="2"/>
            <a:r>
              <a:rPr lang="en-US" sz="2000" dirty="0"/>
              <a:t>Call-in toll number (US/Canada): 1-408-856-9570 </a:t>
            </a:r>
          </a:p>
          <a:p>
            <a:pPr lvl="2"/>
            <a:r>
              <a:rPr lang="en-US" sz="2000" dirty="0" smtClean="0"/>
              <a:t/>
            </a:r>
            <a:br>
              <a:rPr lang="en-US" sz="2000" dirty="0" smtClean="0"/>
            </a:br>
            <a:r>
              <a:rPr lang="en-US" sz="2000" dirty="0" smtClean="0"/>
              <a:t> </a:t>
            </a:r>
            <a:r>
              <a:rPr lang="en-US" sz="2000" dirty="0" smtClean="0">
                <a:hlinkClick r:id="rId5"/>
              </a:rPr>
              <a:t>https://ieee-isto.webex.com/ieee-isto/e.php?MTID=m123b376f8d9bdc7d9ff0ff43ed7d1610</a:t>
            </a:r>
            <a:endParaRPr lang="en-US" sz="2400" dirty="0" smtClean="0"/>
          </a:p>
          <a:p>
            <a:pPr lvl="2"/>
            <a:endParaRPr lang="en-US" sz="2000" dirty="0"/>
          </a:p>
          <a:p>
            <a:pPr lvl="2"/>
            <a:endParaRPr lang="en-US" sz="2800" b="1" kern="0" dirty="0" smtClean="0">
              <a:solidFill>
                <a:schemeClr val="tx1"/>
              </a:solidFill>
              <a:latin typeface="Arial" pitchFamily="34" charset="0"/>
              <a:ea typeface="+mn-ea"/>
              <a:cs typeface="Arial" pitchFamily="34" charset="0"/>
              <a:sym typeface="Verdana" charset="0"/>
            </a:endParaRPr>
          </a:p>
          <a:p>
            <a:pPr marL="1131888" lvl="2" indent="-228600">
              <a:lnSpc>
                <a:spcPct val="90000"/>
              </a:lnSpc>
              <a:spcBef>
                <a:spcPts val="800"/>
              </a:spcBef>
              <a:buSzPct val="100000"/>
              <a:defRPr/>
            </a:pPr>
            <a:endParaRPr lang="en-US" sz="2800" kern="0" dirty="0">
              <a:solidFill>
                <a:schemeClr val="tx1"/>
              </a:solidFill>
              <a:latin typeface="+mn-lt"/>
              <a:ea typeface="+mn-ea"/>
              <a:cs typeface="+mn-cs"/>
              <a:sym typeface="Verdana"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SM Meeting Agenda</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dirty="0">
              <a:solidFill>
                <a:srgbClr val="FFFFFF"/>
              </a:solidFill>
              <a:cs typeface="Arial" charset="0"/>
            </a:endParaRPr>
          </a:p>
        </p:txBody>
      </p:sp>
      <p:sp>
        <p:nvSpPr>
          <p:cNvPr id="11" name="Rectangle 3"/>
          <p:cNvSpPr>
            <a:spLocks noGrp="1" noChangeArrowheads="1"/>
          </p:cNvSpPr>
          <p:nvPr>
            <p:ph idx="1"/>
          </p:nvPr>
        </p:nvSpPr>
        <p:spPr>
          <a:xfrm>
            <a:off x="647700" y="1955800"/>
            <a:ext cx="11709400" cy="13090763"/>
          </a:xfrm>
          <a:ln w="9525"/>
        </p:spPr>
        <p:txBody>
          <a:bodyPr>
            <a:spAutoFit/>
          </a:bodyPr>
          <a:lstStyle/>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a:p>
        </p:txBody>
      </p:sp>
      <p:graphicFrame>
        <p:nvGraphicFramePr>
          <p:cNvPr id="10" name="Group 8"/>
          <p:cNvGraphicFramePr>
            <a:graphicFrameLocks noGrp="1"/>
          </p:cNvGraphicFramePr>
          <p:nvPr>
            <p:extLst>
              <p:ext uri="{D42A27DB-BD31-4B8C-83A1-F6EECF244321}">
                <p14:modId xmlns:p14="http://schemas.microsoft.com/office/powerpoint/2010/main" val="754887071"/>
              </p:ext>
            </p:extLst>
          </p:nvPr>
        </p:nvGraphicFramePr>
        <p:xfrm>
          <a:off x="254000" y="2057400"/>
          <a:ext cx="12496800" cy="6209531"/>
        </p:xfrm>
        <a:graphic>
          <a:graphicData uri="http://schemas.openxmlformats.org/drawingml/2006/table">
            <a:tbl>
              <a:tblPr/>
              <a:tblGrid>
                <a:gridCol w="4033777"/>
                <a:gridCol w="8463023"/>
              </a:tblGrid>
              <a:tr h="839004">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When</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What</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r>
              <a:tr h="684996">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9:00-9:15</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Administrivia, Introduction, Agenda</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9:15-9:30</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3600" b="0" dirty="0" smtClean="0"/>
                        <a:t>Project Status and Activities</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	</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r>
              <a:tr h="8382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9:30- 10:00</a:t>
                      </a: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SM3 Approach, SM2 Update and Q&amp;A</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10:00-10:15</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Break</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r>
              <a:tr h="754994">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10:15 -11:30</a:t>
                      </a: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Print 3D Service Schema Workshop</a:t>
                      </a:r>
                    </a:p>
                  </a:txBody>
                  <a:tcPr marL="50800" marR="50800" marT="50800" marB="50800" horzOverflow="overflow">
                    <a:lnL cap="flat">
                      <a:noFill/>
                    </a:lnL>
                    <a:lnR cap="flat">
                      <a:noFill/>
                    </a:lnR>
                    <a:lnT cap="flat">
                      <a:noFill/>
                    </a:lnT>
                    <a:lnB cap="flat">
                      <a:noFill/>
                    </a:lnB>
                    <a:lnTlToBr>
                      <a:noFill/>
                    </a:lnTlToBr>
                    <a:lnBlToTr>
                      <a:noFill/>
                    </a:lnBlToTr>
                    <a:noFill/>
                  </a:tcPr>
                </a:tc>
              </a:tr>
              <a:tr h="120765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11:30- 12:00</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Next Steps and Action Items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sz="4400" dirty="0" smtClean="0">
                <a:solidFill>
                  <a:schemeClr val="bg1"/>
                </a:solidFill>
                <a:latin typeface="Verdana" charset="0"/>
                <a:ea typeface="Heiti SC Light" charset="0"/>
                <a:cs typeface="Heiti SC Light" charset="0"/>
                <a:sym typeface="Verdana" charset="0"/>
              </a:rPr>
              <a:t>Administrivia</a:t>
            </a:r>
            <a:endParaRPr lang="en-US" dirty="0" smtClean="0">
              <a:solidFill>
                <a:schemeClr val="bg1"/>
              </a:solidFill>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dirty="0">
              <a:solidFill>
                <a:srgbClr val="FFFFFF"/>
              </a:solidFill>
              <a:cs typeface="Arial" charset="0"/>
            </a:endParaRPr>
          </a:p>
        </p:txBody>
      </p:sp>
      <p:sp>
        <p:nvSpPr>
          <p:cNvPr id="11" name="Rectangle 3"/>
          <p:cNvSpPr>
            <a:spLocks noGrp="1" noChangeArrowheads="1"/>
          </p:cNvSpPr>
          <p:nvPr>
            <p:ph idx="1"/>
          </p:nvPr>
        </p:nvSpPr>
        <p:spPr>
          <a:xfrm>
            <a:off x="711200" y="1752600"/>
            <a:ext cx="11887200" cy="6432530"/>
          </a:xfrm>
          <a:ln w="9525"/>
        </p:spPr>
        <p:txBody>
          <a:bodyPr wrap="square">
            <a:spAutoFit/>
          </a:bodyPr>
          <a:lstStyle/>
          <a:p>
            <a:r>
              <a:rPr lang="en-US" sz="3200" dirty="0" smtClean="0"/>
              <a:t>Welcome</a:t>
            </a:r>
          </a:p>
          <a:p>
            <a:r>
              <a:rPr lang="en-US" sz="3200" dirty="0" smtClean="0"/>
              <a:t>Confirm Minutes Taker</a:t>
            </a:r>
          </a:p>
          <a:p>
            <a:r>
              <a:rPr lang="en-US" sz="3200" dirty="0" smtClean="0"/>
              <a:t>Policy on Non-disclosure of Proprietary Information</a:t>
            </a:r>
          </a:p>
          <a:p>
            <a:r>
              <a:rPr lang="en-US" sz="3200" dirty="0" smtClean="0"/>
              <a:t>Semantic Model Workgroup Officers</a:t>
            </a:r>
          </a:p>
          <a:p>
            <a:pPr lvl="1" eaLnBrk="1" hangingPunct="1"/>
            <a:r>
              <a:rPr lang="en-US" sz="2600" dirty="0" smtClean="0"/>
              <a:t>Chair: </a:t>
            </a:r>
            <a:r>
              <a:rPr lang="en-US" sz="2800" dirty="0" smtClean="0"/>
              <a:t>Jeremy Reitz (Xerox)</a:t>
            </a:r>
          </a:p>
          <a:p>
            <a:pPr lvl="1" eaLnBrk="1" hangingPunct="1"/>
            <a:r>
              <a:rPr lang="en-US" sz="2600" dirty="0" smtClean="0"/>
              <a:t>Vice-Chair: </a:t>
            </a:r>
            <a:r>
              <a:rPr lang="en-US" sz="2800" dirty="0" smtClean="0"/>
              <a:t>Paul Tykodi (TCS) </a:t>
            </a:r>
          </a:p>
          <a:p>
            <a:pPr marL="782638" lvl="1" eaLnBrk="1" hangingPunct="1"/>
            <a:r>
              <a:rPr lang="en-US" sz="2600" dirty="0" smtClean="0"/>
              <a:t>Secretary: Bill Wagner (TIC)</a:t>
            </a:r>
          </a:p>
          <a:p>
            <a:pPr lvl="1" eaLnBrk="1" hangingPunct="1"/>
            <a:r>
              <a:rPr lang="en-US" sz="2600" dirty="0" smtClean="0"/>
              <a:t>Document Editors:</a:t>
            </a:r>
          </a:p>
          <a:p>
            <a:pPr lvl="2">
              <a:spcBef>
                <a:spcPts val="600"/>
              </a:spcBef>
              <a:spcAft>
                <a:spcPts val="0"/>
              </a:spcAft>
              <a:buFontTx/>
              <a:buChar char="•"/>
            </a:pPr>
            <a:r>
              <a:rPr lang="en-US" sz="2800" dirty="0"/>
              <a:t>Jeremy </a:t>
            </a:r>
            <a:r>
              <a:rPr lang="en-US" sz="2800" dirty="0" smtClean="0"/>
              <a:t>Reitz (</a:t>
            </a:r>
            <a:r>
              <a:rPr lang="en-US" sz="2800" dirty="0"/>
              <a:t>Xerox</a:t>
            </a:r>
            <a:r>
              <a:rPr lang="en-US" sz="2800" dirty="0" smtClean="0"/>
              <a:t>) – SM2, SM3 Schema</a:t>
            </a:r>
          </a:p>
          <a:p>
            <a:pPr lvl="2">
              <a:spcBef>
                <a:spcPts val="600"/>
              </a:spcBef>
              <a:spcAft>
                <a:spcPts val="0"/>
              </a:spcAft>
              <a:buFontTx/>
              <a:buChar char="•"/>
            </a:pPr>
            <a:r>
              <a:rPr lang="en-US" sz="2800" dirty="0" smtClean="0"/>
              <a:t>Paul Tykodi (TCS) – Example of PWG 3D Print Job Ticket</a:t>
            </a:r>
          </a:p>
          <a:p>
            <a:pPr lvl="2">
              <a:spcBef>
                <a:spcPts val="600"/>
              </a:spcBef>
              <a:spcAft>
                <a:spcPts val="0"/>
              </a:spcAft>
              <a:buFontTx/>
              <a:buChar char="•"/>
            </a:pPr>
            <a:r>
              <a:rPr lang="en-US" sz="2800" dirty="0" smtClean="0"/>
              <a:t>Ira McDonald (High North) – JDFMAP (awaiting prototype) </a:t>
            </a:r>
          </a:p>
          <a:p>
            <a:pPr lvl="2">
              <a:spcBef>
                <a:spcPts val="600"/>
              </a:spcBef>
              <a:spcAft>
                <a:spcPts val="0"/>
              </a:spcAft>
              <a:buFontTx/>
              <a:buChar char="•"/>
            </a:pPr>
            <a:r>
              <a:rPr lang="en-US" sz="2800" dirty="0" smtClean="0"/>
              <a:t>Rick Yardumian (Canon) – JDFMAP (awaiting prototype)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dirty="0">
              <a:solidFill>
                <a:srgbClr val="FFFFFF"/>
              </a:solidFill>
              <a:cs typeface="Arial" charset="0"/>
            </a:endParaRPr>
          </a:p>
        </p:txBody>
      </p:sp>
      <p:sp>
        <p:nvSpPr>
          <p:cNvPr id="11" name="Rectangle 3"/>
          <p:cNvSpPr>
            <a:spLocks noGrp="1" noChangeArrowheads="1"/>
          </p:cNvSpPr>
          <p:nvPr>
            <p:ph idx="1"/>
          </p:nvPr>
        </p:nvSpPr>
        <p:spPr>
          <a:xfrm>
            <a:off x="0" y="1582132"/>
            <a:ext cx="12750800" cy="7407156"/>
          </a:xfrm>
          <a:ln w="9525"/>
        </p:spPr>
        <p:txBody>
          <a:bodyPr wrap="square">
            <a:spAutoFit/>
          </a:bodyPr>
          <a:lstStyle/>
          <a:p>
            <a:pPr algn="just"/>
            <a:r>
              <a:rPr lang="en-US" sz="2800" dirty="0" smtClean="0">
                <a:sym typeface="Verdana" charset="0"/>
              </a:rPr>
              <a:t>The current Semantic Model workgroup is the latest in a series of PWG workgroups documenting and maintaining the Hard Copy Imaging System model. </a:t>
            </a:r>
          </a:p>
          <a:p>
            <a:pPr algn="just"/>
            <a:endParaRPr lang="en-US" sz="2800" dirty="0" smtClean="0">
              <a:sym typeface="Verdana" charset="0"/>
            </a:endParaRPr>
          </a:p>
          <a:p>
            <a:pPr algn="just"/>
            <a:r>
              <a:rPr lang="en-US" sz="2800" dirty="0" smtClean="0">
                <a:sym typeface="Verdana" charset="0"/>
              </a:rPr>
              <a:t>This model defines the semantic elements that constitute the imaging services and subunits of a network connected Imaging System, and the actions that </a:t>
            </a:r>
            <a:r>
              <a:rPr lang="en-US" sz="2800" dirty="0" smtClean="0"/>
              <a:t>operate on the objects and elements of the model, independent of a specific protocol or network environment.</a:t>
            </a:r>
          </a:p>
          <a:p>
            <a:pPr algn="just"/>
            <a:endParaRPr lang="en-US" sz="2800" dirty="0" smtClean="0"/>
          </a:p>
          <a:p>
            <a:pPr algn="just"/>
            <a:r>
              <a:rPr lang="en-US" sz="2800" dirty="0" smtClean="0"/>
              <a:t>By the current workgroup charter, the primary function of the workgroup is to keep the model updated with additions and changes developed by other PWG workgroups, to make the model documentation accessible without the need for special software, and to provided for the review and approval of model updates by the PWG membership.</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482600" y="0"/>
            <a:ext cx="11988800" cy="1447800"/>
          </a:xfrm>
        </p:spPr>
        <p:txBody>
          <a:bodyPr rIns="166398"/>
          <a:lstStyle/>
          <a:p>
            <a:pPr marL="57150" eaLnBrk="1" hangingPunct="1"/>
            <a:r>
              <a:rPr lang="en-US" dirty="0" smtClean="0"/>
              <a:t>Project Status – Current Projects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5</a:t>
            </a:fld>
            <a:endParaRPr lang="en-US" sz="1400" dirty="0">
              <a:solidFill>
                <a:srgbClr val="FFFFFF"/>
              </a:solidFill>
              <a:cs typeface="Arial" charset="0"/>
            </a:endParaRPr>
          </a:p>
        </p:txBody>
      </p:sp>
      <p:sp>
        <p:nvSpPr>
          <p:cNvPr id="11" name="Rectangle 3"/>
          <p:cNvSpPr>
            <a:spLocks noGrp="1" noChangeArrowheads="1"/>
          </p:cNvSpPr>
          <p:nvPr>
            <p:ph idx="1"/>
          </p:nvPr>
        </p:nvSpPr>
        <p:spPr>
          <a:xfrm>
            <a:off x="635000" y="1752600"/>
            <a:ext cx="12065000" cy="7802136"/>
          </a:xfrm>
          <a:ln w="9525"/>
        </p:spPr>
        <p:txBody>
          <a:bodyPr wrap="square">
            <a:spAutoFit/>
          </a:bodyPr>
          <a:lstStyle/>
          <a:p>
            <a:r>
              <a:rPr lang="en-US" sz="2800" dirty="0" smtClean="0"/>
              <a:t>Mapping CIP4 JDF to PWG Print Job Ticket v1.0 (JDFMAP)</a:t>
            </a:r>
          </a:p>
          <a:p>
            <a:pPr lvl="1"/>
            <a:r>
              <a:rPr lang="en-US" sz="2000" dirty="0" smtClean="0"/>
              <a:t>Current draft (</a:t>
            </a:r>
            <a:r>
              <a:rPr lang="en-US" sz="2000" dirty="0" smtClean="0">
                <a:hlinkClick r:id="rId4"/>
              </a:rPr>
              <a:t>ftp://ftp.pwg.org/pub/pwg/sm3/wd/wd-smjdfmap10-20150604.pdf</a:t>
            </a:r>
            <a:r>
              <a:rPr lang="en-US" sz="2000" dirty="0" smtClean="0"/>
              <a:t>) is at Prototype level, awaiting prototype reports.</a:t>
            </a:r>
          </a:p>
          <a:p>
            <a:pPr lvl="1"/>
            <a:r>
              <a:rPr lang="en-US" sz="2000" dirty="0" smtClean="0"/>
              <a:t>Soliciting candidates to do prototyping in progress.</a:t>
            </a:r>
          </a:p>
          <a:p>
            <a:r>
              <a:rPr lang="en-US" sz="2800" dirty="0" smtClean="0"/>
              <a:t>Update and Finalization of Semantic Model 2</a:t>
            </a:r>
          </a:p>
          <a:p>
            <a:pPr lvl="1"/>
            <a:r>
              <a:rPr lang="en-US" sz="2000" dirty="0" smtClean="0"/>
              <a:t>Produce an updated version of SM2, reflecting corrections and reasonable additions from IPP, but no Cloud or 3D aspects.</a:t>
            </a:r>
          </a:p>
          <a:p>
            <a:pPr lvl="1"/>
            <a:r>
              <a:rPr lang="en-US" sz="2000" dirty="0" smtClean="0"/>
              <a:t>Finalize and document this version and subject it to an approval process.</a:t>
            </a:r>
          </a:p>
          <a:p>
            <a:pPr lvl="1"/>
            <a:r>
              <a:rPr lang="en-US" sz="2000" dirty="0" smtClean="0"/>
              <a:t>Gap analysis is still in progress (Bill Wagner). </a:t>
            </a:r>
          </a:p>
          <a:p>
            <a:r>
              <a:rPr lang="en-US" sz="2800" dirty="0" smtClean="0"/>
              <a:t>Creation of Semantic Model 3</a:t>
            </a:r>
          </a:p>
          <a:p>
            <a:pPr lvl="1"/>
            <a:r>
              <a:rPr lang="en-US" sz="2000" dirty="0" smtClean="0"/>
              <a:t>Start afresh with SM3 to reflect updated view of MFD, with addition of Cloud aspects and 3D Print and Scan Services.</a:t>
            </a:r>
          </a:p>
          <a:p>
            <a:pPr lvl="1"/>
            <a:r>
              <a:rPr lang="en-US" sz="2000" dirty="0" smtClean="0"/>
              <a:t>Although SM3 efforts were nominally to wait until after SM2 is finalized, preliminary work on the Print 3D Service has been started.</a:t>
            </a:r>
          </a:p>
          <a:p>
            <a:pPr lvl="1"/>
            <a:r>
              <a:rPr lang="en-US" sz="2000" dirty="0" smtClean="0"/>
              <a:t>Initial </a:t>
            </a:r>
            <a:r>
              <a:rPr lang="en-US" sz="2000" dirty="0"/>
              <a:t>work posted here: </a:t>
            </a:r>
            <a:r>
              <a:rPr lang="en-US" sz="2000" dirty="0">
                <a:hlinkClick r:id="rId5"/>
              </a:rPr>
              <a:t>https://</a:t>
            </a:r>
            <a:r>
              <a:rPr lang="en-US" sz="2000" dirty="0" smtClean="0">
                <a:hlinkClick r:id="rId5"/>
              </a:rPr>
              <a:t>github.com/istopwg/sm3</a:t>
            </a:r>
            <a:endParaRPr lang="en-US" sz="2000" dirty="0" smtClean="0"/>
          </a:p>
          <a:p>
            <a:r>
              <a:rPr lang="en-US" dirty="0" smtClean="0"/>
              <a:t>New </a:t>
            </a:r>
            <a:r>
              <a:rPr lang="en-US" dirty="0"/>
              <a:t>3D Print Efforts</a:t>
            </a:r>
          </a:p>
          <a:p>
            <a:pPr lvl="1"/>
            <a:r>
              <a:rPr lang="en-US" dirty="0"/>
              <a:t>New 3D Print efforts following the IPP project are within the scope of chartered projects, but will be identified in a charter update.</a:t>
            </a:r>
          </a:p>
          <a:p>
            <a:pPr lvl="1"/>
            <a:endParaRPr lang="en-US" sz="20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30480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SM3 Approach</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6</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6853158"/>
          </a:xfrm>
          <a:ln w="9525"/>
        </p:spPr>
        <p:txBody>
          <a:bodyPr wrap="square">
            <a:spAutoFit/>
          </a:bodyPr>
          <a:lstStyle/>
          <a:p>
            <a:r>
              <a:rPr lang="en-US" sz="2400" dirty="0" smtClean="0"/>
              <a:t>SM3 starts with the SM2 model but would not necessarily maintain backward comparability to SM2, although gratuitous incompatibilities would be avoided. Specific examples of areas of incompatibility are:</a:t>
            </a:r>
          </a:p>
          <a:p>
            <a:pPr lvl="1"/>
            <a:r>
              <a:rPr lang="en-US" sz="2000" dirty="0" smtClean="0"/>
              <a:t>"Light Services" (</a:t>
            </a:r>
            <a:r>
              <a:rPr lang="en-US" sz="2000" dirty="0" err="1" smtClean="0"/>
              <a:t>EmailIn</a:t>
            </a:r>
            <a:r>
              <a:rPr lang="en-US" sz="2000" dirty="0" smtClean="0"/>
              <a:t>, </a:t>
            </a:r>
            <a:r>
              <a:rPr lang="en-US" sz="2000" dirty="0" err="1" smtClean="0"/>
              <a:t>EMailOut</a:t>
            </a:r>
            <a:r>
              <a:rPr lang="en-US" sz="2000" dirty="0" smtClean="0"/>
              <a:t>, </a:t>
            </a:r>
            <a:r>
              <a:rPr lang="en-US" sz="2000" dirty="0" err="1" smtClean="0"/>
              <a:t>FaxIn</a:t>
            </a:r>
            <a:r>
              <a:rPr lang="en-US" sz="2000" dirty="0" smtClean="0"/>
              <a:t>) will be reclassified as Light services.</a:t>
            </a:r>
          </a:p>
          <a:p>
            <a:pPr lvl="1"/>
            <a:r>
              <a:rPr lang="en-US" sz="2000" dirty="0" smtClean="0"/>
              <a:t>The System Control Service would be expanded to parallel the IPP System Service.</a:t>
            </a:r>
          </a:p>
          <a:p>
            <a:pPr lvl="1"/>
            <a:r>
              <a:rPr lang="en-US" sz="2000" dirty="0" smtClean="0"/>
              <a:t>The Resource Service will incorporated into the System Service.</a:t>
            </a:r>
          </a:p>
          <a:p>
            <a:pPr lvl="1"/>
            <a:r>
              <a:rPr lang="en-US" sz="2000" dirty="0" smtClean="0"/>
              <a:t>Deprecated elements will be removed.</a:t>
            </a:r>
          </a:p>
          <a:p>
            <a:r>
              <a:rPr lang="en-US" sz="2400" dirty="0" smtClean="0"/>
              <a:t>SM3 will include new features and Services.</a:t>
            </a:r>
          </a:p>
          <a:p>
            <a:pPr lvl="1"/>
            <a:r>
              <a:rPr lang="en-US" sz="2000" dirty="0" smtClean="0"/>
              <a:t>Notification will be added.</a:t>
            </a:r>
          </a:p>
          <a:p>
            <a:pPr lvl="1"/>
            <a:r>
              <a:rPr lang="en-US" sz="2000" dirty="0" smtClean="0"/>
              <a:t>The Cloud Model will be incorporated and discrepancies with IPP Infra resolved.</a:t>
            </a:r>
          </a:p>
          <a:p>
            <a:pPr lvl="1"/>
            <a:r>
              <a:rPr lang="en-US" sz="2000" dirty="0" smtClean="0"/>
              <a:t>The Print 3D Service reflecting IPP 3DPrint will be added.</a:t>
            </a:r>
          </a:p>
          <a:p>
            <a:pPr lvl="1"/>
            <a:r>
              <a:rPr lang="en-US" sz="2000" dirty="0" smtClean="0"/>
              <a:t>There will be provision for a 3D Scan Service, although details will follow the IPP 3D Scan development.</a:t>
            </a:r>
          </a:p>
          <a:p>
            <a:r>
              <a:rPr lang="en-US" sz="2400" dirty="0" smtClean="0"/>
              <a:t>Development will follow the Schemata Development Process and Approval will require the full voting process.</a:t>
            </a:r>
          </a:p>
          <a:p>
            <a:r>
              <a:rPr lang="en-US" sz="2400" dirty="0" smtClean="0"/>
              <a:t>Certain aspects of the model (such as the WSDL or the rigorousness of the XML) may be omitted </a:t>
            </a:r>
            <a:endParaRPr lang="en-US" sz="2800" dirty="0" smtClean="0"/>
          </a:p>
        </p:txBody>
      </p:sp>
    </p:spTree>
    <p:extLst>
      <p:ext uri="{BB962C8B-B14F-4D97-AF65-F5344CB8AC3E}">
        <p14:creationId xmlns:p14="http://schemas.microsoft.com/office/powerpoint/2010/main" val="349186658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7</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SM2- IPP Attributes, Values, Operations and Codes Derived from IANA Registry</a:t>
            </a:r>
            <a:r>
              <a:rPr lang="en-US" sz="4400" dirty="0" smtClean="0">
                <a:solidFill>
                  <a:schemeClr val="tx1"/>
                </a:solidFill>
                <a:latin typeface="Verdana" charset="0"/>
                <a:ea typeface="Heiti SC Light" charset="0"/>
                <a:cs typeface="Heiti SC Light" charset="0"/>
                <a:sym typeface="Verdana" charset="0"/>
              </a:rPr>
              <a:t>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7</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7089120"/>
          </a:xfrm>
          <a:ln w="9525"/>
        </p:spPr>
        <p:txBody>
          <a:bodyPr wrap="square">
            <a:spAutoFit/>
          </a:bodyPr>
          <a:lstStyle/>
          <a:p>
            <a:pPr>
              <a:buNone/>
            </a:pPr>
            <a:r>
              <a:rPr lang="en-US" sz="2800" dirty="0" smtClean="0">
                <a:hlinkClick r:id="rId4"/>
              </a:rPr>
              <a:t>elements-IANA-registry-20160822.xlsx</a:t>
            </a:r>
            <a:endParaRPr lang="en-US" sz="2800" dirty="0" smtClean="0"/>
          </a:p>
          <a:p>
            <a:r>
              <a:rPr lang="en-US" sz="2800" dirty="0" smtClean="0"/>
              <a:t>Attribute Table</a:t>
            </a:r>
          </a:p>
          <a:p>
            <a:pPr lvl="1"/>
            <a:r>
              <a:rPr lang="en-US" sz="2200" dirty="0" smtClean="0"/>
              <a:t>Columns B-G are from IANA table</a:t>
            </a:r>
          </a:p>
          <a:p>
            <a:pPr lvl="1"/>
            <a:r>
              <a:rPr lang="en-US" sz="2200" dirty="0" smtClean="0"/>
              <a:t>Column I is current guess at corresponding major Print Service type in the Semantic Model Major Print Service</a:t>
            </a:r>
          </a:p>
          <a:p>
            <a:pPr lvl="1"/>
            <a:r>
              <a:rPr lang="en-US" sz="2200" dirty="0" smtClean="0"/>
              <a:t>Column J is current guess at the Model Type containing the Element</a:t>
            </a:r>
          </a:p>
          <a:p>
            <a:pPr lvl="1"/>
            <a:r>
              <a:rPr lang="en-US" sz="2200" dirty="0" smtClean="0"/>
              <a:t>Column K is the element name</a:t>
            </a:r>
          </a:p>
          <a:p>
            <a:pPr lvl="1"/>
            <a:r>
              <a:rPr lang="en-US" sz="2200" dirty="0" smtClean="0"/>
              <a:t>Column L is the sub-element name (if any)</a:t>
            </a:r>
          </a:p>
          <a:p>
            <a:pPr lvl="1"/>
            <a:r>
              <a:rPr lang="en-US" sz="2200" dirty="0" smtClean="0"/>
              <a:t>Column M is the value</a:t>
            </a:r>
          </a:p>
          <a:p>
            <a:pPr lvl="1"/>
            <a:r>
              <a:rPr lang="en-US" sz="2200" dirty="0" smtClean="0"/>
              <a:t>Column N is the syntax</a:t>
            </a:r>
          </a:p>
          <a:p>
            <a:pPr lvl="1"/>
            <a:endParaRPr lang="en-US" sz="1600" dirty="0" smtClean="0"/>
          </a:p>
          <a:p>
            <a:r>
              <a:rPr lang="en-US" sz="2200" dirty="0" smtClean="0"/>
              <a:t>Spread Sheet is used for ease of Sorting, Searching, and Linking.</a:t>
            </a:r>
          </a:p>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8</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787400" y="0"/>
            <a:ext cx="112014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Break</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8</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1908215"/>
          </a:xfrm>
          <a:ln w="9525"/>
        </p:spPr>
        <p:txBody>
          <a:bodyPr wrap="square">
            <a:spAutoFit/>
          </a:bodyPr>
          <a:lstStyle/>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pic>
        <p:nvPicPr>
          <p:cNvPr id="13314" name="Picture 2" descr="http://previews.123rf.com/images/dvarg/dvarg1309/dvarg130900142/22015399-Cup-of-coffee-with-time-limit-for-break-fiiteen-minutes-Illustration-on-white-background--Stock-Vector.jpg"/>
          <p:cNvPicPr>
            <a:picLocks noChangeAspect="1" noChangeArrowheads="1"/>
          </p:cNvPicPr>
          <p:nvPr/>
        </p:nvPicPr>
        <p:blipFill>
          <a:blip r:embed="rId4" cstate="print"/>
          <a:srcRect/>
          <a:stretch>
            <a:fillRect/>
          </a:stretch>
        </p:blipFill>
        <p:spPr bwMode="auto">
          <a:xfrm>
            <a:off x="330200" y="1752600"/>
            <a:ext cx="5238750" cy="5238750"/>
          </a:xfrm>
          <a:prstGeom prst="rect">
            <a:avLst/>
          </a:prstGeom>
          <a:noFill/>
        </p:spPr>
      </p:pic>
      <p:pic>
        <p:nvPicPr>
          <p:cNvPr id="13316" name="Picture 4" descr="http://thumbs2.dreamstime.com/x/3d-businessman-time-yoga-15164626.jpg"/>
          <p:cNvPicPr>
            <a:picLocks noChangeAspect="1" noChangeArrowheads="1"/>
          </p:cNvPicPr>
          <p:nvPr/>
        </p:nvPicPr>
        <p:blipFill>
          <a:blip r:embed="rId5" cstate="print"/>
          <a:srcRect/>
          <a:stretch>
            <a:fillRect/>
          </a:stretch>
        </p:blipFill>
        <p:spPr bwMode="auto">
          <a:xfrm>
            <a:off x="7340600" y="4572000"/>
            <a:ext cx="3276600" cy="4286250"/>
          </a:xfrm>
          <a:prstGeom prst="rect">
            <a:avLst/>
          </a:prstGeom>
          <a:noFill/>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9</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254000" y="0"/>
            <a:ext cx="11988800" cy="1447800"/>
          </a:xfrm>
        </p:spPr>
        <p:txBody>
          <a:bodyPr rIns="166398"/>
          <a:lstStyle/>
          <a:p>
            <a:r>
              <a:rPr lang="en-US" sz="4400" dirty="0" smtClean="0"/>
              <a:t>Print 3D Service Efforts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9</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496800" cy="7650812"/>
          </a:xfrm>
          <a:ln w="9525"/>
        </p:spPr>
        <p:txBody>
          <a:bodyPr wrap="square">
            <a:spAutoFit/>
          </a:bodyPr>
          <a:lstStyle/>
          <a:p>
            <a:r>
              <a:rPr lang="en-US" sz="2800" dirty="0" smtClean="0"/>
              <a:t>Because of the distinct differences between 2D Printing and 3D Printing Elements, 3D Printing in the Semantic Model is represented as a distinct service.</a:t>
            </a:r>
          </a:p>
          <a:p>
            <a:r>
              <a:rPr lang="en-US" sz="2800" dirty="0" smtClean="0"/>
              <a:t>The IPP 3D Extensions specification provides explicit information on the additional  elements needed to support 3D Printing.</a:t>
            </a:r>
          </a:p>
          <a:p>
            <a:r>
              <a:rPr lang="en-US" sz="2800" dirty="0" smtClean="0"/>
              <a:t>The Print 3D Service Model is created starting with the existing Print Service Model and deleting and adding elements following the information in the IPP 3D Extensions specification.</a:t>
            </a:r>
          </a:p>
          <a:p>
            <a:r>
              <a:rPr lang="en-US" sz="2800" dirty="0" smtClean="0"/>
              <a:t>Although the Print 3D Service is to be included in SM3, a good first cut can be made at this time when the model can be better coordinated with the IPP 3D Print effort.</a:t>
            </a:r>
          </a:p>
          <a:p>
            <a:endParaRPr lang="en-US" sz="2800" dirty="0" smtClean="0"/>
          </a:p>
          <a:p>
            <a:pPr>
              <a:buNone/>
            </a:pPr>
            <a:r>
              <a:rPr lang="en-US" dirty="0" smtClean="0"/>
              <a:t>		[Review current state of the Print 3D Service Model]</a:t>
            </a:r>
          </a:p>
          <a:p>
            <a:pPr>
              <a:buNone/>
            </a:pPr>
            <a:endParaRPr lang="en-US" sz="2600" dirty="0" smtClean="0"/>
          </a:p>
          <a:p>
            <a:pPr>
              <a:buNone/>
            </a:pPr>
            <a:endParaRPr lang="en-US" sz="2600" dirty="0" smtClean="0"/>
          </a:p>
          <a:p>
            <a:pPr lvl="1"/>
            <a:endParaRPr lang="en-US" sz="20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91211</TotalTime>
  <Pages>0</Pages>
  <Words>1386</Words>
  <Characters>0</Characters>
  <Application>Microsoft Office PowerPoint</Application>
  <PresentationFormat>Custom</PresentationFormat>
  <Lines>0</Lines>
  <Paragraphs>174</Paragraphs>
  <Slides>11</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Arial Bold</vt:lpstr>
      <vt:lpstr>Calibri</vt:lpstr>
      <vt:lpstr>Heiti SC Light</vt:lpstr>
      <vt:lpstr>Verdana</vt:lpstr>
      <vt:lpstr>Wingdings</vt:lpstr>
      <vt:lpstr>ヒラギノ角ゴ ProN W3</vt:lpstr>
      <vt:lpstr>Title</vt:lpstr>
      <vt:lpstr>Bullet Slide</vt:lpstr>
      <vt:lpstr>Semantic Model Workgroup</vt:lpstr>
      <vt:lpstr>SM Meeting Agenda</vt:lpstr>
      <vt:lpstr>Administrivia</vt:lpstr>
      <vt:lpstr>Introduction</vt:lpstr>
      <vt:lpstr>Project Status – Current Projects</vt:lpstr>
      <vt:lpstr>SM3 Approach</vt:lpstr>
      <vt:lpstr>SM2- IPP Attributes, Values, Operations and Codes Derived from IANA Registry </vt:lpstr>
      <vt:lpstr>Break</vt:lpstr>
      <vt:lpstr>Print 3D Service Efforts</vt:lpstr>
      <vt:lpstr>Other Issues and Next Steps</vt:lpstr>
      <vt:lpstr>More Info/How to participate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Reitz, Jeremy</cp:lastModifiedBy>
  <cp:revision>1269</cp:revision>
  <dcterms:modified xsi:type="dcterms:W3CDTF">2016-11-11T15:56:01Z</dcterms:modified>
</cp:coreProperties>
</file>