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84" r:id="rId4"/>
    <p:sldId id="305" r:id="rId5"/>
    <p:sldId id="276" r:id="rId6"/>
    <p:sldId id="300" r:id="rId7"/>
    <p:sldId id="326" r:id="rId8"/>
    <p:sldId id="322" r:id="rId9"/>
    <p:sldId id="307" r:id="rId10"/>
    <p:sldId id="325" r:id="rId11"/>
    <p:sldId id="311" r:id="rId12"/>
    <p:sldId id="271" r:id="rId13"/>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1686" autoAdjust="0"/>
  </p:normalViewPr>
  <p:slideViewPr>
    <p:cSldViewPr>
      <p:cViewPr varScale="1">
        <p:scale>
          <a:sx n="71" d="100"/>
          <a:sy n="71" d="100"/>
        </p:scale>
        <p:origin x="926" y="43"/>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11/11/2016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p14="http://schemas.microsoft.com/office/powerpoint/2010/main" val="112204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p14="http://schemas.microsoft.com/office/powerpoint/2010/main"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p14="http://schemas.microsoft.com/office/powerpoint/2010/main" val="1269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p14="http://schemas.microsoft.com/office/powerpoint/2010/main"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val="671914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a:p>
        </p:txBody>
      </p:sp>
    </p:spTree>
    <p:extLst>
      <p:ext uri="{BB962C8B-B14F-4D97-AF65-F5344CB8AC3E}">
        <p14:creationId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github.com/istopwg/sm3" TargetMode="External"/><Relationship Id="rId4" Type="http://schemas.openxmlformats.org/officeDocument/2006/relationships/hyperlink" Target="ftp://ftp.pwg.org/pub/pwg/sm3/wd/wd-smjdfmap10-20150604.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ftp://ftp.pwg.org/pub/pwg/sm3/white/elements-IANA-registry-20160605.xls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November 15, 2016</a:t>
            </a:r>
          </a:p>
          <a:p>
            <a:pPr eaLnBrk="1" hangingPunct="1">
              <a:defRPr/>
            </a:pPr>
            <a:r>
              <a:rPr lang="en-US" dirty="0" smtClean="0">
                <a:sym typeface="Verdana" charset="0"/>
              </a:rPr>
              <a:t>Virtual</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Jeremy Reitz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7012176"/>
          </a:xfrm>
          <a:ln w="9525"/>
        </p:spPr>
        <p:txBody>
          <a:bodyPr wrap="square">
            <a:spAutoFit/>
          </a:bodyPr>
          <a:lstStyle/>
          <a:p>
            <a:r>
              <a:rPr lang="en-US" sz="2800" dirty="0" smtClean="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r>
              <a:rPr lang="en-US" sz="2600" dirty="0" smtClean="0"/>
              <a:t>The Semantic Model Workgroup has been posting “</a:t>
            </a:r>
            <a:r>
              <a:rPr lang="en-US" sz="2600" dirty="0" err="1" smtClean="0"/>
              <a:t>browesable</a:t>
            </a:r>
            <a:r>
              <a:rPr lang="en-US" sz="2600" dirty="0" smtClean="0"/>
              <a:t>” forms of the model and the operations. We need to know if other PWG members find  these forms of the documentation usable and sufficient to consider the content.</a:t>
            </a:r>
          </a:p>
          <a:p>
            <a:r>
              <a:rPr lang="en-US" sz="2600" dirty="0" smtClean="0"/>
              <a:t>Summary of Decisions and Action Items</a:t>
            </a:r>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11</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11</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September 5, 2016; 12:00 – 1:00 Pacific Time / 3:00 – 4:00 PM Eastern Time.</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dirty="0" smtClean="0">
                <a:hlinkClick r:id="rId5"/>
              </a:rPr>
              <a:t>https://ieee-isto.webex.com/ieee-isto/e.php?MTID=m123b376f8d9bdc7d9ff0ff43ed7d1610</a:t>
            </a:r>
            <a:endParaRPr lang="en-US" sz="24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extLst>
              <p:ext uri="{D42A27DB-BD31-4B8C-83A1-F6EECF244321}">
                <p14:modId xmlns:p14="http://schemas.microsoft.com/office/powerpoint/2010/main" val="754887071"/>
              </p:ext>
            </p:extLst>
          </p:nvPr>
        </p:nvGraphicFramePr>
        <p:xfrm>
          <a:off x="254000" y="2057400"/>
          <a:ext cx="12496800" cy="6209531"/>
        </p:xfrm>
        <a:graphic>
          <a:graphicData uri="http://schemas.openxmlformats.org/drawingml/2006/table">
            <a:tbl>
              <a:tblPr/>
              <a:tblGrid>
                <a:gridCol w="4033777"/>
                <a:gridCol w="8463023"/>
              </a:tblGrid>
              <a:tr h="839004">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68499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Administrivia, Introduction, Agenda</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9:15-9:30</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600" b="0" dirty="0" smtClean="0"/>
                        <a:t>Project Status and Activities</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9:30- 10:00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SM3 Approach, SM2 Update and Q&amp;A</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10:00-10:15</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75499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10:15 -11:30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Print 3D Service Schema Workshop</a:t>
                      </a:r>
                    </a:p>
                  </a:txBody>
                  <a:tcPr marL="50800" marR="50800" marT="50800" marB="50800" horzOverflow="overflow">
                    <a:lnL cap="flat">
                      <a:noFill/>
                    </a:lnL>
                    <a:lnR cap="flat">
                      <a:noFill/>
                    </a:lnR>
                    <a:lnT cap="flat">
                      <a:noFill/>
                    </a:lnT>
                    <a:lnB cap="flat">
                      <a:noFill/>
                    </a:lnB>
                    <a:lnTlToBr>
                      <a:noFill/>
                    </a:lnTlToBr>
                    <a:lnBlToTr>
                      <a:noFill/>
                    </a:lnBlToTr>
                    <a:noFill/>
                  </a:tcPr>
                </a:tc>
              </a:tr>
              <a:tr h="120765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11:30- 12:00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 and Action Items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solidFill>
                  <a:schemeClr val="bg1"/>
                </a:solidFill>
                <a:latin typeface="Verdana" charset="0"/>
                <a:ea typeface="Heiti SC Light" charset="0"/>
                <a:cs typeface="Heiti SC Light" charset="0"/>
                <a:sym typeface="Verdana" charset="0"/>
              </a:rPr>
              <a:t>Administrivia</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711200" y="1752600"/>
            <a:ext cx="11887200" cy="6432530"/>
          </a:xfrm>
          <a:ln w="9525"/>
        </p:spPr>
        <p:txBody>
          <a:bodyPr wrap="square">
            <a:spAutoFit/>
          </a:bodyPr>
          <a:lstStyle/>
          <a:p>
            <a:r>
              <a:rPr lang="en-US" sz="3200" dirty="0" smtClean="0"/>
              <a:t>Welcome</a:t>
            </a:r>
          </a:p>
          <a:p>
            <a:r>
              <a:rPr lang="en-US" sz="3200" dirty="0" smtClean="0"/>
              <a:t>Confirm Minutes Taker</a:t>
            </a:r>
          </a:p>
          <a:p>
            <a:r>
              <a:rPr lang="en-US" sz="3200" dirty="0" smtClean="0"/>
              <a:t>Policy on Non-disclosure of Proprietary Information</a:t>
            </a:r>
          </a:p>
          <a:p>
            <a:r>
              <a:rPr lang="en-US" sz="3200" dirty="0" smtClean="0"/>
              <a:t>Semantic Model Workgroup Officers</a:t>
            </a:r>
          </a:p>
          <a:p>
            <a:pPr lvl="1" eaLnBrk="1" hangingPunct="1"/>
            <a:r>
              <a:rPr lang="en-US" sz="2600" dirty="0" smtClean="0"/>
              <a:t>Chair: </a:t>
            </a:r>
            <a:r>
              <a:rPr lang="en-US" sz="2800" dirty="0" smtClean="0"/>
              <a:t>Jeremy Reitz (Xerox)</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lvl="1" eaLnBrk="1" hangingPunct="1"/>
            <a:r>
              <a:rPr lang="en-US" sz="2600" dirty="0" smtClean="0"/>
              <a:t>Document Editors:</a:t>
            </a:r>
          </a:p>
          <a:p>
            <a:pPr lvl="2">
              <a:spcBef>
                <a:spcPts val="600"/>
              </a:spcBef>
              <a:spcAft>
                <a:spcPts val="0"/>
              </a:spcAft>
              <a:buFontTx/>
              <a:buChar char="•"/>
            </a:pPr>
            <a:r>
              <a:rPr lang="en-US" sz="2800" dirty="0"/>
              <a:t>Jeremy </a:t>
            </a:r>
            <a:r>
              <a:rPr lang="en-US" sz="2800" dirty="0" smtClean="0"/>
              <a:t>Reitz (</a:t>
            </a:r>
            <a:r>
              <a:rPr lang="en-US" sz="2800" dirty="0"/>
              <a:t>Xerox</a:t>
            </a:r>
            <a:r>
              <a:rPr lang="en-US" sz="2800" dirty="0" smtClean="0"/>
              <a:t>) – SM2, SM3 Schema</a:t>
            </a:r>
          </a:p>
          <a:p>
            <a:pPr lvl="2">
              <a:spcBef>
                <a:spcPts val="600"/>
              </a:spcBef>
              <a:spcAft>
                <a:spcPts val="0"/>
              </a:spcAft>
              <a:buFontTx/>
              <a:buChar char="•"/>
            </a:pPr>
            <a:r>
              <a:rPr lang="en-US" sz="2800" dirty="0" smtClean="0"/>
              <a:t>Paul Tykodi (TCS) – Example of PWG 3D Print Job Ticket</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407156"/>
          </a:xfrm>
          <a:ln w="9525"/>
        </p:spPr>
        <p:txBody>
          <a:bodyPr wrap="square">
            <a:spAutoFit/>
          </a:bodyPr>
          <a:lstStyle/>
          <a:p>
            <a:pPr algn="just"/>
            <a:r>
              <a:rPr lang="en-US" sz="2800" dirty="0" smtClean="0">
                <a:sym typeface="Verdana" charset="0"/>
              </a:rPr>
              <a:t>The current Semantic Model workgroup is the latest in a series of PWG workgroups documenting and maintaining the Hard Copy Imaging System model. </a:t>
            </a:r>
          </a:p>
          <a:p>
            <a:pPr algn="just"/>
            <a:endParaRPr lang="en-US" sz="2800" dirty="0" smtClean="0">
              <a:sym typeface="Verdana" charset="0"/>
            </a:endParaRPr>
          </a:p>
          <a:p>
            <a:pPr algn="just"/>
            <a:r>
              <a:rPr lang="en-US" sz="2800" dirty="0" smtClean="0">
                <a:sym typeface="Verdana" charset="0"/>
              </a:rPr>
              <a:t>This model defines the semantic elements that constitute the imaging services and subunits of a network connected Imaging System, and the actions that </a:t>
            </a:r>
            <a:r>
              <a:rPr lang="en-US" sz="2800" dirty="0" smtClean="0"/>
              <a:t>operate on the objects and elements of the model, independent of a specific protocol or network environment.</a:t>
            </a:r>
          </a:p>
          <a:p>
            <a:pPr algn="just"/>
            <a:endParaRPr lang="en-US" sz="2800" dirty="0" smtClean="0"/>
          </a:p>
          <a:p>
            <a:pPr algn="just"/>
            <a:r>
              <a:rPr lang="en-US" sz="28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35000" y="1752600"/>
            <a:ext cx="12065000" cy="7802136"/>
          </a:xfrm>
          <a:ln w="9525"/>
        </p:spPr>
        <p:txBody>
          <a:bodyPr wrap="square">
            <a:spAutoFit/>
          </a:bodyPr>
          <a:lstStyle/>
          <a:p>
            <a:r>
              <a:rPr lang="en-US" sz="2800" dirty="0" smtClean="0"/>
              <a:t>Mapping CIP4 JDF to PWG Print Job Ticket v1.0 (JDFMAP)</a:t>
            </a:r>
          </a:p>
          <a:p>
            <a:pPr lvl="1"/>
            <a:r>
              <a:rPr lang="en-US" sz="2000" dirty="0" smtClean="0"/>
              <a:t>Current draft (</a:t>
            </a:r>
            <a:r>
              <a:rPr lang="en-US" sz="2000" dirty="0" smtClean="0">
                <a:hlinkClick r:id="rId4"/>
              </a:rPr>
              <a:t>ftp://ftp.pwg.org/pub/pwg/sm3/wd/wd-smjdfmap10-20150604.pdf</a:t>
            </a:r>
            <a:r>
              <a:rPr lang="en-US" sz="2000" dirty="0" smtClean="0"/>
              <a:t>) is at Prototype level, awaiting prototype reports.</a:t>
            </a:r>
          </a:p>
          <a:p>
            <a:pPr lvl="1"/>
            <a:r>
              <a:rPr lang="en-US" sz="2000" dirty="0" smtClean="0"/>
              <a:t>Soliciting candidates to do prototyping in progress.</a:t>
            </a:r>
          </a:p>
          <a:p>
            <a:r>
              <a:rPr lang="en-US" sz="2800" dirty="0" smtClean="0"/>
              <a:t>Update and Finalization of Semantic Model 2</a:t>
            </a:r>
          </a:p>
          <a:p>
            <a:pPr lvl="1"/>
            <a:r>
              <a:rPr lang="en-US" sz="2000" dirty="0" smtClean="0"/>
              <a:t>Produce an updated version of SM2, reflecting corrections and reasonable additions from IPP, but no Cloud or 3D aspects.</a:t>
            </a:r>
          </a:p>
          <a:p>
            <a:pPr lvl="1"/>
            <a:r>
              <a:rPr lang="en-US" sz="2000" dirty="0" smtClean="0"/>
              <a:t>Finalize and document this version and subject it to an approval process.</a:t>
            </a:r>
          </a:p>
          <a:p>
            <a:pPr lvl="1"/>
            <a:r>
              <a:rPr lang="en-US" sz="2000" dirty="0" smtClean="0"/>
              <a:t>Gap analysis is still in progress (Bill Wagner). </a:t>
            </a:r>
          </a:p>
          <a:p>
            <a:r>
              <a:rPr lang="en-US" sz="2800" dirty="0" smtClean="0"/>
              <a:t>Creation of Semantic Model 3</a:t>
            </a:r>
          </a:p>
          <a:p>
            <a:pPr lvl="1"/>
            <a:r>
              <a:rPr lang="en-US" sz="2000" dirty="0" smtClean="0"/>
              <a:t>Start afresh with SM3 to reflect updated view of MFD, with addition of Cloud aspects and 3D Print and Scan Services.</a:t>
            </a:r>
          </a:p>
          <a:p>
            <a:pPr lvl="1"/>
            <a:r>
              <a:rPr lang="en-US" sz="2000" dirty="0" smtClean="0"/>
              <a:t>Although SM3 efforts were nominally to wait until after SM2 is finalized, preliminary work on the Print 3D Service has been started.</a:t>
            </a:r>
          </a:p>
          <a:p>
            <a:pPr lvl="1"/>
            <a:r>
              <a:rPr lang="en-US" sz="2000" dirty="0" smtClean="0"/>
              <a:t>Initial </a:t>
            </a:r>
            <a:r>
              <a:rPr lang="en-US" sz="2000" dirty="0"/>
              <a:t>work posted here: </a:t>
            </a:r>
            <a:r>
              <a:rPr lang="en-US" sz="2000" dirty="0">
                <a:hlinkClick r:id="rId5"/>
              </a:rPr>
              <a:t>https://</a:t>
            </a:r>
            <a:r>
              <a:rPr lang="en-US" sz="2000" dirty="0" smtClean="0">
                <a:hlinkClick r:id="rId5"/>
              </a:rPr>
              <a:t>github.com/istopwg/sm3</a:t>
            </a:r>
            <a:endParaRPr lang="en-US" sz="2000" dirty="0" smtClean="0"/>
          </a:p>
          <a:p>
            <a:r>
              <a:rPr lang="en-US" dirty="0" smtClean="0"/>
              <a:t>New </a:t>
            </a:r>
            <a:r>
              <a:rPr lang="en-US" dirty="0"/>
              <a:t>3D Print Efforts</a:t>
            </a:r>
          </a:p>
          <a:p>
            <a:pPr lvl="1"/>
            <a:r>
              <a:rPr lang="en-US" dirty="0"/>
              <a:t>New 3D Print efforts following the IPP project are within the scope of chartered projects, but will be identified in a charter update.</a:t>
            </a:r>
          </a:p>
          <a:p>
            <a:pPr lvl="1"/>
            <a:endParaRPr lang="en-US" sz="2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SM3 Approach</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6853158"/>
          </a:xfrm>
          <a:ln w="9525"/>
        </p:spPr>
        <p:txBody>
          <a:bodyPr wrap="square">
            <a:spAutoFit/>
          </a:bodyPr>
          <a:lstStyle/>
          <a:p>
            <a:r>
              <a:rPr lang="en-US" sz="2400" dirty="0" smtClean="0"/>
              <a:t>SM3 starts with the SM2 model but would not necessarily maintain backward comparability to SM2, although gratuitous incompatibilities would be avoided. Specific examples of areas of incompatibility are:</a:t>
            </a:r>
          </a:p>
          <a:p>
            <a:pPr lvl="1"/>
            <a:r>
              <a:rPr lang="en-US" sz="2000" dirty="0" smtClean="0"/>
              <a:t>"Light Services" (</a:t>
            </a:r>
            <a:r>
              <a:rPr lang="en-US" sz="2000" dirty="0" err="1" smtClean="0"/>
              <a:t>EmailIn</a:t>
            </a:r>
            <a:r>
              <a:rPr lang="en-US" sz="2000" dirty="0" smtClean="0"/>
              <a:t>, </a:t>
            </a:r>
            <a:r>
              <a:rPr lang="en-US" sz="2000" dirty="0" err="1" smtClean="0"/>
              <a:t>EMailOut</a:t>
            </a:r>
            <a:r>
              <a:rPr lang="en-US" sz="2000" dirty="0" smtClean="0"/>
              <a:t>, </a:t>
            </a:r>
            <a:r>
              <a:rPr lang="en-US" sz="2000" dirty="0" err="1" smtClean="0"/>
              <a:t>FaxIn</a:t>
            </a:r>
            <a:r>
              <a:rPr lang="en-US" sz="2000" dirty="0" smtClean="0"/>
              <a:t>) will be reclassified as Light services.</a:t>
            </a:r>
          </a:p>
          <a:p>
            <a:pPr lvl="1"/>
            <a:r>
              <a:rPr lang="en-US" sz="2000" dirty="0" smtClean="0"/>
              <a:t>The System Control Service would be expanded to parallel the IPP System Service.</a:t>
            </a:r>
          </a:p>
          <a:p>
            <a:pPr lvl="1"/>
            <a:r>
              <a:rPr lang="en-US" sz="2000" dirty="0" smtClean="0"/>
              <a:t>The Resource Service will incorporated into the System Service.</a:t>
            </a:r>
          </a:p>
          <a:p>
            <a:pPr lvl="1"/>
            <a:r>
              <a:rPr lang="en-US" sz="2000" dirty="0" smtClean="0"/>
              <a:t>Deprecated elements will be removed.</a:t>
            </a:r>
          </a:p>
          <a:p>
            <a:r>
              <a:rPr lang="en-US" sz="2400" dirty="0" smtClean="0"/>
              <a:t>SM3 will include new features and Services.</a:t>
            </a:r>
          </a:p>
          <a:p>
            <a:pPr lvl="1"/>
            <a:r>
              <a:rPr lang="en-US" sz="2000" dirty="0" smtClean="0"/>
              <a:t>Notification will be added.</a:t>
            </a:r>
          </a:p>
          <a:p>
            <a:pPr lvl="1"/>
            <a:r>
              <a:rPr lang="en-US" sz="2000" dirty="0" smtClean="0"/>
              <a:t>The Cloud Model will be incorporated and discrepancies with IPP Infra resolved.</a:t>
            </a:r>
          </a:p>
          <a:p>
            <a:pPr lvl="1"/>
            <a:r>
              <a:rPr lang="en-US" sz="2000" dirty="0" smtClean="0"/>
              <a:t>The Print 3D Service reflecting IPP 3DPrint will be added.</a:t>
            </a:r>
          </a:p>
          <a:p>
            <a:pPr lvl="1"/>
            <a:r>
              <a:rPr lang="en-US" sz="2000" dirty="0" smtClean="0"/>
              <a:t>There will be provision for a 3D Scan Service, although details will follow the IPP 3D Scan development.</a:t>
            </a:r>
          </a:p>
          <a:p>
            <a:r>
              <a:rPr lang="en-US" sz="2400" dirty="0" smtClean="0"/>
              <a:t>Development will follow the Schemata Development Process and Approval will require the full voting process.</a:t>
            </a:r>
          </a:p>
          <a:p>
            <a:r>
              <a:rPr lang="en-US" sz="2400" dirty="0" smtClean="0"/>
              <a:t>Certain aspects of the model (such as the WSDL or the rigorousness of the XML) may be omitted </a:t>
            </a:r>
            <a:endParaRPr lang="en-US" sz="2800" dirty="0" smtClean="0"/>
          </a:p>
        </p:txBody>
      </p:sp>
    </p:spTree>
    <p:extLst>
      <p:ext uri="{BB962C8B-B14F-4D97-AF65-F5344CB8AC3E}">
        <p14:creationId xmlns:p14="http://schemas.microsoft.com/office/powerpoint/2010/main" val="34918665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SM2- IPP Attributes, Values, Operations and Codes Derived from IANA Registry</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089120"/>
          </a:xfrm>
          <a:ln w="9525"/>
        </p:spPr>
        <p:txBody>
          <a:bodyPr wrap="square">
            <a:spAutoFit/>
          </a:bodyPr>
          <a:lstStyle/>
          <a:p>
            <a:pPr>
              <a:buNone/>
            </a:pPr>
            <a:r>
              <a:rPr lang="en-US" sz="2800" dirty="0" smtClean="0">
                <a:hlinkClick r:id="rId4"/>
              </a:rPr>
              <a:t>elements-IANA-registry-20160822.xlsx</a:t>
            </a:r>
            <a:endParaRPr lang="en-US" sz="2800" dirty="0" smtClean="0"/>
          </a:p>
          <a:p>
            <a:r>
              <a:rPr lang="en-US" sz="2800" dirty="0" smtClean="0"/>
              <a:t>Attribute Table</a:t>
            </a:r>
          </a:p>
          <a:p>
            <a:pPr lvl="1"/>
            <a:r>
              <a:rPr lang="en-US" sz="2200" dirty="0" smtClean="0"/>
              <a:t>Columns B-G are from IANA table</a:t>
            </a:r>
          </a:p>
          <a:p>
            <a:pPr lvl="1"/>
            <a:r>
              <a:rPr lang="en-US" sz="2200" dirty="0" smtClean="0"/>
              <a:t>Column I is current guess at corresponding major Print Service type in the Semantic Model Major Print Service</a:t>
            </a:r>
          </a:p>
          <a:p>
            <a:pPr lvl="1"/>
            <a:r>
              <a:rPr lang="en-US" sz="2200" dirty="0" smtClean="0"/>
              <a:t>Column J is current guess at the Model Type containing the Element</a:t>
            </a:r>
          </a:p>
          <a:p>
            <a:pPr lvl="1"/>
            <a:r>
              <a:rPr lang="en-US" sz="2200" dirty="0" smtClean="0"/>
              <a:t>Column K is the element name</a:t>
            </a:r>
          </a:p>
          <a:p>
            <a:pPr lvl="1"/>
            <a:r>
              <a:rPr lang="en-US" sz="2200" dirty="0" smtClean="0"/>
              <a:t>Column L is the sub-element name (if any)</a:t>
            </a:r>
          </a:p>
          <a:p>
            <a:pPr lvl="1"/>
            <a:r>
              <a:rPr lang="en-US" sz="2200" dirty="0" smtClean="0"/>
              <a:t>Column M is the value</a:t>
            </a:r>
          </a:p>
          <a:p>
            <a:pPr lvl="1"/>
            <a:r>
              <a:rPr lang="en-US" sz="2200" dirty="0" smtClean="0"/>
              <a:t>Column N is the syntax</a:t>
            </a:r>
          </a:p>
          <a:p>
            <a:pPr lvl="1"/>
            <a:endParaRPr lang="en-US" sz="1600" dirty="0" smtClean="0"/>
          </a:p>
          <a:p>
            <a:r>
              <a:rPr lang="en-US" sz="2200" dirty="0" smtClean="0"/>
              <a:t>Spread Sheet is used for ease of Sorting, Searching, and Linking.</a:t>
            </a:r>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787400" y="0"/>
            <a:ext cx="112014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Break</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908215"/>
          </a:xfrm>
          <a:ln w="9525"/>
        </p:spPr>
        <p:txBody>
          <a:bodyPr wrap="square">
            <a:spAutoFit/>
          </a:bodyPr>
          <a:lstStyle/>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pic>
        <p:nvPicPr>
          <p:cNvPr id="13314" name="Picture 2" descr="http://previews.123rf.com/images/dvarg/dvarg1309/dvarg130900142/22015399-Cup-of-coffee-with-time-limit-for-break-fiiteen-minutes-Illustration-on-white-background--Stock-Vector.jpg"/>
          <p:cNvPicPr>
            <a:picLocks noChangeAspect="1" noChangeArrowheads="1"/>
          </p:cNvPicPr>
          <p:nvPr/>
        </p:nvPicPr>
        <p:blipFill>
          <a:blip r:embed="rId4" cstate="print"/>
          <a:srcRect/>
          <a:stretch>
            <a:fillRect/>
          </a:stretch>
        </p:blipFill>
        <p:spPr bwMode="auto">
          <a:xfrm>
            <a:off x="330200" y="1752600"/>
            <a:ext cx="5238750" cy="5238750"/>
          </a:xfrm>
          <a:prstGeom prst="rect">
            <a:avLst/>
          </a:prstGeom>
          <a:noFill/>
        </p:spPr>
      </p:pic>
      <p:pic>
        <p:nvPicPr>
          <p:cNvPr id="13316" name="Picture 4" descr="http://thumbs2.dreamstime.com/x/3d-businessman-time-yoga-15164626.jpg"/>
          <p:cNvPicPr>
            <a:picLocks noChangeAspect="1" noChangeArrowheads="1"/>
          </p:cNvPicPr>
          <p:nvPr/>
        </p:nvPicPr>
        <p:blipFill>
          <a:blip r:embed="rId5" cstate="print"/>
          <a:srcRect/>
          <a:stretch>
            <a:fillRect/>
          </a:stretch>
        </p:blipFill>
        <p:spPr bwMode="auto">
          <a:xfrm>
            <a:off x="7340600" y="4572000"/>
            <a:ext cx="3276600" cy="428625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Print 3D Service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650812"/>
          </a:xfrm>
          <a:ln w="9525"/>
        </p:spPr>
        <p:txBody>
          <a:bodyPr wrap="square">
            <a:spAutoFit/>
          </a:bodyPr>
          <a:lstStyle/>
          <a:p>
            <a:r>
              <a:rPr lang="en-US" sz="2800" dirty="0" smtClean="0"/>
              <a:t>Because of the distinct differences between 2D Printing and 3D Printing Elements, 3D Printing in the Semantic Model is represented as a distinct service.</a:t>
            </a:r>
          </a:p>
          <a:p>
            <a:r>
              <a:rPr lang="en-US" sz="2800" dirty="0" smtClean="0"/>
              <a:t>The IPP 3D Extensions specification provides explicit information on the additional  elements needed to support 3D Printing.</a:t>
            </a:r>
          </a:p>
          <a:p>
            <a:r>
              <a:rPr lang="en-US" sz="2800" dirty="0" smtClean="0"/>
              <a:t>The Print 3D Service Model is created starting with the existing Print Service Model and deleting and adding elements following the information in the IPP 3D Extensions specification.</a:t>
            </a:r>
          </a:p>
          <a:p>
            <a:r>
              <a:rPr lang="en-US" sz="2800" dirty="0" smtClean="0"/>
              <a:t>Although the Print 3D Service is to be included in SM3, a good first cut can be made at this time when the model can be better coordinated with the IPP 3D Print effort.</a:t>
            </a:r>
          </a:p>
          <a:p>
            <a:endParaRPr lang="en-US" sz="2800" dirty="0" smtClean="0"/>
          </a:p>
          <a:p>
            <a:pPr>
              <a:buNone/>
            </a:pPr>
            <a:r>
              <a:rPr lang="en-US" dirty="0" smtClean="0"/>
              <a:t>		[Review current state of the Print 3D Service Model]</a:t>
            </a:r>
          </a:p>
          <a:p>
            <a:pPr>
              <a:buNone/>
            </a:pPr>
            <a:endParaRPr lang="en-US" sz="2600" dirty="0" smtClean="0"/>
          </a:p>
          <a:p>
            <a:pPr>
              <a:buNone/>
            </a:pPr>
            <a:endParaRPr lang="en-US" sz="2600" dirty="0" smtClean="0"/>
          </a:p>
          <a:p>
            <a:pPr lvl="1"/>
            <a:endParaRPr lang="en-US" sz="2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91211</TotalTime>
  <Pages>0</Pages>
  <Words>1386</Words>
  <Characters>0</Characters>
  <Application>Microsoft Office PowerPoint</Application>
  <PresentationFormat>Custom</PresentationFormat>
  <Lines>0</Lines>
  <Paragraphs>174</Paragraphs>
  <Slides>11</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 Bold</vt:lpstr>
      <vt:lpstr>Calibri</vt:lpstr>
      <vt:lpstr>Heiti SC Light</vt:lpstr>
      <vt:lpstr>Verdana</vt:lpstr>
      <vt:lpstr>Wingdings</vt:lpstr>
      <vt:lpstr>ヒラギノ角ゴ ProN W3</vt:lpstr>
      <vt:lpstr>Title</vt:lpstr>
      <vt:lpstr>Bullet Slide</vt:lpstr>
      <vt:lpstr>Semantic Model Workgroup</vt:lpstr>
      <vt:lpstr>SM Meeting Agenda</vt:lpstr>
      <vt:lpstr>Administrivia</vt:lpstr>
      <vt:lpstr>Introduction</vt:lpstr>
      <vt:lpstr>Project Status – Current Projects</vt:lpstr>
      <vt:lpstr>SM3 Approach</vt:lpstr>
      <vt:lpstr>SM2- IPP Attributes, Values, Operations and Codes Derived from IANA Registry </vt:lpstr>
      <vt:lpstr>Break</vt:lpstr>
      <vt:lpstr>Print 3D Service Efforts</vt:lpstr>
      <vt:lpstr>Other Issues and Next Steps</vt:lpstr>
      <vt:lpstr>More Info/How to participate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Reitz, Jeremy</cp:lastModifiedBy>
  <cp:revision>1269</cp:revision>
  <dcterms:modified xsi:type="dcterms:W3CDTF">2016-11-11T15:56:01Z</dcterms:modified>
</cp:coreProperties>
</file>