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8"/>
  </p:notesMasterIdLst>
  <p:sldIdLst>
    <p:sldId id="256" r:id="rId3"/>
    <p:sldId id="284" r:id="rId4"/>
    <p:sldId id="305" r:id="rId5"/>
    <p:sldId id="276" r:id="rId6"/>
    <p:sldId id="300" r:id="rId7"/>
    <p:sldId id="326" r:id="rId8"/>
    <p:sldId id="287" r:id="rId9"/>
    <p:sldId id="324" r:id="rId10"/>
    <p:sldId id="325" r:id="rId11"/>
    <p:sldId id="307" r:id="rId12"/>
    <p:sldId id="327" r:id="rId13"/>
    <p:sldId id="306" r:id="rId14"/>
    <p:sldId id="322" r:id="rId15"/>
    <p:sldId id="311" r:id="rId16"/>
    <p:sldId id="271" r:id="rId17"/>
  </p:sldIdLst>
  <p:sldSz cx="13004800" cy="9753600"/>
  <p:notesSz cx="6858000" cy="9144000"/>
  <p:defaultTextStyle>
    <a:defPPr>
      <a:defRPr lang="en-US"/>
    </a:defPPr>
    <a:lvl1pPr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22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22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 Manchala" initials="DWM"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2"/>
    <p:restoredTop sz="91686" autoAdjust="0"/>
  </p:normalViewPr>
  <p:slideViewPr>
    <p:cSldViewPr>
      <p:cViewPr varScale="1">
        <p:scale>
          <a:sx n="71" d="100"/>
          <a:sy n="71" d="100"/>
        </p:scale>
        <p:origin x="926" y="43"/>
      </p:cViewPr>
      <p:guideLst>
        <p:guide orient="horz" pos="3072"/>
        <p:guide pos="4096"/>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sym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sym typeface="Arial" charset="0"/>
              </a:defRPr>
            </a:lvl1pPr>
          </a:lstStyle>
          <a:p>
            <a:pPr>
              <a:defRPr/>
            </a:pPr>
            <a:fld id="{C04A6078-D8C5-4F12-B6D1-B39AEA37595C}" type="datetimeFigureOut">
              <a:rPr lang="en-US"/>
              <a:pPr>
                <a:defRPr/>
              </a:pPr>
              <a:t>11/2/2016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sym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sym typeface="Arial" charset="0"/>
              </a:defRPr>
            </a:lvl1pPr>
          </a:lstStyle>
          <a:p>
            <a:pPr>
              <a:defRPr/>
            </a:pPr>
            <a:fld id="{2B8D173C-7274-4093-8330-C12E109DB9E2}" type="slidenum">
              <a:rPr lang="en-US"/>
              <a:pPr>
                <a:defRPr/>
              </a:pPr>
              <a:t>‹#›</a:t>
            </a:fld>
            <a:endParaRPr lang="en-US"/>
          </a:p>
        </p:txBody>
      </p:sp>
    </p:spTree>
    <p:extLst>
      <p:ext uri="{BB962C8B-B14F-4D97-AF65-F5344CB8AC3E}">
        <p14:creationId xmlns:p14="http://schemas.microsoft.com/office/powerpoint/2010/main" val="29414815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2</a:t>
            </a:fld>
            <a:endParaRPr lang="en-US" dirty="0"/>
          </a:p>
        </p:txBody>
      </p:sp>
    </p:spTree>
    <p:extLst>
      <p:ext uri="{BB962C8B-B14F-4D97-AF65-F5344CB8AC3E}">
        <p14:creationId xmlns:p14="http://schemas.microsoft.com/office/powerpoint/2010/main" val="11220450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11</a:t>
            </a:fld>
            <a:endParaRPr lang="en-US"/>
          </a:p>
        </p:txBody>
      </p:sp>
    </p:spTree>
    <p:extLst>
      <p:ext uri="{BB962C8B-B14F-4D97-AF65-F5344CB8AC3E}">
        <p14:creationId xmlns:p14="http://schemas.microsoft.com/office/powerpoint/2010/main" val="1475699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12</a:t>
            </a:fld>
            <a:endParaRPr lang="en-US" dirty="0"/>
          </a:p>
        </p:txBody>
      </p:sp>
    </p:spTree>
    <p:extLst>
      <p:ext uri="{BB962C8B-B14F-4D97-AF65-F5344CB8AC3E}">
        <p14:creationId xmlns:p14="http://schemas.microsoft.com/office/powerpoint/2010/main" val="17783559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13</a:t>
            </a:fld>
            <a:endParaRPr lang="en-US" dirty="0"/>
          </a:p>
        </p:txBody>
      </p:sp>
    </p:spTree>
    <p:extLst>
      <p:ext uri="{BB962C8B-B14F-4D97-AF65-F5344CB8AC3E}">
        <p14:creationId xmlns:p14="http://schemas.microsoft.com/office/powerpoint/2010/main" val="17783559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14</a:t>
            </a:fld>
            <a:endParaRPr lang="en-US"/>
          </a:p>
        </p:txBody>
      </p:sp>
    </p:spTree>
    <p:extLst>
      <p:ext uri="{BB962C8B-B14F-4D97-AF65-F5344CB8AC3E}">
        <p14:creationId xmlns:p14="http://schemas.microsoft.com/office/powerpoint/2010/main" val="1778355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3</a:t>
            </a:fld>
            <a:endParaRPr lang="en-US" dirty="0"/>
          </a:p>
        </p:txBody>
      </p:sp>
    </p:spTree>
    <p:extLst>
      <p:ext uri="{BB962C8B-B14F-4D97-AF65-F5344CB8AC3E}">
        <p14:creationId xmlns:p14="http://schemas.microsoft.com/office/powerpoint/2010/main" val="126943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4</a:t>
            </a:fld>
            <a:endParaRPr lang="en-US" dirty="0"/>
          </a:p>
        </p:txBody>
      </p:sp>
    </p:spTree>
    <p:extLst>
      <p:ext uri="{BB962C8B-B14F-4D97-AF65-F5344CB8AC3E}">
        <p14:creationId xmlns:p14="http://schemas.microsoft.com/office/powerpoint/2010/main" val="12694338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5</a:t>
            </a:fld>
            <a:endParaRPr lang="en-US" dirty="0"/>
          </a:p>
        </p:txBody>
      </p:sp>
    </p:spTree>
    <p:extLst>
      <p:ext uri="{BB962C8B-B14F-4D97-AF65-F5344CB8AC3E}">
        <p14:creationId xmlns:p14="http://schemas.microsoft.com/office/powerpoint/2010/main" val="1213747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6</a:t>
            </a:fld>
            <a:endParaRPr lang="en-US"/>
          </a:p>
        </p:txBody>
      </p:sp>
    </p:spTree>
    <p:extLst>
      <p:ext uri="{BB962C8B-B14F-4D97-AF65-F5344CB8AC3E}">
        <p14:creationId xmlns:p14="http://schemas.microsoft.com/office/powerpoint/2010/main" val="671914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7</a:t>
            </a:fld>
            <a:endParaRPr lang="en-US" dirty="0"/>
          </a:p>
        </p:txBody>
      </p:sp>
    </p:spTree>
    <p:extLst>
      <p:ext uri="{BB962C8B-B14F-4D97-AF65-F5344CB8AC3E}">
        <p14:creationId xmlns:p14="http://schemas.microsoft.com/office/powerpoint/2010/main" val="1778355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8</a:t>
            </a:fld>
            <a:endParaRPr lang="en-US" dirty="0"/>
          </a:p>
        </p:txBody>
      </p:sp>
    </p:spTree>
    <p:extLst>
      <p:ext uri="{BB962C8B-B14F-4D97-AF65-F5344CB8AC3E}">
        <p14:creationId xmlns:p14="http://schemas.microsoft.com/office/powerpoint/2010/main" val="1778355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9</a:t>
            </a:fld>
            <a:endParaRPr lang="en-US" dirty="0"/>
          </a:p>
        </p:txBody>
      </p:sp>
    </p:spTree>
    <p:extLst>
      <p:ext uri="{BB962C8B-B14F-4D97-AF65-F5344CB8AC3E}">
        <p14:creationId xmlns:p14="http://schemas.microsoft.com/office/powerpoint/2010/main" val="1778355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2B8D173C-7274-4093-8330-C12E109DB9E2}" type="slidenum">
              <a:rPr lang="en-US" smtClean="0"/>
              <a:pPr>
                <a:defRPr/>
              </a:pPr>
              <a:t>10</a:t>
            </a:fld>
            <a:endParaRPr lang="en-US" dirty="0"/>
          </a:p>
        </p:txBody>
      </p:sp>
    </p:spTree>
    <p:extLst>
      <p:ext uri="{BB962C8B-B14F-4D97-AF65-F5344CB8AC3E}">
        <p14:creationId xmlns:p14="http://schemas.microsoft.com/office/powerpoint/2010/main" val="1778355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174F6A4D-9A9E-4A93-B2F6-AD69D3A43A48}"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D41F415C-7009-4F2C-A92D-12ABF91AB01C}"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4533900"/>
            <a:ext cx="2927350" cy="4686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4533900"/>
            <a:ext cx="8629650" cy="4686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88ADD9DE-52B0-4F97-9806-F78F4C88D54D}"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FCA8265-ECAC-4773-B548-11EBC3F593ED}"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5B8D8183-25DD-4D1D-A67B-97BE19D0EF38}"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142F070F-14BB-4F95-9DF8-F55450EBEBB8}"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1955800"/>
            <a:ext cx="5778500" cy="7480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ACDF9F13-EA07-47E4-A06C-3AAE1039B7A4}"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F7E21FC7-51D5-46E8-8E8D-F04C1488B8CF}" type="slidenum">
              <a:rPr lang="en-US"/>
              <a:pPr>
                <a:defRPr/>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88ADC4CF-D463-4143-8A89-2F24947C5345}" type="slidenum">
              <a:rPr lang="en-US"/>
              <a:pPr>
                <a:defRPr/>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FB78C40-E58E-4EF1-9B95-D1F3EC9A4266}" type="slidenum">
              <a:rPr lang="en-US"/>
              <a:pPr>
                <a:defRPr/>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AEAEA23-BDA2-433D-A760-D246459EEC12}"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90AF9D10-B871-482F-A62A-F48C627FD9F7}"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990ABEA5-8D6F-4281-8ADA-6AE7B33872F7}" type="slidenum">
              <a:rPr lang="en-US"/>
              <a:pPr>
                <a:defRPr/>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FDF7D66A-8AB0-4E03-907E-E5634C01A14D}" type="slidenum">
              <a:rPr lang="en-US"/>
              <a:pPr>
                <a:defRPr/>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9750" y="65088"/>
            <a:ext cx="2927350" cy="93710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47700" y="65088"/>
            <a:ext cx="8629650" cy="93710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ln/>
        </p:spPr>
        <p:txBody>
          <a:bodyPr/>
          <a:lstStyle>
            <a:lvl1pPr>
              <a:defRPr/>
            </a:lvl1pPr>
          </a:lstStyle>
          <a:p>
            <a:pPr>
              <a:defRPr/>
            </a:pPr>
            <a:fld id="{4DFECB36-F300-4A4F-BC70-1111D616A64A}"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34FCC053-4FDF-4BCE-AEDC-8749DA404DB3}"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477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6324600"/>
            <a:ext cx="5778500" cy="289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Box 1"/>
          <p:cNvSpPr txBox="1">
            <a:spLocks noGrp="1" noChangeArrowheads="1"/>
          </p:cNvSpPr>
          <p:nvPr>
            <p:ph type="sldNum" sz="quarter" idx="10"/>
          </p:nvPr>
        </p:nvSpPr>
        <p:spPr>
          <a:ln/>
        </p:spPr>
        <p:txBody>
          <a:bodyPr/>
          <a:lstStyle>
            <a:lvl1pPr>
              <a:defRPr/>
            </a:lvl1pPr>
          </a:lstStyle>
          <a:p>
            <a:pPr>
              <a:defRPr/>
            </a:pPr>
            <a:fld id="{51B5D3C5-B12F-447E-A240-DA4D8A62C89D}"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ext Box 1"/>
          <p:cNvSpPr txBox="1">
            <a:spLocks noGrp="1" noChangeArrowheads="1"/>
          </p:cNvSpPr>
          <p:nvPr>
            <p:ph type="sldNum" sz="quarter" idx="10"/>
          </p:nvPr>
        </p:nvSpPr>
        <p:spPr>
          <a:ln/>
        </p:spPr>
        <p:txBody>
          <a:bodyPr/>
          <a:lstStyle>
            <a:lvl1pPr>
              <a:defRPr/>
            </a:lvl1pPr>
          </a:lstStyle>
          <a:p>
            <a:pPr>
              <a:defRPr/>
            </a:pPr>
            <a:fld id="{52FD6D74-004F-42F2-BD6B-B2403705CA45}"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Box 1"/>
          <p:cNvSpPr txBox="1">
            <a:spLocks noGrp="1" noChangeArrowheads="1"/>
          </p:cNvSpPr>
          <p:nvPr>
            <p:ph type="sldNum" sz="quarter" idx="10"/>
          </p:nvPr>
        </p:nvSpPr>
        <p:spPr>
          <a:ln/>
        </p:spPr>
        <p:txBody>
          <a:bodyPr/>
          <a:lstStyle>
            <a:lvl1pPr>
              <a:defRPr/>
            </a:lvl1pPr>
          </a:lstStyle>
          <a:p>
            <a:pPr>
              <a:defRPr/>
            </a:pPr>
            <a:fld id="{6AED1B4B-3DC8-4437-B68C-451C6C90CB66}"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CC7D471A-BDA8-4B6E-B47D-0700D4311F47}"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2348909B-609D-4769-B020-B4AF755F83A1}"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Verdana"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FB71CB8E-4E94-4B13-AF3E-D734BE33C75B}"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80FB4D12-707C-446D-A8F5-91E7EFC4E2E8}" type="slidenum">
              <a:rPr lang="en-US"/>
              <a:pPr>
                <a:defRPr/>
              </a:pPr>
              <a:t>‹#›</a:t>
            </a:fld>
            <a:endParaRPr lang="en-US"/>
          </a:p>
        </p:txBody>
      </p:sp>
      <p:sp>
        <p:nvSpPr>
          <p:cNvPr id="1027" name="Rectangle 2"/>
          <p:cNvSpPr>
            <a:spLocks noGrp="1" noChangeArrowheads="1"/>
          </p:cNvSpPr>
          <p:nvPr>
            <p:ph type="title"/>
          </p:nvPr>
        </p:nvSpPr>
        <p:spPr bwMode="auto">
          <a:xfrm>
            <a:off x="647700" y="4533900"/>
            <a:ext cx="11709400" cy="18034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1028" name="Rectangle 3"/>
          <p:cNvSpPr>
            <a:spLocks noGrp="1" noChangeArrowheads="1"/>
          </p:cNvSpPr>
          <p:nvPr>
            <p:ph type="body" idx="1"/>
          </p:nvPr>
        </p:nvSpPr>
        <p:spPr bwMode="auto">
          <a:xfrm>
            <a:off x="647700" y="6324600"/>
            <a:ext cx="11709400" cy="28956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hf hdr="0" ftr="0" dt="0"/>
  <p:txStyles>
    <p:titleStyle>
      <a:lvl1pPr marL="6350" algn="l" rtl="0" eaLnBrk="0" fontAlgn="base" hangingPunct="0">
        <a:spcBef>
          <a:spcPct val="0"/>
        </a:spcBef>
        <a:spcAft>
          <a:spcPct val="0"/>
        </a:spcAft>
        <a:defRPr sz="4200">
          <a:solidFill>
            <a:schemeClr val="tx1"/>
          </a:solidFill>
          <a:latin typeface="+mj-lt"/>
          <a:ea typeface="+mj-ea"/>
          <a:cs typeface="+mj-cs"/>
          <a:sym typeface="Verdana" pitchFamily="34" charset="0"/>
        </a:defRPr>
      </a:lvl1pPr>
      <a:lvl2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chemeClr val="tx1"/>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1pPr>
      <a:lvl2pPr marL="63500" indent="-63500" algn="l" rtl="0" eaLnBrk="0" fontAlgn="base" hangingPunct="0">
        <a:spcBef>
          <a:spcPts val="700"/>
        </a:spcBef>
        <a:spcAft>
          <a:spcPct val="0"/>
        </a:spcAft>
        <a:defRPr sz="3400">
          <a:solidFill>
            <a:schemeClr val="tx1"/>
          </a:solidFill>
          <a:latin typeface="+mn-lt"/>
          <a:ea typeface="+mn-ea"/>
          <a:cs typeface="+mn-cs"/>
          <a:sym typeface="Verdana" pitchFamily="34" charset="0"/>
        </a:defRPr>
      </a:lvl2pPr>
      <a:lvl3pPr marL="63500" indent="-63500" algn="l" rtl="0" eaLnBrk="0" fontAlgn="base" hangingPunct="0">
        <a:spcBef>
          <a:spcPts val="800"/>
        </a:spcBef>
        <a:spcAft>
          <a:spcPct val="0"/>
        </a:spcAft>
        <a:defRPr sz="3400">
          <a:solidFill>
            <a:schemeClr val="tx1"/>
          </a:solidFill>
          <a:latin typeface="+mn-lt"/>
          <a:ea typeface="+mn-ea"/>
          <a:cs typeface="+mn-cs"/>
          <a:sym typeface="Verdana" pitchFamily="34" charset="0"/>
        </a:defRPr>
      </a:lvl3pPr>
      <a:lvl4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4pPr>
      <a:lvl5pPr marL="63500" indent="-63500" algn="l" rtl="0" eaLnBrk="0" fontAlgn="base" hangingPunct="0">
        <a:spcBef>
          <a:spcPts val="500"/>
        </a:spcBef>
        <a:spcAft>
          <a:spcPct val="0"/>
        </a:spcAft>
        <a:defRPr sz="3400">
          <a:solidFill>
            <a:schemeClr val="tx1"/>
          </a:solidFill>
          <a:latin typeface="+mn-lt"/>
          <a:ea typeface="+mn-ea"/>
          <a:cs typeface="+mn-cs"/>
          <a:sym typeface="Verdana" pitchFamily="34" charset="0"/>
        </a:defRPr>
      </a:lvl5pPr>
      <a:lvl6pPr marL="520700" indent="-63500" algn="l" rtl="0" fontAlgn="base">
        <a:spcBef>
          <a:spcPts val="500"/>
        </a:spcBef>
        <a:spcAft>
          <a:spcPct val="0"/>
        </a:spcAft>
        <a:defRPr sz="3400">
          <a:solidFill>
            <a:schemeClr val="tx1"/>
          </a:solidFill>
          <a:latin typeface="+mn-lt"/>
          <a:ea typeface="+mn-ea"/>
          <a:cs typeface="+mn-cs"/>
          <a:sym typeface="Verdana" charset="0"/>
        </a:defRPr>
      </a:lvl6pPr>
      <a:lvl7pPr marL="977900" indent="-63500" algn="l" rtl="0" fontAlgn="base">
        <a:spcBef>
          <a:spcPts val="500"/>
        </a:spcBef>
        <a:spcAft>
          <a:spcPct val="0"/>
        </a:spcAft>
        <a:defRPr sz="3400">
          <a:solidFill>
            <a:schemeClr val="tx1"/>
          </a:solidFill>
          <a:latin typeface="+mn-lt"/>
          <a:ea typeface="+mn-ea"/>
          <a:cs typeface="+mn-cs"/>
          <a:sym typeface="Verdana" charset="0"/>
        </a:defRPr>
      </a:lvl7pPr>
      <a:lvl8pPr marL="1435100" indent="-63500" algn="l" rtl="0" fontAlgn="base">
        <a:spcBef>
          <a:spcPts val="500"/>
        </a:spcBef>
        <a:spcAft>
          <a:spcPct val="0"/>
        </a:spcAft>
        <a:defRPr sz="3400">
          <a:solidFill>
            <a:schemeClr val="tx1"/>
          </a:solidFill>
          <a:latin typeface="+mn-lt"/>
          <a:ea typeface="+mn-ea"/>
          <a:cs typeface="+mn-cs"/>
          <a:sym typeface="Verdana" charset="0"/>
        </a:defRPr>
      </a:lvl8pPr>
      <a:lvl9pPr marL="1892300" indent="-63500" algn="l" rtl="0" fontAlgn="base">
        <a:spcBef>
          <a:spcPts val="500"/>
        </a:spcBef>
        <a:spcAft>
          <a:spcPct val="0"/>
        </a:spcAft>
        <a:defRPr sz="3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12511088" y="9480550"/>
            <a:ext cx="209550" cy="203200"/>
          </a:xfrm>
          <a:prstGeom prst="rect">
            <a:avLst/>
          </a:prstGeom>
          <a:noFill/>
          <a:ln w="12700">
            <a:noFill/>
            <a:miter lim="800000"/>
            <a:headEnd/>
            <a:tailEnd/>
          </a:ln>
          <a:effectLst/>
        </p:spPr>
        <p:txBody>
          <a:bodyPr vert="horz" wrap="none" lIns="91440" tIns="45720" rIns="91440" bIns="45720" numCol="1" anchor="ctr" anchorCtr="0" compatLnSpc="1">
            <a:prstTxWarp prst="textNoShape">
              <a:avLst/>
            </a:prstTxWarp>
          </a:bodyPr>
          <a:lstStyle>
            <a:lvl1pPr algn="ctr">
              <a:defRPr sz="1400">
                <a:solidFill>
                  <a:srgbClr val="FFFFFF"/>
                </a:solidFill>
                <a:latin typeface="Arial" charset="0"/>
                <a:cs typeface="Arial" charset="0"/>
                <a:sym typeface="Arial" charset="0"/>
              </a:defRPr>
            </a:lvl1pPr>
          </a:lstStyle>
          <a:p>
            <a:pPr>
              <a:defRPr/>
            </a:pPr>
            <a:fld id="{70A67E4F-801D-4430-854D-5BC3F3D8D600}" type="slidenum">
              <a:rPr lang="en-US"/>
              <a:pPr>
                <a:defRPr/>
              </a:pPr>
              <a:t>‹#›</a:t>
            </a:fld>
            <a:endParaRPr lang="en-US"/>
          </a:p>
        </p:txBody>
      </p:sp>
      <p:sp>
        <p:nvSpPr>
          <p:cNvPr id="2051" name="Rectangle 2"/>
          <p:cNvSpPr>
            <a:spLocks noGrp="1" noChangeArrowheads="1"/>
          </p:cNvSpPr>
          <p:nvPr>
            <p:ph type="title"/>
          </p:nvPr>
        </p:nvSpPr>
        <p:spPr bwMode="auto">
          <a:xfrm>
            <a:off x="647700" y="65088"/>
            <a:ext cx="10769600" cy="1447800"/>
          </a:xfrm>
          <a:prstGeom prst="rect">
            <a:avLst/>
          </a:prstGeom>
          <a:noFill/>
          <a:ln w="12700">
            <a:noFill/>
            <a:miter lim="800000"/>
            <a:headEnd/>
            <a:tailEnd/>
          </a:ln>
        </p:spPr>
        <p:txBody>
          <a:bodyPr vert="horz" wrap="square" lIns="50800" tIns="50800" rIns="108599" bIns="50800" numCol="1" anchor="b" anchorCtr="0" compatLnSpc="1">
            <a:prstTxWarp prst="textNoShape">
              <a:avLst/>
            </a:prstTxWarp>
          </a:bodyPr>
          <a:lstStyle/>
          <a:p>
            <a:pPr lvl="0"/>
            <a:r>
              <a:rPr lang="en-US" smtClean="0">
                <a:sym typeface="Verdana" pitchFamily="34" charset="0"/>
              </a:rPr>
              <a:t>Click to edit Master title style</a:t>
            </a:r>
          </a:p>
        </p:txBody>
      </p:sp>
      <p:sp>
        <p:nvSpPr>
          <p:cNvPr id="2052" name="Rectangle 3"/>
          <p:cNvSpPr>
            <a:spLocks noGrp="1" noChangeArrowheads="1"/>
          </p:cNvSpPr>
          <p:nvPr>
            <p:ph type="body" idx="1"/>
          </p:nvPr>
        </p:nvSpPr>
        <p:spPr bwMode="auto">
          <a:xfrm>
            <a:off x="647700" y="1955800"/>
            <a:ext cx="11709400" cy="7480300"/>
          </a:xfrm>
          <a:prstGeom prst="rect">
            <a:avLst/>
          </a:prstGeom>
          <a:noFill/>
          <a:ln w="12700">
            <a:noFill/>
            <a:miter lim="800000"/>
            <a:headEnd/>
            <a:tailEnd/>
          </a:ln>
        </p:spPr>
        <p:txBody>
          <a:bodyPr vert="horz" wrap="square" lIns="50800" tIns="50800" rIns="108599" bIns="50800" numCol="1" anchor="t" anchorCtr="0" compatLnSpc="1">
            <a:prstTxWarp prst="textNoShape">
              <a:avLst/>
            </a:prstTxWarp>
          </a:bodyPr>
          <a:lstStyle/>
          <a:p>
            <a:pPr lvl="0"/>
            <a:r>
              <a:rPr lang="en-US" smtClean="0">
                <a:sym typeface="Verdana" pitchFamily="34" charset="0"/>
              </a:rPr>
              <a:t>Click to edit Master text styles</a:t>
            </a:r>
          </a:p>
          <a:p>
            <a:pPr lvl="1"/>
            <a:r>
              <a:rPr lang="en-US" smtClean="0">
                <a:sym typeface="Verdana" pitchFamily="34" charset="0"/>
              </a:rPr>
              <a:t>Second level</a:t>
            </a:r>
          </a:p>
          <a:p>
            <a:pPr lvl="2"/>
            <a:r>
              <a:rPr lang="en-US" smtClean="0">
                <a:sym typeface="Verdana" pitchFamily="34" charset="0"/>
              </a:rPr>
              <a:t>Third level</a:t>
            </a:r>
          </a:p>
          <a:p>
            <a:pPr lvl="3"/>
            <a:r>
              <a:rPr lang="en-US" smtClean="0">
                <a:sym typeface="Verdana" pitchFamily="34" charset="0"/>
              </a:rPr>
              <a:t>Fourth level</a:t>
            </a:r>
          </a:p>
          <a:p>
            <a:pPr lvl="4"/>
            <a:r>
              <a:rPr lang="en-US" smtClean="0">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hf hdr="0" ftr="0" dt="0"/>
  <p:txStyles>
    <p:titleStyle>
      <a:lvl1pPr marL="6350" algn="l" rtl="0" eaLnBrk="0" fontAlgn="base" hangingPunct="0">
        <a:spcBef>
          <a:spcPct val="0"/>
        </a:spcBef>
        <a:spcAft>
          <a:spcPct val="0"/>
        </a:spcAft>
        <a:defRPr sz="4200">
          <a:solidFill>
            <a:srgbClr val="FFFFFF"/>
          </a:solidFill>
          <a:latin typeface="+mj-lt"/>
          <a:ea typeface="+mj-ea"/>
          <a:cs typeface="+mj-cs"/>
          <a:sym typeface="Verdana" pitchFamily="34" charset="0"/>
        </a:defRPr>
      </a:lvl1pPr>
      <a:lvl2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2pPr>
      <a:lvl3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3pPr>
      <a:lvl4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4pPr>
      <a:lvl5pPr marL="6350" algn="l" rtl="0" eaLnBrk="0" fontAlgn="base" hangingPunct="0">
        <a:spcBef>
          <a:spcPct val="0"/>
        </a:spcBef>
        <a:spcAft>
          <a:spcPct val="0"/>
        </a:spcAft>
        <a:defRPr sz="4200">
          <a:solidFill>
            <a:srgbClr val="FFFFFF"/>
          </a:solidFill>
          <a:latin typeface="Verdana" charset="0"/>
          <a:ea typeface="ヒラギノ角ゴ ProN W3" charset="0"/>
          <a:cs typeface="ヒラギノ角ゴ ProN W3" charset="0"/>
          <a:sym typeface="Verdana" pitchFamily="34" charset="0"/>
        </a:defRPr>
      </a:lvl5pPr>
      <a:lvl6pPr marL="4635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6pPr>
      <a:lvl7pPr marL="9207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7pPr>
      <a:lvl8pPr marL="13779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8pPr>
      <a:lvl9pPr marL="1835150" algn="l" rtl="0" fontAlgn="base">
        <a:spcBef>
          <a:spcPct val="0"/>
        </a:spcBef>
        <a:spcAft>
          <a:spcPct val="0"/>
        </a:spcAft>
        <a:defRPr sz="42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800"/>
        </a:spcBef>
        <a:spcAft>
          <a:spcPct val="0"/>
        </a:spcAft>
        <a:buSzPct val="100000"/>
        <a:buFont typeface="Verdana" pitchFamily="34" charset="0"/>
        <a:buChar char="•"/>
        <a:defRPr sz="3000">
          <a:solidFill>
            <a:schemeClr val="tx1"/>
          </a:solidFill>
          <a:latin typeface="+mn-lt"/>
          <a:ea typeface="+mn-ea"/>
          <a:cs typeface="+mn-cs"/>
          <a:sym typeface="Verdana" pitchFamily="34" charset="0"/>
        </a:defRPr>
      </a:lvl1pPr>
      <a:lvl2pPr marL="731838" indent="-285750" algn="l" rtl="0" eaLnBrk="0" fontAlgn="base" hangingPunct="0">
        <a:spcBef>
          <a:spcPts val="7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2pPr>
      <a:lvl3pPr marL="1131888" indent="-228600" algn="l" rtl="0" eaLnBrk="0" fontAlgn="base" hangingPunct="0">
        <a:spcBef>
          <a:spcPts val="800"/>
        </a:spcBef>
        <a:spcAft>
          <a:spcPct val="0"/>
        </a:spcAft>
        <a:buSzPct val="100000"/>
        <a:buFont typeface="Verdana" pitchFamily="34" charset="0"/>
        <a:buChar char="•"/>
        <a:defRPr sz="2400">
          <a:solidFill>
            <a:schemeClr val="tx1"/>
          </a:solidFill>
          <a:latin typeface="+mn-lt"/>
          <a:ea typeface="+mn-ea"/>
          <a:cs typeface="+mn-cs"/>
          <a:sym typeface="Verdana" pitchFamily="34" charset="0"/>
        </a:defRPr>
      </a:lvl3pPr>
      <a:lvl4pPr marL="15890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4pPr>
      <a:lvl5pPr marL="2046288" indent="-22860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5pPr>
      <a:lvl6pPr marL="25034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6pPr>
      <a:lvl7pPr marL="29606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7pPr>
      <a:lvl8pPr marL="34178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8pPr>
      <a:lvl9pPr marL="3875088" indent="-228600" algn="l" rtl="0" fontAlgn="base">
        <a:spcBef>
          <a:spcPts val="500"/>
        </a:spcBef>
        <a:spcAft>
          <a:spcPct val="0"/>
        </a:spcAft>
        <a:buSzPct val="100000"/>
        <a:buFont typeface="Verdana" charset="0"/>
        <a:buChar char="•"/>
        <a:defRPr>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hyperlink" Target="ftp://ftp.pwg.org/pub/pwg/sm3/white/elements-IANA-registry-20160815.xls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hyperlink" Target="ftp://ftp.pwg.org/pub/pwg/sm3/white/elements-IANA-registry-20160605.xlsx"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hyperlink" Target="https://ieee-isto.webex.com/ieee-isto/e.php?MTID=m123b376f8d9bdc7d9ff0ff43ed7d1610" TargetMode="External"/><Relationship Id="rId4" Type="http://schemas.openxmlformats.org/officeDocument/2006/relationships/hyperlink" Target="http://www.pwg.org/sm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hyperlink" Target="https://github.com/istopwg/sm3" TargetMode="External"/><Relationship Id="rId4" Type="http://schemas.openxmlformats.org/officeDocument/2006/relationships/hyperlink" Target="ftp://ftp.pwg.org/pub/pwg/sm3/wd/wd-smjdfmap10-20150604.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p>
            <a:fld id="{0C1EBB93-B757-4D7E-8A88-67983E7D828E}" type="slidenum">
              <a:rPr lang="en-US" smtClean="0"/>
              <a:pPr/>
              <a:t>1</a:t>
            </a:fld>
            <a:endParaRPr lang="en-US" dirty="0" smtClean="0"/>
          </a:p>
        </p:txBody>
      </p:sp>
      <p:sp>
        <p:nvSpPr>
          <p:cNvPr id="7171" name="Rectangle 1"/>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7172" name="Rectangle 2"/>
          <p:cNvSpPr>
            <a:spLocks/>
          </p:cNvSpPr>
          <p:nvPr/>
        </p:nvSpPr>
        <p:spPr bwMode="auto">
          <a:xfrm>
            <a:off x="177800" y="9480550"/>
            <a:ext cx="121158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7173" name="Rectangle 3"/>
          <p:cNvSpPr>
            <a:spLocks/>
          </p:cNvSpPr>
          <p:nvPr/>
        </p:nvSpPr>
        <p:spPr bwMode="auto">
          <a:xfrm>
            <a:off x="596900" y="3644900"/>
            <a:ext cx="8207375" cy="711200"/>
          </a:xfrm>
          <a:prstGeom prst="rect">
            <a:avLst/>
          </a:prstGeom>
          <a:noFill/>
          <a:ln w="12700">
            <a:noFill/>
            <a:miter lim="800000"/>
            <a:headEnd/>
            <a:tailEnd/>
          </a:ln>
        </p:spPr>
        <p:txBody>
          <a:bodyPr wrap="none" lIns="0" tIns="0" rIns="57799" bIns="0">
            <a:spAutoFit/>
          </a:bodyPr>
          <a:lstStyle/>
          <a:p>
            <a:pPr marL="57150"/>
            <a:r>
              <a:rPr lang="en-US" sz="5000" dirty="0">
                <a:solidFill>
                  <a:srgbClr val="4B5AA8"/>
                </a:solidFill>
                <a:latin typeface="Arial Bold" charset="0"/>
                <a:cs typeface="Arial Bold" charset="0"/>
                <a:sym typeface="Arial Bold" charset="0"/>
              </a:rPr>
              <a:t>The Printer Working Group</a:t>
            </a:r>
          </a:p>
        </p:txBody>
      </p:sp>
      <p:pic>
        <p:nvPicPr>
          <p:cNvPr id="7174" name="Picture 4"/>
          <p:cNvPicPr>
            <a:picLocks noChangeAspect="1" noChangeArrowheads="1"/>
          </p:cNvPicPr>
          <p:nvPr/>
        </p:nvPicPr>
        <p:blipFill>
          <a:blip r:embed="rId2" cstate="print"/>
          <a:srcRect/>
          <a:stretch>
            <a:fillRect/>
          </a:stretch>
        </p:blipFill>
        <p:spPr bwMode="auto">
          <a:xfrm>
            <a:off x="647700" y="647700"/>
            <a:ext cx="2708275" cy="2941638"/>
          </a:xfrm>
          <a:prstGeom prst="rect">
            <a:avLst/>
          </a:prstGeom>
          <a:noFill/>
          <a:ln w="9525">
            <a:noFill/>
            <a:round/>
            <a:headEnd/>
            <a:tailEnd/>
          </a:ln>
        </p:spPr>
      </p:pic>
      <p:sp>
        <p:nvSpPr>
          <p:cNvPr id="7175" name="Rectangle 5"/>
          <p:cNvSpPr>
            <a:spLocks noGrp="1" noChangeArrowheads="1"/>
          </p:cNvSpPr>
          <p:nvPr>
            <p:ph type="title"/>
          </p:nvPr>
        </p:nvSpPr>
        <p:spPr/>
        <p:txBody>
          <a:bodyPr rIns="166398"/>
          <a:lstStyle/>
          <a:p>
            <a:pPr marL="57150" eaLnBrk="1" hangingPunct="1"/>
            <a:r>
              <a:rPr lang="en-US" dirty="0" smtClean="0"/>
              <a:t>Semantic Model Workgroup</a:t>
            </a:r>
          </a:p>
        </p:txBody>
      </p:sp>
      <p:sp>
        <p:nvSpPr>
          <p:cNvPr id="7176" name="Rectangle 6"/>
          <p:cNvSpPr>
            <a:spLocks noGrp="1" noChangeArrowheads="1"/>
          </p:cNvSpPr>
          <p:nvPr>
            <p:ph type="body" idx="1"/>
          </p:nvPr>
        </p:nvSpPr>
        <p:spPr/>
        <p:txBody>
          <a:bodyPr rIns="166398"/>
          <a:lstStyle/>
          <a:p>
            <a:pPr eaLnBrk="1" hangingPunct="1">
              <a:defRPr/>
            </a:pPr>
            <a:r>
              <a:rPr lang="en-US" dirty="0" smtClean="0">
                <a:sym typeface="Verdana" charset="0"/>
              </a:rPr>
              <a:t>November 15, </a:t>
            </a:r>
            <a:r>
              <a:rPr lang="en-US" dirty="0" smtClean="0">
                <a:sym typeface="Verdana" charset="0"/>
              </a:rPr>
              <a:t>2016</a:t>
            </a:r>
          </a:p>
          <a:p>
            <a:pPr eaLnBrk="1" hangingPunct="1">
              <a:defRPr/>
            </a:pPr>
            <a:r>
              <a:rPr lang="en-US" dirty="0" smtClean="0">
                <a:sym typeface="Verdana" charset="0"/>
              </a:rPr>
              <a:t>Virtual</a:t>
            </a:r>
            <a:endParaRPr lang="en-US" dirty="0" smtClean="0">
              <a:sym typeface="Verdana" charset="0"/>
            </a:endParaRPr>
          </a:p>
          <a:p>
            <a:pPr marL="0" indent="0" eaLnBrk="1" hangingPunct="1">
              <a:defRPr/>
            </a:pPr>
            <a:endParaRPr lang="en-US" dirty="0" smtClean="0">
              <a:sym typeface="Verdana" charset="0"/>
            </a:endParaRPr>
          </a:p>
          <a:p>
            <a:pPr marL="0" indent="0" eaLnBrk="1" hangingPunct="1">
              <a:defRPr/>
            </a:pPr>
            <a:r>
              <a:rPr lang="en-US" sz="2800" dirty="0" smtClean="0">
                <a:sym typeface="Verdana" charset="0"/>
              </a:rPr>
              <a:t>Jeremy Reitz (Xerox)</a:t>
            </a:r>
            <a:endParaRPr lang="en-US" sz="2800" dirty="0" smtClean="0">
              <a:sym typeface="Verdana" charset="0"/>
            </a:endParaRPr>
          </a:p>
        </p:txBody>
      </p:sp>
      <p:sp>
        <p:nvSpPr>
          <p:cNvPr id="7177"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0D6B3469-68B8-4976-9561-F790C2DD4A77}" type="slidenum">
              <a:rPr lang="en-US" sz="1400">
                <a:solidFill>
                  <a:srgbClr val="FFFFFF"/>
                </a:solidFill>
                <a:cs typeface="Arial" charset="0"/>
              </a:rPr>
              <a:pPr algn="ctr"/>
              <a:t>1</a:t>
            </a:fld>
            <a:endParaRPr lang="en-US" sz="1400" dirty="0">
              <a:solidFill>
                <a:srgbClr val="FFFFFF"/>
              </a:solidFill>
              <a:cs typeface="Arial"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10</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787400" y="0"/>
            <a:ext cx="112014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Break</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10</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1908215"/>
          </a:xfrm>
          <a:ln w="9525"/>
        </p:spPr>
        <p:txBody>
          <a:bodyPr wrap="square">
            <a:spAutoFit/>
          </a:bodyPr>
          <a:lstStyle/>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pic>
        <p:nvPicPr>
          <p:cNvPr id="13314" name="Picture 2" descr="http://previews.123rf.com/images/dvarg/dvarg1309/dvarg130900142/22015399-Cup-of-coffee-with-time-limit-for-break-fiiteen-minutes-Illustration-on-white-background--Stock-Vector.jpg"/>
          <p:cNvPicPr>
            <a:picLocks noChangeAspect="1" noChangeArrowheads="1"/>
          </p:cNvPicPr>
          <p:nvPr/>
        </p:nvPicPr>
        <p:blipFill>
          <a:blip r:embed="rId4" cstate="print"/>
          <a:srcRect/>
          <a:stretch>
            <a:fillRect/>
          </a:stretch>
        </p:blipFill>
        <p:spPr bwMode="auto">
          <a:xfrm>
            <a:off x="330200" y="1752600"/>
            <a:ext cx="5238750" cy="5238750"/>
          </a:xfrm>
          <a:prstGeom prst="rect">
            <a:avLst/>
          </a:prstGeom>
          <a:noFill/>
        </p:spPr>
      </p:pic>
      <p:pic>
        <p:nvPicPr>
          <p:cNvPr id="13316" name="Picture 4" descr="http://thumbs2.dreamstime.com/x/3d-businessman-time-yoga-15164626.jpg"/>
          <p:cNvPicPr>
            <a:picLocks noChangeAspect="1" noChangeArrowheads="1"/>
          </p:cNvPicPr>
          <p:nvPr/>
        </p:nvPicPr>
        <p:blipFill>
          <a:blip r:embed="rId5" cstate="print"/>
          <a:srcRect/>
          <a:stretch>
            <a:fillRect/>
          </a:stretch>
        </p:blipFill>
        <p:spPr bwMode="auto">
          <a:xfrm>
            <a:off x="7340600" y="4572000"/>
            <a:ext cx="3276600" cy="4286250"/>
          </a:xfrm>
          <a:prstGeom prst="rect">
            <a:avLst/>
          </a:prstGeom>
          <a:noFill/>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11</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30480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SM2 Update and Questions</a:t>
            </a:r>
            <a:endParaRPr lang="en-US" sz="4400" dirty="0" smtClean="0">
              <a:solidFill>
                <a:schemeClr val="bg1"/>
              </a:solidFill>
              <a:latin typeface="Verdana" charset="0"/>
              <a:ea typeface="Heiti SC Light" charset="0"/>
              <a:cs typeface="Heiti SC Light" charset="0"/>
              <a:sym typeface="Verdana" charset="0"/>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11</a:t>
            </a:fld>
            <a:endParaRPr lang="en-US" sz="1400" dirty="0">
              <a:solidFill>
                <a:srgbClr val="FFFFFF"/>
              </a:solidFill>
              <a:cs typeface="Arial" charset="0"/>
            </a:endParaRPr>
          </a:p>
        </p:txBody>
      </p:sp>
      <p:sp>
        <p:nvSpPr>
          <p:cNvPr id="2" name="Content Placeholder 1"/>
          <p:cNvSpPr>
            <a:spLocks noGrp="1"/>
          </p:cNvSpPr>
          <p:nvPr>
            <p:ph idx="1"/>
          </p:nvPr>
        </p:nvSpPr>
        <p:spPr/>
        <p:txBody>
          <a:bodyPr/>
          <a:lstStyle/>
          <a:p>
            <a:r>
              <a:rPr lang="en-US" dirty="0" smtClean="0"/>
              <a:t>TBD</a:t>
            </a:r>
            <a:endParaRPr lang="en-US" dirty="0"/>
          </a:p>
        </p:txBody>
      </p:sp>
    </p:spTree>
    <p:extLst>
      <p:ext uri="{BB962C8B-B14F-4D97-AF65-F5344CB8AC3E}">
        <p14:creationId xmlns:p14="http://schemas.microsoft.com/office/powerpoint/2010/main" val="22331570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12</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Plan for Updating and Finalizing SM2</a:t>
            </a:r>
            <a:r>
              <a:rPr lang="en-US" sz="4400" dirty="0" smtClean="0">
                <a:solidFill>
                  <a:schemeClr val="tx1"/>
                </a:solidFill>
                <a:latin typeface="Verdana" charset="0"/>
                <a:ea typeface="Heiti SC Light" charset="0"/>
                <a:cs typeface="Heiti SC Light" charset="0"/>
                <a:sym typeface="Verdana" charset="0"/>
              </a:rPr>
              <a:t>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12</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7304564"/>
          </a:xfrm>
          <a:ln w="9525"/>
        </p:spPr>
        <p:txBody>
          <a:bodyPr wrap="square">
            <a:spAutoFit/>
          </a:bodyPr>
          <a:lstStyle/>
          <a:p>
            <a:r>
              <a:rPr lang="en-US" sz="2800" dirty="0" smtClean="0"/>
              <a:t>The project is to update, stabilize and finalize SM2 as the basic model for an MFD providing one or more imaging services. This model will then be the basis for SM3, which will include Cloud, 3D Printing and the expanded finishing features.</a:t>
            </a:r>
          </a:p>
          <a:p>
            <a:r>
              <a:rPr lang="en-US" sz="2800" dirty="0" smtClean="0"/>
              <a:t>The approach is to correlate current IPP attributes, as registered in IANA, with Semantic Model elements, adding new elements and deprecating  others. Elements specifically for Cloud, 3D Printing and the expanded finishing features will be removed.</a:t>
            </a:r>
          </a:p>
          <a:p>
            <a:r>
              <a:rPr lang="en-US" sz="2800" dirty="0" smtClean="0"/>
              <a:t>Once syntactical  and format errors are corrected, the updated SM2 will be submitted for PWG approval in accord with the PWG Policy for Maintenance and Approval of Schemata.</a:t>
            </a:r>
          </a:p>
          <a:p>
            <a:r>
              <a:rPr lang="en-US" sz="2800" dirty="0" smtClean="0"/>
              <a:t>A compilation of IANA-registered IPP attributes has been made and  potential corresponding element names were generated. (</a:t>
            </a:r>
            <a:r>
              <a:rPr lang="en-US" sz="2800" dirty="0" smtClean="0">
                <a:hlinkClick r:id="rId4"/>
              </a:rPr>
              <a:t>elements-IANA-registry-20160815.xlsx</a:t>
            </a:r>
            <a:r>
              <a:rPr lang="en-US" sz="2800" dirty="0" smtClean="0"/>
              <a:t>). The task is now to see if these elements (and their values) are in the model and if they are not, to add them in the proper position.</a:t>
            </a: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13</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SM2- IPP Attributes, Values, Operations and Codes Derived from IANA Registry</a:t>
            </a:r>
            <a:r>
              <a:rPr lang="en-US" sz="4400" dirty="0" smtClean="0">
                <a:solidFill>
                  <a:schemeClr val="tx1"/>
                </a:solidFill>
                <a:latin typeface="Verdana" charset="0"/>
                <a:ea typeface="Heiti SC Light" charset="0"/>
                <a:cs typeface="Heiti SC Light" charset="0"/>
                <a:sym typeface="Verdana" charset="0"/>
              </a:rPr>
              <a:t>	</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13</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7089120"/>
          </a:xfrm>
          <a:ln w="9525"/>
        </p:spPr>
        <p:txBody>
          <a:bodyPr wrap="square">
            <a:spAutoFit/>
          </a:bodyPr>
          <a:lstStyle/>
          <a:p>
            <a:pPr>
              <a:buNone/>
            </a:pPr>
            <a:r>
              <a:rPr lang="en-US" sz="2800" dirty="0" smtClean="0">
                <a:hlinkClick r:id="rId4"/>
              </a:rPr>
              <a:t>elements-IANA-registry-20160822.xlsx</a:t>
            </a:r>
            <a:endParaRPr lang="en-US" sz="2800" dirty="0" smtClean="0"/>
          </a:p>
          <a:p>
            <a:r>
              <a:rPr lang="en-US" sz="2800" dirty="0" smtClean="0"/>
              <a:t>Attribute Table</a:t>
            </a:r>
          </a:p>
          <a:p>
            <a:pPr lvl="1"/>
            <a:r>
              <a:rPr lang="en-US" sz="2200" dirty="0" smtClean="0"/>
              <a:t>Columns B-G are from IANA table</a:t>
            </a:r>
          </a:p>
          <a:p>
            <a:pPr lvl="1"/>
            <a:r>
              <a:rPr lang="en-US" sz="2200" dirty="0" smtClean="0"/>
              <a:t>Column I is current guess at corresponding major Print Service type in the Semantic Model Major Print Service</a:t>
            </a:r>
          </a:p>
          <a:p>
            <a:pPr lvl="1"/>
            <a:r>
              <a:rPr lang="en-US" sz="2200" dirty="0" smtClean="0"/>
              <a:t>Column J is current guess at the Model Type containing the Element</a:t>
            </a:r>
          </a:p>
          <a:p>
            <a:pPr lvl="1"/>
            <a:r>
              <a:rPr lang="en-US" sz="2200" dirty="0" smtClean="0"/>
              <a:t>Column K is the element name</a:t>
            </a:r>
          </a:p>
          <a:p>
            <a:pPr lvl="1"/>
            <a:r>
              <a:rPr lang="en-US" sz="2200" dirty="0" smtClean="0"/>
              <a:t>Column L is the sub-element name (if any)</a:t>
            </a:r>
          </a:p>
          <a:p>
            <a:pPr lvl="1"/>
            <a:r>
              <a:rPr lang="en-US" sz="2200" dirty="0" smtClean="0"/>
              <a:t>Column M is the value</a:t>
            </a:r>
          </a:p>
          <a:p>
            <a:pPr lvl="1"/>
            <a:r>
              <a:rPr lang="en-US" sz="2200" dirty="0" smtClean="0"/>
              <a:t>Column N is the syntax</a:t>
            </a:r>
          </a:p>
          <a:p>
            <a:pPr lvl="1"/>
            <a:endParaRPr lang="en-US" sz="1600" dirty="0" smtClean="0"/>
          </a:p>
          <a:p>
            <a:r>
              <a:rPr lang="en-US" sz="2200" dirty="0" smtClean="0"/>
              <a:t>Spread Sheet is used for ease of Sorting, Searching, and Linking.</a:t>
            </a:r>
          </a:p>
          <a:p>
            <a:pPr>
              <a:buNone/>
            </a:pPr>
            <a:endParaRPr lang="en-US" sz="2800" dirty="0" smtClean="0"/>
          </a:p>
          <a:p>
            <a:pPr>
              <a:buNone/>
            </a:pPr>
            <a:r>
              <a:rPr lang="en-US" sz="2600" dirty="0" smtClean="0"/>
              <a:t/>
            </a:r>
            <a:br>
              <a:rPr lang="en-US" sz="2600" dirty="0" smtClean="0"/>
            </a:br>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14</a:t>
            </a:fld>
            <a:endParaRPr lang="en-US"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Other Issues and Next Steps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14</a:t>
            </a:fld>
            <a:endParaRPr lang="en-US" sz="1400">
              <a:solidFill>
                <a:srgbClr val="FFFFFF"/>
              </a:solidFill>
              <a:cs typeface="Arial" charset="0"/>
            </a:endParaRPr>
          </a:p>
        </p:txBody>
      </p:sp>
      <p:sp>
        <p:nvSpPr>
          <p:cNvPr id="11" name="Rectangle 3"/>
          <p:cNvSpPr>
            <a:spLocks noGrp="1" noChangeArrowheads="1"/>
          </p:cNvSpPr>
          <p:nvPr>
            <p:ph idx="1"/>
          </p:nvPr>
        </p:nvSpPr>
        <p:spPr>
          <a:xfrm>
            <a:off x="254000" y="1676400"/>
            <a:ext cx="12344400" cy="7012176"/>
          </a:xfrm>
          <a:ln w="9525"/>
        </p:spPr>
        <p:txBody>
          <a:bodyPr wrap="square">
            <a:spAutoFit/>
          </a:bodyPr>
          <a:lstStyle/>
          <a:p>
            <a:r>
              <a:rPr lang="en-US" sz="2800" dirty="0" smtClean="0"/>
              <a:t>Continuing the Semantic Model effort requires the participation of more PWG members, both for active generation of material and for review. Participation is dependent on:</a:t>
            </a:r>
          </a:p>
          <a:p>
            <a:pPr lvl="1"/>
            <a:r>
              <a:rPr lang="en-US" dirty="0" smtClean="0"/>
              <a:t>An understanding on the part of both the participant and the supporting company of the value of the semantic model.</a:t>
            </a:r>
          </a:p>
          <a:p>
            <a:pPr lvl="1"/>
            <a:r>
              <a:rPr lang="en-US" dirty="0" smtClean="0"/>
              <a:t>Presentation of the Semantic Model documentation in a form that is easily understandable, so that participation does not require either special knowledge or software.</a:t>
            </a:r>
          </a:p>
          <a:p>
            <a:r>
              <a:rPr lang="en-US" sz="2600" dirty="0" smtClean="0"/>
              <a:t>The Semantic Model Workgroup has been posting “</a:t>
            </a:r>
            <a:r>
              <a:rPr lang="en-US" sz="2600" dirty="0" err="1" smtClean="0"/>
              <a:t>browesable</a:t>
            </a:r>
            <a:r>
              <a:rPr lang="en-US" sz="2600" dirty="0" smtClean="0"/>
              <a:t>” forms of the model and the operations. We need to know if other PWG members find  these forms of the documentation usable and sufficient to consider the content.</a:t>
            </a:r>
          </a:p>
          <a:p>
            <a:r>
              <a:rPr lang="en-US" sz="2600" dirty="0" smtClean="0"/>
              <a:t>Summary of Decisions and Action Items</a:t>
            </a:r>
          </a:p>
          <a:p>
            <a:endParaRPr lang="en-US" sz="2000" dirty="0" smtClean="0"/>
          </a:p>
          <a:p>
            <a:endParaRPr lang="en-US" sz="2600" dirty="0" smtClean="0"/>
          </a:p>
          <a:p>
            <a:pPr lvl="2" indent="-3657600">
              <a:spcAft>
                <a:spcPts val="0"/>
              </a:spcAft>
              <a:buFont typeface="Verdana" charset="0"/>
              <a:buNone/>
              <a:defRPr/>
            </a:pPr>
            <a:endParaRPr lang="en-US" sz="2400" dirty="0" smtClean="0">
              <a:solidFill>
                <a:srgbClr val="C00000"/>
              </a:solidFill>
              <a:sym typeface="Verdana"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15</a:t>
            </a:fld>
            <a:endParaRPr lang="en-US" smtClean="0"/>
          </a:p>
        </p:txBody>
      </p:sp>
      <p:sp>
        <p:nvSpPr>
          <p:cNvPr id="17411"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a:p>
        </p:txBody>
      </p:sp>
      <p:pic>
        <p:nvPicPr>
          <p:cNvPr id="17412" name="Picture 2"/>
          <p:cNvPicPr>
            <a:picLocks noChangeAspect="1" noChangeArrowheads="1"/>
          </p:cNvPicPr>
          <p:nvPr/>
        </p:nvPicPr>
        <p:blipFill>
          <a:blip r:embed="rId2" cstate="print"/>
          <a:srcRect/>
          <a:stretch>
            <a:fillRect/>
          </a:stretch>
        </p:blipFill>
        <p:spPr bwMode="auto">
          <a:xfrm>
            <a:off x="11607800" y="177800"/>
            <a:ext cx="1216025" cy="1270000"/>
          </a:xfrm>
          <a:prstGeom prst="rect">
            <a:avLst/>
          </a:prstGeom>
          <a:noFill/>
          <a:ln w="9525">
            <a:noFill/>
            <a:round/>
            <a:headEnd/>
            <a:tailEnd/>
          </a:ln>
        </p:spPr>
      </p:pic>
      <p:sp>
        <p:nvSpPr>
          <p:cNvPr id="17413"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a:p>
        </p:txBody>
      </p:sp>
      <p:sp>
        <p:nvSpPr>
          <p:cNvPr id="17414" name="Rectangle 4"/>
          <p:cNvSpPr>
            <a:spLocks/>
          </p:cNvSpPr>
          <p:nvPr/>
        </p:nvSpPr>
        <p:spPr bwMode="auto">
          <a:xfrm>
            <a:off x="177800" y="9480550"/>
            <a:ext cx="11963400" cy="2730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en-US" sz="1400" dirty="0" smtClean="0">
                <a:solidFill>
                  <a:srgbClr val="FFFFFF"/>
                </a:solidFill>
                <a:cs typeface="Arial" charset="0"/>
              </a:rPr>
              <a:t>2016 The </a:t>
            </a:r>
            <a:r>
              <a:rPr lang="en-US" sz="1400" dirty="0">
                <a:solidFill>
                  <a:srgbClr val="FFFFFF"/>
                </a:solidFill>
                <a:cs typeface="Arial" charset="0"/>
              </a:rPr>
              <a:t>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17415" name="Rectangle 5"/>
          <p:cNvSpPr>
            <a:spLocks noGrp="1" noChangeArrowheads="1"/>
          </p:cNvSpPr>
          <p:nvPr>
            <p:ph type="title"/>
          </p:nvPr>
        </p:nvSpPr>
        <p:spPr/>
        <p:txBody>
          <a:bodyPr rIns="166398"/>
          <a:lstStyle/>
          <a:p>
            <a:pPr marL="57150" eaLnBrk="1" hangingPunct="1"/>
            <a:r>
              <a:rPr lang="en-US" smtClean="0"/>
              <a:t>More Info/How to participate</a:t>
            </a:r>
          </a:p>
        </p:txBody>
      </p:sp>
      <p:sp>
        <p:nvSpPr>
          <p:cNvPr id="17416"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245BCED5-582B-4B16-946D-3AD70D5FBF2F}" type="slidenum">
              <a:rPr lang="en-US" sz="1400">
                <a:solidFill>
                  <a:srgbClr val="FFFFFF"/>
                </a:solidFill>
                <a:cs typeface="Arial" charset="0"/>
              </a:rPr>
              <a:pPr algn="ctr"/>
              <a:t>15</a:t>
            </a:fld>
            <a:endParaRPr lang="en-US" sz="1400">
              <a:solidFill>
                <a:srgbClr val="FFFFFF"/>
              </a:solidFill>
              <a:cs typeface="Arial" charset="0"/>
            </a:endParaRPr>
          </a:p>
        </p:txBody>
      </p:sp>
      <p:sp>
        <p:nvSpPr>
          <p:cNvPr id="11" name="Rectangle 3"/>
          <p:cNvSpPr txBox="1">
            <a:spLocks noChangeArrowheads="1"/>
          </p:cNvSpPr>
          <p:nvPr/>
        </p:nvSpPr>
        <p:spPr bwMode="auto">
          <a:xfrm>
            <a:off x="177800" y="1752600"/>
            <a:ext cx="12496800" cy="7315200"/>
          </a:xfrm>
          <a:prstGeom prst="rect">
            <a:avLst/>
          </a:prstGeom>
          <a:noFill/>
          <a:ln w="12700">
            <a:noFill/>
            <a:miter lim="800000"/>
            <a:headEnd/>
            <a:tailEnd/>
          </a:ln>
        </p:spPr>
        <p:txBody>
          <a:bodyPr lIns="50800" tIns="50800" rIns="108599" bIns="50800"/>
          <a:lstStyle/>
          <a:p>
            <a:pPr marL="457200" indent="-457200">
              <a:lnSpc>
                <a:spcPct val="90000"/>
              </a:lnSpc>
              <a:spcBef>
                <a:spcPts val="800"/>
              </a:spcBef>
              <a:buSzPct val="100000"/>
              <a:buFont typeface="Wingdings" pitchFamily="2" charset="2"/>
              <a:buChar char="Ø"/>
              <a:defRPr/>
            </a:pPr>
            <a:r>
              <a:rPr lang="en-US" sz="2800" b="1" kern="0" dirty="0">
                <a:solidFill>
                  <a:schemeClr val="tx1"/>
                </a:solidFill>
                <a:latin typeface="Arial" pitchFamily="34" charset="0"/>
                <a:ea typeface="+mn-ea"/>
                <a:cs typeface="Arial" pitchFamily="34" charset="0"/>
                <a:sym typeface="Verdana" charset="0"/>
              </a:rPr>
              <a:t>We welcome more participation from member </a:t>
            </a:r>
            <a:r>
              <a:rPr lang="en-US" sz="2800" b="1" kern="0" dirty="0" smtClean="0">
                <a:solidFill>
                  <a:schemeClr val="tx1"/>
                </a:solidFill>
                <a:latin typeface="Arial" pitchFamily="34" charset="0"/>
                <a:ea typeface="+mn-ea"/>
                <a:cs typeface="Arial" pitchFamily="34" charset="0"/>
                <a:sym typeface="Verdana" charset="0"/>
              </a:rPr>
              <a:t>companies</a:t>
            </a: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ea typeface="+mn-ea"/>
                <a:cs typeface="Arial" pitchFamily="34" charset="0"/>
                <a:sym typeface="Verdana" charset="0"/>
              </a:rPr>
              <a:t>Much of the discussion of  issues will be on the SM3 mail list. You must subscribe to the list to be able to post to the list. See </a:t>
            </a:r>
            <a:r>
              <a:rPr lang="en-US" sz="2800" b="1" kern="0" dirty="0" smtClean="0">
                <a:solidFill>
                  <a:schemeClr val="tx1"/>
                </a:solidFill>
                <a:latin typeface="Arial" pitchFamily="34" charset="0"/>
                <a:ea typeface="+mn-ea"/>
                <a:cs typeface="Arial" pitchFamily="34" charset="0"/>
                <a:sym typeface="Verdana" charset="0"/>
                <a:hlinkClick r:id="rId3"/>
              </a:rPr>
              <a:t>http://www.pwg.org/mailman/listinfo/sm3</a:t>
            </a:r>
            <a:r>
              <a:rPr lang="en-US" sz="2800" b="1" kern="0" dirty="0" smtClean="0">
                <a:solidFill>
                  <a:schemeClr val="tx1"/>
                </a:solidFill>
                <a:latin typeface="Arial" pitchFamily="34" charset="0"/>
                <a:ea typeface="+mn-ea"/>
                <a:cs typeface="Arial" pitchFamily="34" charset="0"/>
                <a:sym typeface="Verdana" charset="0"/>
              </a:rPr>
              <a:t> to subscribe.</a:t>
            </a:r>
            <a:endParaRPr lang="en-US" sz="2800" kern="0" dirty="0">
              <a:solidFill>
                <a:schemeClr val="tx1"/>
              </a:solidFill>
              <a:latin typeface="Arial" pitchFamily="34" charset="0"/>
              <a:ea typeface="+mn-ea"/>
              <a:cs typeface="Arial" pitchFamily="34" charset="0"/>
              <a:sym typeface="Verdana" charset="0"/>
            </a:endParaRPr>
          </a:p>
          <a:p>
            <a:pPr marL="457200" indent="-457200">
              <a:lnSpc>
                <a:spcPct val="90000"/>
              </a:lnSpc>
              <a:spcBef>
                <a:spcPts val="800"/>
              </a:spcBef>
              <a:buSzPct val="100000"/>
              <a:buFont typeface="Wingdings" pitchFamily="2" charset="2"/>
              <a:buChar char="Ø"/>
              <a:defRPr/>
            </a:pPr>
            <a:r>
              <a:rPr lang="en-US" sz="2800" b="1" kern="0" dirty="0">
                <a:solidFill>
                  <a:schemeClr val="tx1"/>
                </a:solidFill>
                <a:sym typeface="Verdana" charset="0"/>
              </a:rPr>
              <a:t>The group maintains a Web Page for Semantic Model that includes links to the latest documents, schema and a </a:t>
            </a:r>
            <a:r>
              <a:rPr lang="en-US" sz="2800" b="1" kern="0" dirty="0" smtClean="0">
                <a:solidFill>
                  <a:schemeClr val="tx1"/>
                </a:solidFill>
                <a:sym typeface="Verdana" charset="0"/>
              </a:rPr>
              <a:t>browse-able </a:t>
            </a:r>
            <a:r>
              <a:rPr lang="en-US" sz="2800" b="1" kern="0" dirty="0">
                <a:solidFill>
                  <a:schemeClr val="tx1"/>
                </a:solidFill>
                <a:sym typeface="Verdana" charset="0"/>
              </a:rPr>
              <a:t>version of the </a:t>
            </a:r>
            <a:r>
              <a:rPr lang="en-US" sz="2800" b="1" kern="0" dirty="0" smtClean="0">
                <a:solidFill>
                  <a:schemeClr val="tx1"/>
                </a:solidFill>
                <a:sym typeface="Verdana" charset="0"/>
              </a:rPr>
              <a:t>schema at </a:t>
            </a:r>
            <a:r>
              <a:rPr lang="en-US" sz="2800" b="1" kern="0" dirty="0" smtClean="0">
                <a:solidFill>
                  <a:schemeClr val="tx1"/>
                </a:solidFill>
                <a:sym typeface="Verdana" charset="0"/>
                <a:hlinkClick r:id="rId4"/>
              </a:rPr>
              <a:t>http://www.pwg.org/sm3</a:t>
            </a:r>
            <a:r>
              <a:rPr lang="en-US" sz="2800" b="1" kern="0" dirty="0" smtClean="0">
                <a:solidFill>
                  <a:schemeClr val="tx1"/>
                </a:solidFill>
                <a:sym typeface="Verdana" charset="0"/>
              </a:rPr>
              <a:t> </a:t>
            </a:r>
            <a:endParaRPr lang="en-US" sz="2800" kern="0" dirty="0">
              <a:solidFill>
                <a:schemeClr val="tx1"/>
              </a:solidFill>
              <a:sym typeface="Verdana" charset="0"/>
            </a:endParaRPr>
          </a:p>
          <a:p>
            <a:pPr marL="457200" indent="-457200">
              <a:lnSpc>
                <a:spcPct val="90000"/>
              </a:lnSpc>
              <a:spcBef>
                <a:spcPts val="800"/>
              </a:spcBef>
              <a:buSzPct val="100000"/>
              <a:buFont typeface="Wingdings" pitchFamily="2" charset="2"/>
              <a:buChar char="Ø"/>
              <a:defRPr/>
            </a:pPr>
            <a:r>
              <a:rPr lang="en-US" sz="2800" b="1" kern="0" dirty="0" smtClean="0">
                <a:solidFill>
                  <a:schemeClr val="tx1"/>
                </a:solidFill>
                <a:latin typeface="Arial" pitchFamily="34" charset="0"/>
                <a:cs typeface="Arial" pitchFamily="34" charset="0"/>
                <a:sym typeface="Verdana" charset="0"/>
              </a:rPr>
              <a:t>Next  conference call:  September 5, 2016; 12:00 – 1:00 Pacific Time / 3:00 – 4:00 PM Eastern Time.</a:t>
            </a:r>
          </a:p>
          <a:p>
            <a:endParaRPr lang="en-US" sz="2800" dirty="0" smtClean="0"/>
          </a:p>
          <a:p>
            <a:pPr lvl="2"/>
            <a:r>
              <a:rPr lang="en-US" sz="2000" dirty="0" smtClean="0"/>
              <a:t>Call-in </a:t>
            </a:r>
            <a:r>
              <a:rPr lang="en-US" sz="2000" dirty="0"/>
              <a:t>toll-free number (US/Canada): 1-866-469-3239 </a:t>
            </a:r>
          </a:p>
          <a:p>
            <a:pPr lvl="2"/>
            <a:r>
              <a:rPr lang="en-US" sz="2000" dirty="0"/>
              <a:t> </a:t>
            </a:r>
          </a:p>
          <a:p>
            <a:pPr lvl="2"/>
            <a:r>
              <a:rPr lang="en-US" sz="2000" dirty="0"/>
              <a:t>Call-in toll number (US/Canada): 1-650-429-3300 </a:t>
            </a:r>
          </a:p>
          <a:p>
            <a:pPr lvl="2"/>
            <a:r>
              <a:rPr lang="en-US" sz="2000" dirty="0"/>
              <a:t> </a:t>
            </a:r>
          </a:p>
          <a:p>
            <a:pPr lvl="2"/>
            <a:r>
              <a:rPr lang="en-US" sz="2000" dirty="0"/>
              <a:t>Call-in toll number (US/Canada): 1-408-856-9570 </a:t>
            </a:r>
          </a:p>
          <a:p>
            <a:pPr lvl="2"/>
            <a:r>
              <a:rPr lang="en-US" sz="2000" dirty="0" smtClean="0"/>
              <a:t/>
            </a:r>
            <a:br>
              <a:rPr lang="en-US" sz="2000" dirty="0" smtClean="0"/>
            </a:br>
            <a:r>
              <a:rPr lang="en-US" sz="2000" dirty="0" smtClean="0"/>
              <a:t> </a:t>
            </a:r>
            <a:r>
              <a:rPr lang="en-US" sz="2000" dirty="0" smtClean="0">
                <a:hlinkClick r:id="rId5"/>
              </a:rPr>
              <a:t>https://ieee-isto.webex.com/ieee-isto/e.php?MTID=m123b376f8d9bdc7d9ff0ff43ed7d1610</a:t>
            </a:r>
            <a:endParaRPr lang="en-US" sz="2400" dirty="0" smtClean="0"/>
          </a:p>
          <a:p>
            <a:pPr lvl="2"/>
            <a:endParaRPr lang="en-US" sz="2000" dirty="0"/>
          </a:p>
          <a:p>
            <a:pPr lvl="2"/>
            <a:endParaRPr lang="en-US" sz="2800" b="1" kern="0" dirty="0" smtClean="0">
              <a:solidFill>
                <a:schemeClr val="tx1"/>
              </a:solidFill>
              <a:latin typeface="Arial" pitchFamily="34" charset="0"/>
              <a:ea typeface="+mn-ea"/>
              <a:cs typeface="Arial" pitchFamily="34" charset="0"/>
              <a:sym typeface="Verdana" charset="0"/>
            </a:endParaRPr>
          </a:p>
          <a:p>
            <a:pPr marL="1131888" lvl="2" indent="-228600">
              <a:lnSpc>
                <a:spcPct val="90000"/>
              </a:lnSpc>
              <a:spcBef>
                <a:spcPts val="800"/>
              </a:spcBef>
              <a:buSzPct val="100000"/>
              <a:defRPr/>
            </a:pPr>
            <a:endParaRPr lang="en-US" sz="2800" kern="0" dirty="0">
              <a:solidFill>
                <a:schemeClr val="tx1"/>
              </a:solidFill>
              <a:latin typeface="+mn-lt"/>
              <a:ea typeface="+mn-ea"/>
              <a:cs typeface="+mn-cs"/>
              <a:sym typeface="Verdana"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SM Meeting Agenda</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2</a:t>
            </a:fld>
            <a:endParaRPr lang="en-US" sz="1400" dirty="0">
              <a:solidFill>
                <a:srgbClr val="FFFFFF"/>
              </a:solidFill>
              <a:cs typeface="Arial" charset="0"/>
            </a:endParaRPr>
          </a:p>
        </p:txBody>
      </p:sp>
      <p:sp>
        <p:nvSpPr>
          <p:cNvPr id="11" name="Rectangle 3"/>
          <p:cNvSpPr>
            <a:spLocks noGrp="1" noChangeArrowheads="1"/>
          </p:cNvSpPr>
          <p:nvPr>
            <p:ph idx="1"/>
          </p:nvPr>
        </p:nvSpPr>
        <p:spPr>
          <a:xfrm>
            <a:off x="647700" y="1955800"/>
            <a:ext cx="11709400" cy="13090763"/>
          </a:xfrm>
          <a:ln w="9525"/>
        </p:spPr>
        <p:txBody>
          <a:bodyPr>
            <a:spAutoFit/>
          </a:bodyPr>
          <a:lstStyle/>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smtClean="0"/>
          </a:p>
          <a:p>
            <a:pPr eaLnBrk="1" hangingPunct="1"/>
            <a:endParaRPr lang="en-US" sz="3200" dirty="0"/>
          </a:p>
        </p:txBody>
      </p:sp>
      <p:graphicFrame>
        <p:nvGraphicFramePr>
          <p:cNvPr id="10" name="Group 8"/>
          <p:cNvGraphicFramePr>
            <a:graphicFrameLocks noGrp="1"/>
          </p:cNvGraphicFramePr>
          <p:nvPr>
            <p:extLst>
              <p:ext uri="{D42A27DB-BD31-4B8C-83A1-F6EECF244321}">
                <p14:modId xmlns:p14="http://schemas.microsoft.com/office/powerpoint/2010/main" val="1164599322"/>
              </p:ext>
            </p:extLst>
          </p:nvPr>
        </p:nvGraphicFramePr>
        <p:xfrm>
          <a:off x="254000" y="2057400"/>
          <a:ext cx="12496800" cy="5848851"/>
        </p:xfrm>
        <a:graphic>
          <a:graphicData uri="http://schemas.openxmlformats.org/drawingml/2006/table">
            <a:tbl>
              <a:tblPr/>
              <a:tblGrid>
                <a:gridCol w="4033777"/>
                <a:gridCol w="8463023"/>
              </a:tblGrid>
              <a:tr h="839004">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When</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c>
                  <a:txBody>
                    <a:bodyPr/>
                    <a:lstStyle/>
                    <a:p>
                      <a:pPr marL="0" marR="0" lvl="0" indent="0" algn="ctr"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44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What</a:t>
                      </a:r>
                    </a:p>
                  </a:txBody>
                  <a:tcPr marL="50800" marR="50800" marT="50800" marB="50800" horzOverflow="overflow">
                    <a:lnL cap="flat">
                      <a:noFill/>
                    </a:lnL>
                    <a:lnR cap="flat">
                      <a:noFill/>
                    </a:lnR>
                    <a:lnT cap="flat">
                      <a:noFill/>
                    </a:lnT>
                    <a:lnB w="25400" cap="flat" cmpd="sng" algn="ctr">
                      <a:solidFill>
                        <a:srgbClr val="3F3F3F"/>
                      </a:solidFill>
                      <a:prstDash val="solid"/>
                      <a:round/>
                      <a:headEnd type="none" w="med" len="med"/>
                      <a:tailEnd type="none" w="med" len="med"/>
                    </a:lnB>
                    <a:lnTlToBr>
                      <a:noFill/>
                    </a:lnTlToBr>
                    <a:lnBlToTr>
                      <a:noFill/>
                    </a:lnBlToTr>
                    <a:solidFill>
                      <a:srgbClr val="000000">
                        <a:alpha val="24706"/>
                      </a:srgbClr>
                    </a:solidFill>
                  </a:tcPr>
                </a:tc>
              </a:tr>
              <a:tr h="684996">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9:00-9:15</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Administrivia, Introduction, Agenda</a:t>
                      </a:r>
                    </a:p>
                  </a:txBody>
                  <a:tcPr marL="50800" marR="50800" marT="50800" marB="50800" horzOverflow="overflow">
                    <a:lnL cap="flat">
                      <a:noFill/>
                    </a:lnL>
                    <a:lnR cap="flat">
                      <a:noFill/>
                    </a:lnR>
                    <a:lnT w="25400" cap="flat" cmpd="sng" algn="ctr">
                      <a:solidFill>
                        <a:srgbClr val="3F3F3F"/>
                      </a:solidFill>
                      <a:prstDash val="solid"/>
                      <a:round/>
                      <a:headEnd type="none" w="med" len="med"/>
                      <a:tailEnd type="none" w="med" len="med"/>
                    </a:lnT>
                    <a:lnB cap="flat">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9:15-9:30</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3600" b="0" dirty="0" smtClean="0"/>
                        <a:t>Project Status and Activities</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	</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r>
              <a:tr h="8382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9:30- 10:00</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SM3/3D </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Printing Modeling Efforts</a:t>
                      </a:r>
                    </a:p>
                  </a:txBody>
                  <a:tcPr marL="50800" marR="50800" marT="50800" marB="50800" horzOverflow="overflow">
                    <a:lnL cap="flat">
                      <a:noFill/>
                    </a:lnL>
                    <a:lnR cap="flat">
                      <a:noFill/>
                    </a:lnR>
                    <a:lnT cap="flat">
                      <a:noFill/>
                    </a:lnT>
                    <a:lnB cap="flat">
                      <a:noFill/>
                    </a:lnB>
                    <a:lnTlToBr>
                      <a:noFill/>
                    </a:lnTlToBr>
                    <a:lnBlToTr>
                      <a:noFill/>
                    </a:lnBlToTr>
                    <a:noFill/>
                  </a:tcPr>
                </a:tc>
              </a:tr>
              <a:tr h="762000">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10:00-10:15</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Break</a:t>
                      </a:r>
                    </a:p>
                  </a:txBody>
                  <a:tcPr marL="50800" marR="50800" marT="50800" marB="50800" horzOverflow="overflow">
                    <a:lnL cap="flat">
                      <a:noFill/>
                    </a:lnL>
                    <a:lnR cap="flat">
                      <a:noFill/>
                    </a:lnR>
                    <a:lnT cap="flat">
                      <a:noFill/>
                    </a:lnT>
                    <a:lnB cap="flat">
                      <a:noFill/>
                    </a:lnB>
                    <a:lnTlToBr>
                      <a:noFill/>
                    </a:lnTlToBr>
                    <a:lnBlToTr>
                      <a:noFill/>
                    </a:lnBlToTr>
                    <a:solidFill>
                      <a:schemeClr val="bg2">
                        <a:lumMod val="75000"/>
                        <a:alpha val="29803"/>
                      </a:schemeClr>
                    </a:solidFill>
                  </a:tcPr>
                </a:tc>
              </a:tr>
              <a:tr h="754994">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10:15 -11:30</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SM 2 </a:t>
                      </a: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Update &amp; Questions (Bill)</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cap="flat">
                      <a:noFill/>
                    </a:lnB>
                    <a:lnTlToBr>
                      <a:noFill/>
                    </a:lnTlToBr>
                    <a:lnBlToTr>
                      <a:noFill/>
                    </a:lnBlToTr>
                    <a:noFill/>
                  </a:tcPr>
                </a:tc>
              </a:tr>
              <a:tr h="1207657">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11:30- 12:00</a:t>
                      </a: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rPr>
                        <a:t>Next Steps and Action Items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sz="3600" b="0" i="0" u="none" strike="noStrike" cap="none" normalizeH="0" baseline="0" dirty="0" smtClean="0">
                        <a:ln>
                          <a:noFill/>
                        </a:ln>
                        <a:solidFill>
                          <a:schemeClr val="tx1"/>
                        </a:solidFill>
                        <a:effectLst/>
                        <a:latin typeface="Verdana" charset="0"/>
                        <a:ea typeface="Heiti SC Light" charset="0"/>
                        <a:cs typeface="Heiti SC Light" charset="0"/>
                        <a:sym typeface="Verdana" charset="0"/>
                      </a:endParaRPr>
                    </a:p>
                  </a:txBody>
                  <a:tcPr marL="50800" marR="50800" marT="50800" marB="50800" horzOverflow="overflow">
                    <a:lnL cap="flat">
                      <a:noFill/>
                    </a:lnL>
                    <a:lnR cap="flat">
                      <a:noFill/>
                    </a:lnR>
                    <a:lnT cap="flat">
                      <a:noFill/>
                    </a:lnT>
                    <a:lnB w="25400" cap="flat" cmpd="sng" algn="ctr">
                      <a:no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3</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sz="4400" dirty="0" smtClean="0">
                <a:solidFill>
                  <a:schemeClr val="bg1"/>
                </a:solidFill>
                <a:latin typeface="Verdana" charset="0"/>
                <a:ea typeface="Heiti SC Light" charset="0"/>
                <a:cs typeface="Heiti SC Light" charset="0"/>
                <a:sym typeface="Verdana" charset="0"/>
              </a:rPr>
              <a:t>Administrivia</a:t>
            </a:r>
            <a:endParaRPr lang="en-US" dirty="0" smtClean="0">
              <a:solidFill>
                <a:schemeClr val="bg1"/>
              </a:solidFill>
            </a:endParaRP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3</a:t>
            </a:fld>
            <a:endParaRPr lang="en-US" sz="1400" dirty="0">
              <a:solidFill>
                <a:srgbClr val="FFFFFF"/>
              </a:solidFill>
              <a:cs typeface="Arial" charset="0"/>
            </a:endParaRPr>
          </a:p>
        </p:txBody>
      </p:sp>
      <p:sp>
        <p:nvSpPr>
          <p:cNvPr id="11" name="Rectangle 3"/>
          <p:cNvSpPr>
            <a:spLocks noGrp="1" noChangeArrowheads="1"/>
          </p:cNvSpPr>
          <p:nvPr>
            <p:ph idx="1"/>
          </p:nvPr>
        </p:nvSpPr>
        <p:spPr>
          <a:xfrm>
            <a:off x="711200" y="1752600"/>
            <a:ext cx="11887200" cy="6432530"/>
          </a:xfrm>
          <a:ln w="9525"/>
        </p:spPr>
        <p:txBody>
          <a:bodyPr wrap="square">
            <a:spAutoFit/>
          </a:bodyPr>
          <a:lstStyle/>
          <a:p>
            <a:r>
              <a:rPr lang="en-US" sz="3200" dirty="0" smtClean="0"/>
              <a:t>Welcome</a:t>
            </a:r>
          </a:p>
          <a:p>
            <a:r>
              <a:rPr lang="en-US" sz="3200" dirty="0" smtClean="0"/>
              <a:t>Confirm Minutes Taker</a:t>
            </a:r>
          </a:p>
          <a:p>
            <a:r>
              <a:rPr lang="en-US" sz="3200" dirty="0" smtClean="0"/>
              <a:t>Policy on Non-disclosure of Proprietary Information</a:t>
            </a:r>
          </a:p>
          <a:p>
            <a:r>
              <a:rPr lang="en-US" sz="3200" dirty="0" smtClean="0"/>
              <a:t>Semantic Model Workgroup Officers</a:t>
            </a:r>
          </a:p>
          <a:p>
            <a:pPr lvl="1" eaLnBrk="1" hangingPunct="1"/>
            <a:r>
              <a:rPr lang="en-US" sz="2600" dirty="0" smtClean="0"/>
              <a:t>Chair: </a:t>
            </a:r>
            <a:r>
              <a:rPr lang="en-US" sz="2800" dirty="0" smtClean="0"/>
              <a:t>Jeremy Reitz (Xerox</a:t>
            </a:r>
            <a:r>
              <a:rPr lang="en-US" sz="2800" dirty="0" smtClean="0"/>
              <a:t>)</a:t>
            </a:r>
          </a:p>
          <a:p>
            <a:pPr lvl="1" eaLnBrk="1" hangingPunct="1"/>
            <a:r>
              <a:rPr lang="en-US" sz="2600" dirty="0" smtClean="0"/>
              <a:t>Vice-Chair: </a:t>
            </a:r>
            <a:r>
              <a:rPr lang="en-US" sz="2800" dirty="0" smtClean="0"/>
              <a:t>Paul Tykodi (TCS) </a:t>
            </a:r>
          </a:p>
          <a:p>
            <a:pPr marL="782638" lvl="1" eaLnBrk="1" hangingPunct="1"/>
            <a:r>
              <a:rPr lang="en-US" sz="2600" dirty="0" smtClean="0"/>
              <a:t>Secretary: Bill Wagner (TIC)</a:t>
            </a:r>
          </a:p>
          <a:p>
            <a:pPr lvl="1" eaLnBrk="1" hangingPunct="1"/>
            <a:r>
              <a:rPr lang="en-US" sz="2600" dirty="0" smtClean="0"/>
              <a:t>Document Editors:</a:t>
            </a:r>
          </a:p>
          <a:p>
            <a:pPr lvl="2">
              <a:spcBef>
                <a:spcPts val="600"/>
              </a:spcBef>
              <a:spcAft>
                <a:spcPts val="0"/>
              </a:spcAft>
              <a:buFontTx/>
              <a:buChar char="•"/>
            </a:pPr>
            <a:r>
              <a:rPr lang="en-US" sz="2800" dirty="0"/>
              <a:t>Jeremy </a:t>
            </a:r>
            <a:r>
              <a:rPr lang="en-US" sz="2800" dirty="0" smtClean="0"/>
              <a:t>Reitz (</a:t>
            </a:r>
            <a:r>
              <a:rPr lang="en-US" sz="2800" dirty="0"/>
              <a:t>Xerox</a:t>
            </a:r>
            <a:r>
              <a:rPr lang="en-US" sz="2800" dirty="0" smtClean="0"/>
              <a:t>) – SM2, SM3 Schema</a:t>
            </a:r>
          </a:p>
          <a:p>
            <a:pPr lvl="2">
              <a:spcBef>
                <a:spcPts val="600"/>
              </a:spcBef>
              <a:spcAft>
                <a:spcPts val="0"/>
              </a:spcAft>
              <a:buFontTx/>
              <a:buChar char="•"/>
            </a:pPr>
            <a:r>
              <a:rPr lang="en-US" sz="2800" dirty="0" smtClean="0"/>
              <a:t>Paul Tykodi (TCS) – Example of PWG 3D Print Job Ticket</a:t>
            </a:r>
          </a:p>
          <a:p>
            <a:pPr lvl="2">
              <a:spcBef>
                <a:spcPts val="600"/>
              </a:spcBef>
              <a:spcAft>
                <a:spcPts val="0"/>
              </a:spcAft>
              <a:buFontTx/>
              <a:buChar char="•"/>
            </a:pPr>
            <a:r>
              <a:rPr lang="en-US" sz="2800" dirty="0" smtClean="0"/>
              <a:t>Ira McDonald (High North) – JDFMAP (awaiting prototype) </a:t>
            </a:r>
          </a:p>
          <a:p>
            <a:pPr lvl="2">
              <a:spcBef>
                <a:spcPts val="600"/>
              </a:spcBef>
              <a:spcAft>
                <a:spcPts val="0"/>
              </a:spcAft>
              <a:buFontTx/>
              <a:buChar char="•"/>
            </a:pPr>
            <a:r>
              <a:rPr lang="en-US" sz="2800" dirty="0" smtClean="0"/>
              <a:t>Rick Yardumian (Canon) – JDFMAP (awaiting prototype</a:t>
            </a:r>
            <a:r>
              <a:rPr lang="en-US" sz="2800" dirty="0" smtClean="0"/>
              <a:t>)</a:t>
            </a:r>
            <a:endParaRPr lang="en-US" sz="28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4</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p:txBody>
          <a:bodyPr rIns="166398"/>
          <a:lstStyle/>
          <a:p>
            <a:pPr marL="57150" eaLnBrk="1" hangingPunct="1"/>
            <a:r>
              <a:rPr lang="en-US" dirty="0" smtClean="0"/>
              <a:t>Introduction</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4</a:t>
            </a:fld>
            <a:endParaRPr lang="en-US" sz="1400" dirty="0">
              <a:solidFill>
                <a:srgbClr val="FFFFFF"/>
              </a:solidFill>
              <a:cs typeface="Arial" charset="0"/>
            </a:endParaRPr>
          </a:p>
        </p:txBody>
      </p:sp>
      <p:sp>
        <p:nvSpPr>
          <p:cNvPr id="11" name="Rectangle 3"/>
          <p:cNvSpPr>
            <a:spLocks noGrp="1" noChangeArrowheads="1"/>
          </p:cNvSpPr>
          <p:nvPr>
            <p:ph idx="1"/>
          </p:nvPr>
        </p:nvSpPr>
        <p:spPr>
          <a:xfrm>
            <a:off x="0" y="1582132"/>
            <a:ext cx="12750800" cy="7407156"/>
          </a:xfrm>
          <a:ln w="9525"/>
        </p:spPr>
        <p:txBody>
          <a:bodyPr wrap="square">
            <a:spAutoFit/>
          </a:bodyPr>
          <a:lstStyle/>
          <a:p>
            <a:pPr algn="just"/>
            <a:r>
              <a:rPr lang="en-US" sz="2800" dirty="0" smtClean="0">
                <a:sym typeface="Verdana" charset="0"/>
              </a:rPr>
              <a:t>The current Semantic Model workgroup is the latest in a series of PWG workgroups documenting and maintaining the Hard Copy Imaging System model. </a:t>
            </a:r>
          </a:p>
          <a:p>
            <a:pPr algn="just"/>
            <a:endParaRPr lang="en-US" sz="2800" dirty="0" smtClean="0">
              <a:sym typeface="Verdana" charset="0"/>
            </a:endParaRPr>
          </a:p>
          <a:p>
            <a:pPr algn="just"/>
            <a:r>
              <a:rPr lang="en-US" sz="2800" dirty="0" smtClean="0">
                <a:sym typeface="Verdana" charset="0"/>
              </a:rPr>
              <a:t>This model defines the semantic elements that constitute the imaging services and subunits of a network connected Imaging System, and the actions that </a:t>
            </a:r>
            <a:r>
              <a:rPr lang="en-US" sz="2800" dirty="0" smtClean="0"/>
              <a:t>operate on the objects and elements of the model, independent of a specific protocol or network environment.</a:t>
            </a:r>
          </a:p>
          <a:p>
            <a:pPr algn="just"/>
            <a:endParaRPr lang="en-US" sz="2800" dirty="0" smtClean="0"/>
          </a:p>
          <a:p>
            <a:pPr algn="just"/>
            <a:r>
              <a:rPr lang="en-US" sz="2800" dirty="0" smtClean="0"/>
              <a:t>By the current workgroup charter, the primary function of the workgroup is to keep the model updated with additions and changes developed by other PWG workgroups, to make the model documentation accessible without the need for special software, and to provided for the review and approval of model updates by the PWG membership.</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5</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482600" y="0"/>
            <a:ext cx="11988800" cy="1447800"/>
          </a:xfrm>
        </p:spPr>
        <p:txBody>
          <a:bodyPr rIns="166398"/>
          <a:lstStyle/>
          <a:p>
            <a:pPr marL="57150" eaLnBrk="1" hangingPunct="1"/>
            <a:r>
              <a:rPr lang="en-US" dirty="0" smtClean="0"/>
              <a:t>Project Status – Current Projects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5</a:t>
            </a:fld>
            <a:endParaRPr lang="en-US" sz="1400" dirty="0">
              <a:solidFill>
                <a:srgbClr val="FFFFFF"/>
              </a:solidFill>
              <a:cs typeface="Arial" charset="0"/>
            </a:endParaRPr>
          </a:p>
        </p:txBody>
      </p:sp>
      <p:sp>
        <p:nvSpPr>
          <p:cNvPr id="11" name="Rectangle 3"/>
          <p:cNvSpPr>
            <a:spLocks noGrp="1" noChangeArrowheads="1"/>
          </p:cNvSpPr>
          <p:nvPr>
            <p:ph idx="1"/>
          </p:nvPr>
        </p:nvSpPr>
        <p:spPr>
          <a:xfrm>
            <a:off x="635000" y="1752600"/>
            <a:ext cx="12065000" cy="8199681"/>
          </a:xfrm>
          <a:ln w="9525"/>
        </p:spPr>
        <p:txBody>
          <a:bodyPr wrap="square">
            <a:spAutoFit/>
          </a:bodyPr>
          <a:lstStyle/>
          <a:p>
            <a:r>
              <a:rPr lang="en-US" sz="2800" dirty="0" smtClean="0"/>
              <a:t>Mapping CIP4 JDF to PWG Print Job Ticket v1.0 (JDFMAP)</a:t>
            </a:r>
          </a:p>
          <a:p>
            <a:pPr lvl="1"/>
            <a:r>
              <a:rPr lang="en-US" sz="2000" dirty="0" smtClean="0"/>
              <a:t>Current draft (</a:t>
            </a:r>
            <a:r>
              <a:rPr lang="en-US" sz="2000" dirty="0" smtClean="0">
                <a:hlinkClick r:id="rId4"/>
              </a:rPr>
              <a:t>ftp://ftp.pwg.org/pub/pwg/sm3/wd/wd-smjdfmap10-20150604.pdf</a:t>
            </a:r>
            <a:r>
              <a:rPr lang="en-US" sz="2000" dirty="0" smtClean="0"/>
              <a:t>) is at Prototype level, awaiting prototype reports.</a:t>
            </a:r>
          </a:p>
          <a:p>
            <a:pPr lvl="1"/>
            <a:r>
              <a:rPr lang="en-US" sz="2000" dirty="0" smtClean="0"/>
              <a:t>Soliciting candidates to do prototyping in progress.</a:t>
            </a:r>
          </a:p>
          <a:p>
            <a:r>
              <a:rPr lang="en-US" sz="2800" dirty="0" smtClean="0"/>
              <a:t>Update and Finalization of Semantic Model 2</a:t>
            </a:r>
          </a:p>
          <a:p>
            <a:pPr lvl="1"/>
            <a:r>
              <a:rPr lang="en-US" sz="2000" dirty="0" smtClean="0"/>
              <a:t>Produce an updated version of SM2, reflecting corrections and reasonable additions from IPP, but no Cloud or 3D aspects.</a:t>
            </a:r>
          </a:p>
          <a:p>
            <a:pPr lvl="1"/>
            <a:r>
              <a:rPr lang="en-US" sz="2000" dirty="0" smtClean="0"/>
              <a:t>Finalize and document this version and subject it to an approval process.</a:t>
            </a:r>
          </a:p>
          <a:p>
            <a:pPr lvl="1"/>
            <a:r>
              <a:rPr lang="en-US" sz="2000" dirty="0" smtClean="0"/>
              <a:t>Gap analysis is still in progress </a:t>
            </a:r>
            <a:r>
              <a:rPr lang="en-US" sz="2000" dirty="0" smtClean="0"/>
              <a:t>(Bill Wagner)</a:t>
            </a:r>
            <a:r>
              <a:rPr lang="en-US" sz="2000" dirty="0" smtClean="0"/>
              <a:t>. </a:t>
            </a:r>
          </a:p>
          <a:p>
            <a:r>
              <a:rPr lang="en-US" sz="2800" dirty="0" smtClean="0"/>
              <a:t>Creation of Semantic Model 3</a:t>
            </a:r>
          </a:p>
          <a:p>
            <a:pPr lvl="1"/>
            <a:r>
              <a:rPr lang="en-US" sz="2000" dirty="0" smtClean="0"/>
              <a:t>Start </a:t>
            </a:r>
            <a:r>
              <a:rPr lang="en-US" sz="2000" dirty="0" smtClean="0"/>
              <a:t>afresh with SM3 to reflect updated view of MFD, with addition of Cloud aspects and 3D Print and Scan Services.</a:t>
            </a:r>
          </a:p>
          <a:p>
            <a:pPr lvl="1"/>
            <a:r>
              <a:rPr lang="en-US" sz="2000" dirty="0" smtClean="0"/>
              <a:t>Although SM3 efforts were nominally to wait until after SM2 is finalized, preliminary work on the 3D Print Service has been started</a:t>
            </a:r>
            <a:r>
              <a:rPr lang="en-US" sz="2000" dirty="0" smtClean="0"/>
              <a:t>.</a:t>
            </a:r>
          </a:p>
          <a:p>
            <a:pPr lvl="1"/>
            <a:r>
              <a:rPr lang="en-US" sz="2000" dirty="0" smtClean="0"/>
              <a:t>Initial </a:t>
            </a:r>
            <a:r>
              <a:rPr lang="en-US" sz="2000" dirty="0"/>
              <a:t>work posted here: </a:t>
            </a:r>
            <a:r>
              <a:rPr lang="en-US" sz="2000" dirty="0">
                <a:hlinkClick r:id="rId5"/>
              </a:rPr>
              <a:t>https://</a:t>
            </a:r>
            <a:r>
              <a:rPr lang="en-US" sz="2000" dirty="0" smtClean="0">
                <a:hlinkClick r:id="rId5"/>
              </a:rPr>
              <a:t>github.com/istopwg/sm3</a:t>
            </a:r>
            <a:endParaRPr lang="en-US" sz="2000" dirty="0" smtClean="0"/>
          </a:p>
          <a:p>
            <a:pPr lvl="1"/>
            <a:r>
              <a:rPr lang="en-US" sz="2000" dirty="0" smtClean="0"/>
              <a:t>With Daniel Leaving this will require a new volunteer to continue the effort.</a:t>
            </a:r>
          </a:p>
          <a:p>
            <a:r>
              <a:rPr lang="en-US" dirty="0"/>
              <a:t>New 3D Print Efforts</a:t>
            </a:r>
          </a:p>
          <a:p>
            <a:pPr lvl="1"/>
            <a:r>
              <a:rPr lang="en-US" dirty="0"/>
              <a:t>New 3D Print efforts following the IPP project are within the scope of chartered projects, but will be identified in a charter update.</a:t>
            </a:r>
          </a:p>
          <a:p>
            <a:pPr lvl="1"/>
            <a:endParaRPr lang="en-US" sz="20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6</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304800" y="-76200"/>
            <a:ext cx="11988800" cy="1447800"/>
          </a:xfrm>
        </p:spPr>
        <p:txBody>
          <a:bodyPr rIns="166398"/>
          <a:lstStyle/>
          <a:p>
            <a:pPr marL="0" lvl="0" eaLnBrk="1" hangingPunct="1">
              <a:tabLst>
                <a:tab pos="914400" algn="l"/>
              </a:tabLst>
            </a:pPr>
            <a:r>
              <a:rPr lang="en-US" sz="4400" dirty="0" smtClean="0">
                <a:solidFill>
                  <a:schemeClr val="bg1"/>
                </a:solidFill>
                <a:latin typeface="Verdana" charset="0"/>
                <a:ea typeface="Heiti SC Light" charset="0"/>
                <a:cs typeface="Heiti SC Light" charset="0"/>
                <a:sym typeface="Verdana" charset="0"/>
              </a:rPr>
              <a:t>SM3 Approach</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6</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344400" cy="6853158"/>
          </a:xfrm>
          <a:ln w="9525"/>
        </p:spPr>
        <p:txBody>
          <a:bodyPr wrap="square">
            <a:spAutoFit/>
          </a:bodyPr>
          <a:lstStyle/>
          <a:p>
            <a:r>
              <a:rPr lang="en-US" sz="2400" dirty="0" smtClean="0"/>
              <a:t>SM3 starts with the SM2 model but would not necessarily maintain backward comparability to SM2, although gratuitous incompatibilities would be avoided. Specific examples of areas of incompatibility are:</a:t>
            </a:r>
          </a:p>
          <a:p>
            <a:pPr lvl="1"/>
            <a:r>
              <a:rPr lang="en-US" sz="2000" dirty="0" smtClean="0"/>
              <a:t>"Light Services" (</a:t>
            </a:r>
            <a:r>
              <a:rPr lang="en-US" sz="2000" dirty="0" err="1" smtClean="0"/>
              <a:t>EmailIn</a:t>
            </a:r>
            <a:r>
              <a:rPr lang="en-US" sz="2000" dirty="0" smtClean="0"/>
              <a:t>, </a:t>
            </a:r>
            <a:r>
              <a:rPr lang="en-US" sz="2000" dirty="0" err="1" smtClean="0"/>
              <a:t>EMailOut</a:t>
            </a:r>
            <a:r>
              <a:rPr lang="en-US" sz="2000" dirty="0" smtClean="0"/>
              <a:t>, </a:t>
            </a:r>
            <a:r>
              <a:rPr lang="en-US" sz="2000" dirty="0" err="1" smtClean="0"/>
              <a:t>FaxIn</a:t>
            </a:r>
            <a:r>
              <a:rPr lang="en-US" sz="2000" dirty="0" smtClean="0"/>
              <a:t>) will be reclassified as Light services.</a:t>
            </a:r>
          </a:p>
          <a:p>
            <a:pPr lvl="1"/>
            <a:r>
              <a:rPr lang="en-US" sz="2000" dirty="0" smtClean="0"/>
              <a:t>The System Control Service would be expanded to parallel the IPP System Service.</a:t>
            </a:r>
          </a:p>
          <a:p>
            <a:pPr lvl="1"/>
            <a:r>
              <a:rPr lang="en-US" sz="2000" dirty="0" smtClean="0"/>
              <a:t>The Resource Service will incorporated into the System Service.</a:t>
            </a:r>
          </a:p>
          <a:p>
            <a:pPr lvl="1"/>
            <a:r>
              <a:rPr lang="en-US" sz="2000" dirty="0" smtClean="0"/>
              <a:t>Deprecated elements will be removed.</a:t>
            </a:r>
          </a:p>
          <a:p>
            <a:r>
              <a:rPr lang="en-US" sz="2400" dirty="0" smtClean="0"/>
              <a:t>SM3 will include new features and Services.</a:t>
            </a:r>
          </a:p>
          <a:p>
            <a:pPr lvl="1"/>
            <a:r>
              <a:rPr lang="en-US" sz="2000" dirty="0" smtClean="0"/>
              <a:t>Notification will be added.</a:t>
            </a:r>
          </a:p>
          <a:p>
            <a:pPr lvl="1"/>
            <a:r>
              <a:rPr lang="en-US" sz="2000" dirty="0" smtClean="0"/>
              <a:t>The Cloud Model will be incorporated and discrepancies with IPP Infra resolved.</a:t>
            </a:r>
          </a:p>
          <a:p>
            <a:pPr lvl="1"/>
            <a:r>
              <a:rPr lang="en-US" sz="2000" dirty="0" smtClean="0"/>
              <a:t>The 3D Print Service reflecting IPP 3DPrint will be added.</a:t>
            </a:r>
          </a:p>
          <a:p>
            <a:pPr lvl="1"/>
            <a:r>
              <a:rPr lang="en-US" sz="2000" dirty="0" smtClean="0"/>
              <a:t>There will be provision for a 3D Scan Service, although details will follow the IPP 3D Scan development.</a:t>
            </a:r>
          </a:p>
          <a:p>
            <a:r>
              <a:rPr lang="en-US" sz="2400" dirty="0" smtClean="0"/>
              <a:t>Development will follow the Schemata Development Process and Approval will require the full voting process.</a:t>
            </a:r>
          </a:p>
          <a:p>
            <a:r>
              <a:rPr lang="en-US" sz="2400" dirty="0" smtClean="0"/>
              <a:t>Certain aspects of the model (such as the WSDL or the rigorousness of the XML) may be omitted </a:t>
            </a:r>
            <a:endParaRPr lang="en-US" sz="2800" dirty="0" smtClean="0"/>
          </a:p>
        </p:txBody>
      </p:sp>
    </p:spTree>
    <p:extLst>
      <p:ext uri="{BB962C8B-B14F-4D97-AF65-F5344CB8AC3E}">
        <p14:creationId xmlns:p14="http://schemas.microsoft.com/office/powerpoint/2010/main" val="349186658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7</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101600" y="0"/>
            <a:ext cx="11988800" cy="1447800"/>
          </a:xfrm>
        </p:spPr>
        <p:txBody>
          <a:bodyPr rIns="166398"/>
          <a:lstStyle/>
          <a:p>
            <a:r>
              <a:rPr lang="en-US" sz="4400" dirty="0" smtClean="0"/>
              <a:t>PWG 2D &amp; 3D Printing Job Ticket Efforts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7</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496800" cy="7773923"/>
          </a:xfrm>
          <a:ln w="9525"/>
        </p:spPr>
        <p:txBody>
          <a:bodyPr wrap="square">
            <a:spAutoFit/>
          </a:bodyPr>
          <a:lstStyle/>
          <a:p>
            <a:r>
              <a:rPr lang="en-US" dirty="0" smtClean="0"/>
              <a:t>The PWG/IPP approach to printing is most effectively presented in abstract Print Service Capabilities (PSC), Print Job Ticket (PJT), and Print Job Receipt (PJR)structures. </a:t>
            </a:r>
          </a:p>
          <a:p>
            <a:pPr lvl="1"/>
            <a:r>
              <a:rPr lang="en-US" dirty="0" smtClean="0"/>
              <a:t>It is desirable to include sample versions of these structures when presenting the PWG Model to other standards bodies. It would be appropriate to include both 2D and 3D samples in the SM web pages.</a:t>
            </a:r>
          </a:p>
          <a:p>
            <a:r>
              <a:rPr lang="en-US" dirty="0" smtClean="0"/>
              <a:t>Set of 2D Printing Structures</a:t>
            </a:r>
          </a:p>
          <a:p>
            <a:pPr lvl="1"/>
            <a:r>
              <a:rPr lang="en-US" dirty="0" smtClean="0"/>
              <a:t>Sample Print Job Ticket exists in PWG Print Job Ticket specification section 19. A short narrative describing the intended job features will be added.</a:t>
            </a:r>
          </a:p>
          <a:p>
            <a:pPr lvl="1"/>
            <a:r>
              <a:rPr lang="en-US" dirty="0" smtClean="0"/>
              <a:t>A sample Print Job Ticket Capabilities exists in Section 20. </a:t>
            </a:r>
          </a:p>
          <a:p>
            <a:pPr lvl="1"/>
            <a:r>
              <a:rPr lang="en-US" dirty="0" smtClean="0"/>
              <a:t>A Sample Print Job Receipt for the same job can be generated.</a:t>
            </a:r>
            <a:endParaRPr lang="en-US" sz="2200" dirty="0" smtClean="0"/>
          </a:p>
          <a:p>
            <a:r>
              <a:rPr lang="en-US" sz="2800" dirty="0" smtClean="0"/>
              <a:t>Set of 3D Printing Structures</a:t>
            </a:r>
          </a:p>
          <a:p>
            <a:pPr lvl="1"/>
            <a:r>
              <a:rPr lang="en-US" dirty="0" smtClean="0"/>
              <a:t>The SM Workgroup has started generating a 3D Print Job Ticket example. This will be supported by:</a:t>
            </a:r>
          </a:p>
          <a:p>
            <a:pPr lvl="2"/>
            <a:r>
              <a:rPr lang="en-US" dirty="0" smtClean="0"/>
              <a:t>A sample 3D Print Job Description</a:t>
            </a:r>
          </a:p>
          <a:p>
            <a:pPr lvl="2"/>
            <a:r>
              <a:rPr lang="en-US" dirty="0" smtClean="0"/>
              <a:t>A sample 3D Print Service Capabilities</a:t>
            </a:r>
          </a:p>
          <a:p>
            <a:pPr lvl="2"/>
            <a:r>
              <a:rPr lang="en-US" dirty="0" smtClean="0"/>
              <a:t>A sample 3D Print Job Receipt.</a:t>
            </a:r>
            <a:endParaRPr lang="en-US" sz="2000"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8</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254000" y="0"/>
            <a:ext cx="11988800" cy="1447800"/>
          </a:xfrm>
        </p:spPr>
        <p:txBody>
          <a:bodyPr rIns="166398"/>
          <a:lstStyle/>
          <a:p>
            <a:r>
              <a:rPr lang="en-US" sz="4400" dirty="0" smtClean="0"/>
              <a:t>PJT, PJR, PSC Efforts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8</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496800" cy="7797006"/>
          </a:xfrm>
          <a:ln w="9525"/>
        </p:spPr>
        <p:txBody>
          <a:bodyPr wrap="square">
            <a:spAutoFit/>
          </a:bodyPr>
          <a:lstStyle/>
          <a:p>
            <a:r>
              <a:rPr lang="en-US" sz="2800" dirty="0" smtClean="0"/>
              <a:t>2D PJT, PJR and PSC</a:t>
            </a:r>
          </a:p>
          <a:p>
            <a:pPr lvl="1"/>
            <a:r>
              <a:rPr lang="en-US" sz="2200" dirty="0" smtClean="0"/>
              <a:t>Sample Print Job Ticket exists in PWG Print Job Ticket specification section 19</a:t>
            </a:r>
          </a:p>
          <a:p>
            <a:pPr lvl="2"/>
            <a:r>
              <a:rPr lang="en-US" sz="2200" dirty="0" smtClean="0"/>
              <a:t>A short narrative describing the intended job features would be helpful</a:t>
            </a:r>
          </a:p>
          <a:p>
            <a:pPr lvl="1"/>
            <a:r>
              <a:rPr lang="en-US" sz="2200" dirty="0" smtClean="0"/>
              <a:t>A sample Print Job Ticket Capabilities exists in Section 20. </a:t>
            </a:r>
          </a:p>
          <a:p>
            <a:pPr lvl="1"/>
            <a:r>
              <a:rPr lang="en-US" sz="2200" dirty="0" smtClean="0"/>
              <a:t>A Sample Print Job Receipt for the same job can be generated.</a:t>
            </a:r>
          </a:p>
          <a:p>
            <a:pPr lvl="1">
              <a:buNone/>
            </a:pPr>
            <a:r>
              <a:rPr lang="en-US" sz="2200" dirty="0" smtClean="0"/>
              <a:t>  [Review current state of 2D Printing set]</a:t>
            </a:r>
          </a:p>
          <a:p>
            <a:pPr lvl="1">
              <a:buNone/>
            </a:pPr>
            <a:endParaRPr lang="en-US" sz="2200" dirty="0" smtClean="0"/>
          </a:p>
          <a:p>
            <a:r>
              <a:rPr lang="en-US" sz="2800" dirty="0" smtClean="0"/>
              <a:t>3D Printing Job Ticket</a:t>
            </a:r>
          </a:p>
          <a:p>
            <a:pPr lvl="1"/>
            <a:r>
              <a:rPr lang="en-US" dirty="0" smtClean="0"/>
              <a:t>Sample Job Description</a:t>
            </a:r>
          </a:p>
          <a:p>
            <a:pPr lvl="1"/>
            <a:r>
              <a:rPr lang="en-US" dirty="0" smtClean="0"/>
              <a:t>Sample Service Capabilities</a:t>
            </a:r>
          </a:p>
          <a:p>
            <a:pPr lvl="1"/>
            <a:r>
              <a:rPr lang="en-US" dirty="0" smtClean="0"/>
              <a:t>Sample Print Job Ticket</a:t>
            </a:r>
          </a:p>
          <a:p>
            <a:pPr lvl="1"/>
            <a:r>
              <a:rPr lang="en-US" dirty="0" smtClean="0"/>
              <a:t>Sample Job Receipt</a:t>
            </a:r>
          </a:p>
          <a:p>
            <a:pPr lvl="1"/>
            <a:r>
              <a:rPr lang="en-US" dirty="0" smtClean="0"/>
              <a:t>The SM Workgroup has started this effort in generating a 3D Print Job Ticket example.</a:t>
            </a:r>
          </a:p>
          <a:p>
            <a:pPr lvl="1">
              <a:buNone/>
            </a:pPr>
            <a:r>
              <a:rPr lang="en-US" dirty="0" smtClean="0"/>
              <a:t>    [Review current state of 3D Printing set]</a:t>
            </a:r>
          </a:p>
          <a:p>
            <a:pPr lvl="1">
              <a:buNone/>
            </a:pPr>
            <a:endParaRPr lang="en-US" dirty="0" smtClean="0"/>
          </a:p>
          <a:p>
            <a:r>
              <a:rPr lang="en-US" dirty="0" smtClean="0"/>
              <a:t>Questions and Issues in Examples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9</a:t>
            </a:fld>
            <a:endParaRPr lang="en-US" dirty="0" smtClean="0"/>
          </a:p>
        </p:txBody>
      </p:sp>
      <p:sp>
        <p:nvSpPr>
          <p:cNvPr id="8195" name="Rectangle 1"/>
          <p:cNvSpPr>
            <a:spLocks/>
          </p:cNvSpPr>
          <p:nvPr/>
        </p:nvSpPr>
        <p:spPr bwMode="auto">
          <a:xfrm>
            <a:off x="0" y="0"/>
            <a:ext cx="13004800" cy="1625600"/>
          </a:xfrm>
          <a:prstGeom prst="rect">
            <a:avLst/>
          </a:prstGeom>
          <a:solidFill>
            <a:srgbClr val="4B5AA8"/>
          </a:solidFill>
          <a:ln w="9525">
            <a:noFill/>
            <a:round/>
            <a:headEnd/>
            <a:tailEnd/>
          </a:ln>
        </p:spPr>
        <p:txBody>
          <a:bodyPr lIns="0" tIns="0" rIns="0" bIns="0"/>
          <a:lstStyle/>
          <a:p>
            <a:endParaRPr lang="en-US" dirty="0"/>
          </a:p>
        </p:txBody>
      </p:sp>
      <p:pic>
        <p:nvPicPr>
          <p:cNvPr id="8196" name="Picture 2"/>
          <p:cNvPicPr>
            <a:picLocks noChangeAspect="1" noChangeArrowheads="1"/>
          </p:cNvPicPr>
          <p:nvPr/>
        </p:nvPicPr>
        <p:blipFill>
          <a:blip r:embed="rId3" cstate="print"/>
          <a:srcRect/>
          <a:stretch>
            <a:fillRect/>
          </a:stretch>
        </p:blipFill>
        <p:spPr bwMode="auto">
          <a:xfrm>
            <a:off x="11607800" y="177800"/>
            <a:ext cx="1216025" cy="1270000"/>
          </a:xfrm>
          <a:prstGeom prst="rect">
            <a:avLst/>
          </a:prstGeom>
          <a:noFill/>
          <a:ln w="9525">
            <a:noFill/>
            <a:round/>
            <a:headEnd/>
            <a:tailEnd/>
          </a:ln>
        </p:spPr>
      </p:pic>
      <p:sp>
        <p:nvSpPr>
          <p:cNvPr id="8197" name="Rectangle 3"/>
          <p:cNvSpPr>
            <a:spLocks/>
          </p:cNvSpPr>
          <p:nvPr/>
        </p:nvSpPr>
        <p:spPr bwMode="auto">
          <a:xfrm>
            <a:off x="0" y="9423400"/>
            <a:ext cx="13004800" cy="330200"/>
          </a:xfrm>
          <a:prstGeom prst="rect">
            <a:avLst/>
          </a:prstGeom>
          <a:solidFill>
            <a:srgbClr val="4B5AA8"/>
          </a:solidFill>
          <a:ln w="9525">
            <a:noFill/>
            <a:miter lim="800000"/>
            <a:headEnd/>
            <a:tailEnd/>
          </a:ln>
        </p:spPr>
        <p:txBody>
          <a:bodyPr lIns="0" tIns="0" rIns="0" bIns="0"/>
          <a:lstStyle/>
          <a:p>
            <a:endParaRPr lang="en-US" dirty="0"/>
          </a:p>
        </p:txBody>
      </p:sp>
      <p:sp>
        <p:nvSpPr>
          <p:cNvPr id="8198" name="Rectangle 4"/>
          <p:cNvSpPr>
            <a:spLocks/>
          </p:cNvSpPr>
          <p:nvPr/>
        </p:nvSpPr>
        <p:spPr bwMode="auto">
          <a:xfrm>
            <a:off x="177800" y="9448800"/>
            <a:ext cx="12344400" cy="234950"/>
          </a:xfrm>
          <a:prstGeom prst="rect">
            <a:avLst/>
          </a:prstGeom>
          <a:noFill/>
          <a:ln w="12700">
            <a:noFill/>
            <a:miter lim="800000"/>
            <a:headEnd/>
            <a:tailEnd/>
          </a:ln>
        </p:spPr>
        <p:txBody>
          <a:bodyPr lIns="0" tIns="0" rIns="57799" bIns="0" anchor="ctr"/>
          <a:lstStyle/>
          <a:p>
            <a:pPr marL="57150"/>
            <a:r>
              <a:rPr lang="en-US" sz="1400" dirty="0">
                <a:solidFill>
                  <a:srgbClr val="FFFFFF"/>
                </a:solidFill>
                <a:cs typeface="Arial" charset="0"/>
              </a:rPr>
              <a:t>Copyright © </a:t>
            </a:r>
            <a:r>
              <a:rPr lang="is-IS" sz="1400" dirty="0" smtClean="0">
                <a:solidFill>
                  <a:srgbClr val="FFFFFF"/>
                </a:solidFill>
                <a:cs typeface="Arial" charset="0"/>
              </a:rPr>
              <a:t>2016</a:t>
            </a:r>
            <a:r>
              <a:rPr lang="en-US" sz="1400" dirty="0" smtClean="0">
                <a:solidFill>
                  <a:srgbClr val="FFFFFF"/>
                </a:solidFill>
                <a:cs typeface="Arial" charset="0"/>
              </a:rPr>
              <a:t> </a:t>
            </a:r>
            <a:r>
              <a:rPr lang="en-US" sz="1400" dirty="0">
                <a:solidFill>
                  <a:srgbClr val="FFFFFF"/>
                </a:solidFill>
                <a:cs typeface="Arial" charset="0"/>
              </a:rPr>
              <a:t>The Printer Working Group. All rights reserved</a:t>
            </a:r>
            <a:r>
              <a:rPr lang="en-US" sz="1400" dirty="0" smtClean="0">
                <a:solidFill>
                  <a:srgbClr val="FFFFFF"/>
                </a:solidFill>
                <a:cs typeface="Arial" charset="0"/>
              </a:rPr>
              <a:t>. The IPP Everywhere and PWG logos are trademarks of The Printer Working Group</a:t>
            </a:r>
            <a:endParaRPr lang="en-US" sz="1400" dirty="0">
              <a:solidFill>
                <a:srgbClr val="FFFFFF"/>
              </a:solidFill>
              <a:cs typeface="Arial" charset="0"/>
            </a:endParaRPr>
          </a:p>
        </p:txBody>
      </p:sp>
      <p:sp>
        <p:nvSpPr>
          <p:cNvPr id="8199" name="Rectangle 5"/>
          <p:cNvSpPr>
            <a:spLocks noGrp="1" noChangeArrowheads="1"/>
          </p:cNvSpPr>
          <p:nvPr>
            <p:ph type="title"/>
          </p:nvPr>
        </p:nvSpPr>
        <p:spPr>
          <a:xfrm>
            <a:off x="254000" y="0"/>
            <a:ext cx="11988800" cy="1447800"/>
          </a:xfrm>
        </p:spPr>
        <p:txBody>
          <a:bodyPr rIns="166398"/>
          <a:lstStyle/>
          <a:p>
            <a:r>
              <a:rPr lang="en-US" sz="4400" dirty="0" smtClean="0"/>
              <a:t>3D Print Service Efforts</a:t>
            </a:r>
          </a:p>
        </p:txBody>
      </p:sp>
      <p:sp>
        <p:nvSpPr>
          <p:cNvPr id="8200" name="Text Box 7"/>
          <p:cNvSpPr txBox="1">
            <a:spLocks noChangeArrowheads="1"/>
          </p:cNvSpPr>
          <p:nvPr/>
        </p:nvSpPr>
        <p:spPr bwMode="auto">
          <a:xfrm>
            <a:off x="12511088" y="9480550"/>
            <a:ext cx="209550" cy="203200"/>
          </a:xfrm>
          <a:prstGeom prst="rect">
            <a:avLst/>
          </a:prstGeom>
          <a:noFill/>
          <a:ln w="12700">
            <a:noFill/>
            <a:miter lim="800000"/>
            <a:headEnd/>
            <a:tailEnd/>
          </a:ln>
        </p:spPr>
        <p:txBody>
          <a:bodyPr wrap="none" anchor="ctr"/>
          <a:lstStyle/>
          <a:p>
            <a:pPr algn="ctr"/>
            <a:fld id="{50554D56-192E-4979-8F0A-00E338EE376D}" type="slidenum">
              <a:rPr lang="en-US" sz="1400">
                <a:solidFill>
                  <a:srgbClr val="FFFFFF"/>
                </a:solidFill>
                <a:cs typeface="Arial" charset="0"/>
              </a:rPr>
              <a:pPr algn="ctr"/>
              <a:t>9</a:t>
            </a:fld>
            <a:endParaRPr lang="en-US" sz="1400" dirty="0">
              <a:solidFill>
                <a:srgbClr val="FFFFFF"/>
              </a:solidFill>
              <a:cs typeface="Arial" charset="0"/>
            </a:endParaRPr>
          </a:p>
        </p:txBody>
      </p:sp>
      <p:sp>
        <p:nvSpPr>
          <p:cNvPr id="11" name="Rectangle 3"/>
          <p:cNvSpPr>
            <a:spLocks noGrp="1" noChangeArrowheads="1"/>
          </p:cNvSpPr>
          <p:nvPr>
            <p:ph idx="1"/>
          </p:nvPr>
        </p:nvSpPr>
        <p:spPr>
          <a:xfrm>
            <a:off x="254000" y="1676400"/>
            <a:ext cx="12496800" cy="7650812"/>
          </a:xfrm>
          <a:ln w="9525"/>
        </p:spPr>
        <p:txBody>
          <a:bodyPr wrap="square">
            <a:spAutoFit/>
          </a:bodyPr>
          <a:lstStyle/>
          <a:p>
            <a:r>
              <a:rPr lang="en-US" sz="2800" dirty="0" smtClean="0"/>
              <a:t>Because of the distinct differences between 2D Printing and 3D Printing Elements, 3D Printing in the Semantic Model is represented as a distinct service.</a:t>
            </a:r>
          </a:p>
          <a:p>
            <a:r>
              <a:rPr lang="en-US" sz="2800" dirty="0" smtClean="0"/>
              <a:t>The IPP 3D Extensions specification provides explicit information on the additional  elements needed to support 3D Printing.</a:t>
            </a:r>
          </a:p>
          <a:p>
            <a:r>
              <a:rPr lang="en-US" sz="2800" dirty="0" smtClean="0"/>
              <a:t>The 3D Print Service Model is created starting with the existing Print Service Model and deleting and adding elements following the information in the IPP 3D Extensions specification.</a:t>
            </a:r>
          </a:p>
          <a:p>
            <a:r>
              <a:rPr lang="en-US" sz="2800" dirty="0" smtClean="0"/>
              <a:t>Although the 3D Print Service is to be included in SM3, a good first cut can be made at this time when the model can be better coordinated with the IPP 3D Print effort.</a:t>
            </a:r>
          </a:p>
          <a:p>
            <a:endParaRPr lang="en-US" sz="2800" dirty="0" smtClean="0"/>
          </a:p>
          <a:p>
            <a:pPr>
              <a:buNone/>
            </a:pPr>
            <a:r>
              <a:rPr lang="en-US" dirty="0" smtClean="0"/>
              <a:t>		[Review current state of the 3D Print Service Model]</a:t>
            </a:r>
          </a:p>
          <a:p>
            <a:pPr>
              <a:buNone/>
            </a:pPr>
            <a:endParaRPr lang="en-US" sz="2600" dirty="0" smtClean="0"/>
          </a:p>
          <a:p>
            <a:pPr>
              <a:buNone/>
            </a:pPr>
            <a:endParaRPr lang="en-US" sz="2600" dirty="0" smtClean="0"/>
          </a:p>
          <a:p>
            <a:pPr lvl="1"/>
            <a:endParaRPr lang="en-US" sz="20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2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80851</TotalTime>
  <Pages>0</Pages>
  <Words>1985</Words>
  <Characters>0</Characters>
  <Application>Microsoft Office PowerPoint</Application>
  <PresentationFormat>Custom</PresentationFormat>
  <Lines>0</Lines>
  <Paragraphs>227</Paragraphs>
  <Slides>15</Slides>
  <Notes>13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Arial</vt:lpstr>
      <vt:lpstr>Arial Bold</vt:lpstr>
      <vt:lpstr>Calibri</vt:lpstr>
      <vt:lpstr>Heiti SC Light</vt:lpstr>
      <vt:lpstr>Verdana</vt:lpstr>
      <vt:lpstr>Wingdings</vt:lpstr>
      <vt:lpstr>ヒラギノ角ゴ ProN W3</vt:lpstr>
      <vt:lpstr>Title</vt:lpstr>
      <vt:lpstr>Bullet Slide</vt:lpstr>
      <vt:lpstr>Semantic Model Workgroup</vt:lpstr>
      <vt:lpstr>SM Meeting Agenda</vt:lpstr>
      <vt:lpstr>Administrivia</vt:lpstr>
      <vt:lpstr>Introduction</vt:lpstr>
      <vt:lpstr>Project Status – Current Projects</vt:lpstr>
      <vt:lpstr>SM3 Approach</vt:lpstr>
      <vt:lpstr>PWG 2D &amp; 3D Printing Job Ticket Efforts</vt:lpstr>
      <vt:lpstr>PJT, PJR, PSC Efforts</vt:lpstr>
      <vt:lpstr>3D Print Service Efforts</vt:lpstr>
      <vt:lpstr>Break</vt:lpstr>
      <vt:lpstr>SM2 Update and Questions</vt:lpstr>
      <vt:lpstr>Plan for Updating and Finalizing SM2  </vt:lpstr>
      <vt:lpstr>SM2- IPP Attributes, Values, Operations and Codes Derived from IANA Registry </vt:lpstr>
      <vt:lpstr>Other Issues and Next Steps</vt:lpstr>
      <vt:lpstr>More Info/How to participate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Manchala, Daniel</dc:creator>
  <cp:lastModifiedBy>Reitz, Jeremy</cp:lastModifiedBy>
  <cp:revision>1266</cp:revision>
  <dcterms:modified xsi:type="dcterms:W3CDTF">2016-11-02T14:26:55Z</dcterms:modified>
</cp:coreProperties>
</file>