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57799" marR="57799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57799" marR="57799" indent="3429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57799" marR="57799" indent="6858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57799" marR="57799" indent="10287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57799" marR="57799" indent="1371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57799" marR="57799" indent="17145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57799" marR="57799" indent="2057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57799" marR="57799" indent="24003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57799" marR="57799" indent="2743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381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-1" y="9428480"/>
            <a:ext cx="13004802" cy="325121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72248" tIns="72248" rIns="72248" bIns="72248" anchor="ctr"/>
          <a:lstStyle/>
          <a:p>
            <a:pPr/>
          </a:p>
        </p:txBody>
      </p:sp>
      <p:sp>
        <p:nvSpPr>
          <p:cNvPr id="17" name="Shape 17"/>
          <p:cNvSpPr/>
          <p:nvPr/>
        </p:nvSpPr>
        <p:spPr>
          <a:xfrm>
            <a:off x="596053" y="3648568"/>
            <a:ext cx="8408967" cy="740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5000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pPr/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0239" y="650239"/>
            <a:ext cx="2709335" cy="2942038"/>
          </a:xfrm>
          <a:prstGeom prst="rect">
            <a:avLst/>
          </a:prstGeom>
          <a:ln w="12700"/>
        </p:spPr>
      </p:pic>
      <p:sp>
        <p:nvSpPr>
          <p:cNvPr id="19" name="Shape 19"/>
          <p:cNvSpPr/>
          <p:nvPr/>
        </p:nvSpPr>
        <p:spPr>
          <a:xfrm>
            <a:off x="180622" y="9482384"/>
            <a:ext cx="12155876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20" name="Shape 20"/>
          <p:cNvSpPr/>
          <p:nvPr/>
        </p:nvSpPr>
        <p:spPr>
          <a:xfrm>
            <a:off x="3287324" y="3377635"/>
            <a:ext cx="428993" cy="341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2248" tIns="72248" rIns="72248" bIns="72248">
            <a:spAutoFit/>
          </a:bodyPr>
          <a:lstStyle>
            <a:lvl1pPr>
              <a:defRPr sz="1400"/>
            </a:lvl1pPr>
          </a:lstStyle>
          <a:p>
            <a:pPr/>
            <a:r>
              <a:t>®</a:t>
            </a:r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650239" y="4533617"/>
            <a:ext cx="11704322" cy="18062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half" idx="1"/>
          </p:nvPr>
        </p:nvSpPr>
        <p:spPr>
          <a:xfrm>
            <a:off x="650239" y="6321777"/>
            <a:ext cx="11704322" cy="2889957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3400"/>
            </a:lvl1pPr>
            <a:lvl2pPr marL="0" indent="0">
              <a:buSzTx/>
              <a:buNone/>
              <a:defRPr sz="3400"/>
            </a:lvl2pPr>
            <a:lvl3pPr marL="0" indent="0">
              <a:buSzTx/>
              <a:buNone/>
              <a:defRPr sz="3400"/>
            </a:lvl3pPr>
            <a:lvl4pPr marL="0" indent="0">
              <a:buSzTx/>
              <a:buNone/>
              <a:defRPr sz="3400"/>
            </a:lvl4pPr>
            <a:lvl5pPr marL="0" indent="0"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hape 3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iagr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-1" y="9428480"/>
            <a:ext cx="13004802" cy="325121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72248" tIns="72248" rIns="72248" bIns="72248" anchor="ctr"/>
          <a:lstStyle/>
          <a:p>
            <a:pPr/>
          </a:p>
        </p:txBody>
      </p:sp>
      <p:sp>
        <p:nvSpPr>
          <p:cNvPr id="40" name="Shape 40"/>
          <p:cNvSpPr/>
          <p:nvPr/>
        </p:nvSpPr>
        <p:spPr>
          <a:xfrm>
            <a:off x="-1" y="-1"/>
            <a:ext cx="13004802" cy="1625601"/>
          </a:xfrm>
          <a:prstGeom prst="rect">
            <a:avLst/>
          </a:prstGeom>
          <a:solidFill>
            <a:srgbClr val="5D70B7"/>
          </a:solidFill>
        </p:spPr>
        <p:txBody>
          <a:bodyPr lIns="72248" tIns="72248" rIns="72248" bIns="72248" anchor="ctr"/>
          <a:lstStyle/>
          <a:p>
            <a:pPr/>
          </a:p>
        </p:txBody>
      </p:sp>
      <p:pic>
        <p:nvPicPr>
          <p:cNvPr id="41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14009" y="180622"/>
            <a:ext cx="1211454" cy="1264356"/>
          </a:xfrm>
          <a:prstGeom prst="rect">
            <a:avLst/>
          </a:prstGeom>
          <a:ln w="12700"/>
        </p:spPr>
      </p:pic>
      <p:sp>
        <p:nvSpPr>
          <p:cNvPr id="42" name="Shape 42"/>
          <p:cNvSpPr/>
          <p:nvPr/>
        </p:nvSpPr>
        <p:spPr>
          <a:xfrm>
            <a:off x="180622" y="9482384"/>
            <a:ext cx="1206556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43" name="Shape 43"/>
          <p:cNvSpPr/>
          <p:nvPr/>
        </p:nvSpPr>
        <p:spPr>
          <a:xfrm>
            <a:off x="12535182" y="1119857"/>
            <a:ext cx="349080" cy="255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2248" tIns="72248" rIns="72248" bIns="72248">
            <a:spAutoFit/>
          </a:bodyPr>
          <a:lstStyle>
            <a:lvl1pPr marL="82203" marR="82203" defTabSz="1842346">
              <a:defRPr sz="800"/>
            </a:lvl1pPr>
          </a:lstStyle>
          <a:p>
            <a:pPr/>
            <a:r>
              <a:t>®</a:t>
            </a:r>
          </a:p>
        </p:txBody>
      </p:sp>
      <p:sp>
        <p:nvSpPr>
          <p:cNvPr id="44" name="Shape 44"/>
          <p:cNvSpPr/>
          <p:nvPr>
            <p:ph type="title"/>
          </p:nvPr>
        </p:nvSpPr>
        <p:spPr>
          <a:xfrm>
            <a:off x="650239" y="65475"/>
            <a:ext cx="10783148" cy="1444979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2-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-1" y="9428480"/>
            <a:ext cx="13004802" cy="325121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72248" tIns="72248" rIns="72248" bIns="72248" anchor="ctr"/>
          <a:lstStyle/>
          <a:p>
            <a:pPr/>
          </a:p>
        </p:txBody>
      </p:sp>
      <p:sp>
        <p:nvSpPr>
          <p:cNvPr id="53" name="Shape 53"/>
          <p:cNvSpPr/>
          <p:nvPr/>
        </p:nvSpPr>
        <p:spPr>
          <a:xfrm>
            <a:off x="-1" y="-1"/>
            <a:ext cx="13004802" cy="1625601"/>
          </a:xfrm>
          <a:prstGeom prst="rect">
            <a:avLst/>
          </a:prstGeom>
          <a:solidFill>
            <a:srgbClr val="5D70B7"/>
          </a:solidFill>
        </p:spPr>
        <p:txBody>
          <a:bodyPr lIns="72248" tIns="72248" rIns="72248" bIns="72248" anchor="ctr"/>
          <a:lstStyle/>
          <a:p>
            <a:pPr/>
          </a:p>
        </p:txBody>
      </p:sp>
      <p:pic>
        <p:nvPicPr>
          <p:cNvPr id="54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14009" y="180622"/>
            <a:ext cx="1211454" cy="1264356"/>
          </a:xfrm>
          <a:prstGeom prst="rect">
            <a:avLst/>
          </a:prstGeom>
          <a:ln w="12700"/>
        </p:spPr>
      </p:pic>
      <p:sp>
        <p:nvSpPr>
          <p:cNvPr id="55" name="Shape 55"/>
          <p:cNvSpPr/>
          <p:nvPr/>
        </p:nvSpPr>
        <p:spPr>
          <a:xfrm>
            <a:off x="180622" y="9482384"/>
            <a:ext cx="1206556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56" name="Shape 56"/>
          <p:cNvSpPr/>
          <p:nvPr/>
        </p:nvSpPr>
        <p:spPr>
          <a:xfrm>
            <a:off x="12535182" y="1119857"/>
            <a:ext cx="349080" cy="255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2248" tIns="72248" rIns="72248" bIns="72248">
            <a:spAutoFit/>
          </a:bodyPr>
          <a:lstStyle>
            <a:lvl1pPr marL="82203" marR="82203" defTabSz="1842346">
              <a:defRPr sz="800"/>
            </a:lvl1pPr>
          </a:lstStyle>
          <a:p>
            <a:pPr/>
            <a:r>
              <a:t>®</a:t>
            </a:r>
          </a:p>
        </p:txBody>
      </p:sp>
      <p:sp>
        <p:nvSpPr>
          <p:cNvPr id="57" name="Shape 57"/>
          <p:cNvSpPr/>
          <p:nvPr>
            <p:ph type="title"/>
          </p:nvPr>
        </p:nvSpPr>
        <p:spPr>
          <a:xfrm>
            <a:off x="650239" y="65475"/>
            <a:ext cx="10747024" cy="1444979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hape 58"/>
          <p:cNvSpPr/>
          <p:nvPr>
            <p:ph type="body" idx="1"/>
          </p:nvPr>
        </p:nvSpPr>
        <p:spPr>
          <a:xfrm>
            <a:off x="650239" y="1950719"/>
            <a:ext cx="11559824" cy="7477762"/>
          </a:xfrm>
          <a:prstGeom prst="rect">
            <a:avLst/>
          </a:prstGeom>
        </p:spPr>
        <p:txBody>
          <a:bodyPr numCol="2" spcCol="577991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hape 5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iagr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-1" y="9423400"/>
            <a:ext cx="13004802" cy="330201"/>
          </a:xfrm>
          <a:prstGeom prst="rect">
            <a:avLst/>
          </a:prstGeom>
          <a:solidFill>
            <a:srgbClr val="5D70B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1295400">
              <a:defRPr sz="1800"/>
            </a:pPr>
          </a:p>
        </p:txBody>
      </p:sp>
      <p:sp>
        <p:nvSpPr>
          <p:cNvPr id="67" name="Shape 67"/>
          <p:cNvSpPr/>
          <p:nvPr/>
        </p:nvSpPr>
        <p:spPr>
          <a:xfrm>
            <a:off x="-1" y="-1"/>
            <a:ext cx="13004802" cy="1625601"/>
          </a:xfrm>
          <a:prstGeom prst="rect">
            <a:avLst/>
          </a:prstGeom>
          <a:solidFill>
            <a:srgbClr val="5D70B7"/>
          </a:solidFill>
          <a:ln w="12700"/>
        </p:spPr>
        <p:txBody>
          <a:bodyPr lIns="50800" tIns="50800" rIns="50800" bIns="50800" anchor="ctr"/>
          <a:lstStyle/>
          <a:p>
            <a:pPr defTabSz="1295400">
              <a:defRPr sz="1800"/>
            </a:pPr>
          </a:p>
        </p:txBody>
      </p:sp>
      <p:pic>
        <p:nvPicPr>
          <p:cNvPr id="68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07800" y="177799"/>
            <a:ext cx="1216863" cy="1270001"/>
          </a:xfrm>
          <a:prstGeom prst="rect">
            <a:avLst/>
          </a:prstGeom>
          <a:ln w="12700"/>
        </p:spPr>
      </p:pic>
      <p:sp>
        <p:nvSpPr>
          <p:cNvPr id="69" name="Shape 69"/>
          <p:cNvSpPr/>
          <p:nvPr/>
        </p:nvSpPr>
        <p:spPr>
          <a:xfrm>
            <a:off x="177799" y="9484642"/>
            <a:ext cx="12065002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defTabSz="1295400">
              <a:buClr>
                <a:srgbClr val="000000"/>
              </a:buClr>
              <a:buFont typeface="Arial"/>
              <a:def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70" name="Shape 70"/>
          <p:cNvSpPr/>
          <p:nvPr/>
        </p:nvSpPr>
        <p:spPr>
          <a:xfrm>
            <a:off x="12573000" y="1155699"/>
            <a:ext cx="263784" cy="17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defTabSz="1295400">
              <a:defRPr sz="500"/>
            </a:lvl1pPr>
          </a:lstStyle>
          <a:p>
            <a:pPr/>
            <a:r>
              <a:t>®</a:t>
            </a:r>
          </a:p>
        </p:txBody>
      </p:sp>
      <p:sp>
        <p:nvSpPr>
          <p:cNvPr id="71" name="Shape 71"/>
          <p:cNvSpPr/>
          <p:nvPr>
            <p:ph type="title"/>
          </p:nvPr>
        </p:nvSpPr>
        <p:spPr>
          <a:xfrm>
            <a:off x="647699" y="65475"/>
            <a:ext cx="10782302" cy="1447801"/>
          </a:xfrm>
          <a:prstGeom prst="rect">
            <a:avLst/>
          </a:prstGeom>
        </p:spPr>
        <p:txBody>
          <a:bodyPr lIns="50800" tIns="50800" rIns="50800" bIns="50800"/>
          <a:lstStyle>
            <a:lvl1pPr defTabSz="1295400">
              <a:defRPr sz="3800"/>
            </a:lvl1pPr>
          </a:lstStyle>
          <a:p>
            <a:pPr/>
            <a:r>
              <a:t>Title Text</a:t>
            </a:r>
          </a:p>
        </p:txBody>
      </p:sp>
      <p:sp>
        <p:nvSpPr>
          <p:cNvPr id="72" name="Shape 72"/>
          <p:cNvSpPr/>
          <p:nvPr>
            <p:ph type="sldNum" sz="quarter" idx="2"/>
          </p:nvPr>
        </p:nvSpPr>
        <p:spPr>
          <a:xfrm>
            <a:off x="12527480" y="9499835"/>
            <a:ext cx="182216" cy="172816"/>
          </a:xfrm>
          <a:prstGeom prst="rect">
            <a:avLst/>
          </a:prstGeom>
        </p:spPr>
        <p:txBody>
          <a:bodyPr/>
          <a:lstStyle>
            <a:lvl1pPr defTabSz="825500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iagr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0" y="9423400"/>
            <a:ext cx="13004800" cy="3302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 defTabSz="1295400"/>
          </a:p>
        </p:txBody>
      </p:sp>
      <p:sp>
        <p:nvSpPr>
          <p:cNvPr id="80" name="Shape 80"/>
          <p:cNvSpPr/>
          <p:nvPr/>
        </p:nvSpPr>
        <p:spPr>
          <a:xfrm>
            <a:off x="0" y="0"/>
            <a:ext cx="13004800" cy="16256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 defTabSz="1295400"/>
          </a:p>
        </p:txBody>
      </p:sp>
      <p:pic>
        <p:nvPicPr>
          <p:cNvPr id="81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07800" y="177800"/>
            <a:ext cx="1216862" cy="1270000"/>
          </a:xfrm>
          <a:prstGeom prst="rect">
            <a:avLst/>
          </a:prstGeom>
          <a:ln w="12700"/>
        </p:spPr>
      </p:pic>
      <p:sp>
        <p:nvSpPr>
          <p:cNvPr id="82" name="Shape 82"/>
          <p:cNvSpPr/>
          <p:nvPr/>
        </p:nvSpPr>
        <p:spPr>
          <a:xfrm>
            <a:off x="177800" y="9484642"/>
            <a:ext cx="12065000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defTabSz="1295400"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83" name="Shape 83"/>
          <p:cNvSpPr/>
          <p:nvPr/>
        </p:nvSpPr>
        <p:spPr>
          <a:xfrm>
            <a:off x="12573000" y="1155700"/>
            <a:ext cx="263784" cy="18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defTabSz="1295400">
              <a:defRPr sz="700"/>
            </a:lvl1pPr>
          </a:lstStyle>
          <a:p>
            <a:pPr/>
            <a:r>
              <a:t>®</a:t>
            </a:r>
          </a:p>
        </p:txBody>
      </p:sp>
      <p:sp>
        <p:nvSpPr>
          <p:cNvPr id="84" name="Shape 84"/>
          <p:cNvSpPr/>
          <p:nvPr>
            <p:ph type="title"/>
          </p:nvPr>
        </p:nvSpPr>
        <p:spPr>
          <a:xfrm>
            <a:off x="647700" y="65475"/>
            <a:ext cx="10782300" cy="1447801"/>
          </a:xfrm>
          <a:prstGeom prst="rect">
            <a:avLst/>
          </a:prstGeom>
        </p:spPr>
        <p:txBody>
          <a:bodyPr lIns="50800" tIns="50800" rIns="50800" bIns="50800"/>
          <a:lstStyle>
            <a:lvl1pPr defTabSz="1295400"/>
          </a:lstStyle>
          <a:p>
            <a:pPr/>
            <a:r>
              <a:t>Title Text</a:t>
            </a:r>
          </a:p>
        </p:txBody>
      </p:sp>
      <p:sp>
        <p:nvSpPr>
          <p:cNvPr id="85" name="Shape 85"/>
          <p:cNvSpPr/>
          <p:nvPr>
            <p:ph type="sldNum" sz="quarter" idx="2"/>
          </p:nvPr>
        </p:nvSpPr>
        <p:spPr>
          <a:xfrm>
            <a:off x="12513354" y="9487551"/>
            <a:ext cx="210468" cy="197384"/>
          </a:xfrm>
          <a:prstGeom prst="rect">
            <a:avLst/>
          </a:prstGeom>
        </p:spPr>
        <p:txBody>
          <a:bodyPr/>
          <a:lstStyle>
            <a:lvl1pPr defTabSz="8255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1" y="-1"/>
            <a:ext cx="13004802" cy="1625601"/>
          </a:xfrm>
          <a:prstGeom prst="rect">
            <a:avLst/>
          </a:prstGeom>
          <a:solidFill>
            <a:srgbClr val="5D70B7"/>
          </a:solidFill>
        </p:spPr>
        <p:txBody>
          <a:bodyPr lIns="72248" tIns="72248" rIns="72248" bIns="72248" anchor="ctr"/>
          <a:lstStyle/>
          <a:p>
            <a:pPr/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14009" y="180622"/>
            <a:ext cx="1211454" cy="1264356"/>
          </a:xfrm>
          <a:prstGeom prst="rect">
            <a:avLst/>
          </a:prstGeom>
          <a:ln w="12700"/>
        </p:spPr>
      </p:pic>
      <p:sp>
        <p:nvSpPr>
          <p:cNvPr id="4" name="Shape 4"/>
          <p:cNvSpPr/>
          <p:nvPr/>
        </p:nvSpPr>
        <p:spPr>
          <a:xfrm>
            <a:off x="-1" y="9428480"/>
            <a:ext cx="13004802" cy="325121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72248" tIns="72248" rIns="72248" bIns="72248" anchor="ctr"/>
          <a:lstStyle/>
          <a:p>
            <a:pPr/>
          </a:p>
        </p:txBody>
      </p:sp>
      <p:sp>
        <p:nvSpPr>
          <p:cNvPr id="5" name="Shape 5"/>
          <p:cNvSpPr/>
          <p:nvPr/>
        </p:nvSpPr>
        <p:spPr>
          <a:xfrm>
            <a:off x="180622" y="9482384"/>
            <a:ext cx="1206556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6" name="Shape 6"/>
          <p:cNvSpPr/>
          <p:nvPr/>
        </p:nvSpPr>
        <p:spPr>
          <a:xfrm>
            <a:off x="12535182" y="1119857"/>
            <a:ext cx="349080" cy="255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2248" tIns="72248" rIns="72248" bIns="72248">
            <a:spAutoFit/>
          </a:bodyPr>
          <a:lstStyle>
            <a:lvl1pPr marL="82203" marR="82203" defTabSz="1842346">
              <a:defRPr sz="800"/>
            </a:lvl1pPr>
          </a:lstStyle>
          <a:p>
            <a:pPr/>
            <a:r>
              <a:t>®</a:t>
            </a:r>
          </a:p>
        </p:txBody>
      </p:sp>
      <p:sp>
        <p:nvSpPr>
          <p:cNvPr id="7" name="Shape 7"/>
          <p:cNvSpPr/>
          <p:nvPr>
            <p:ph type="title"/>
          </p:nvPr>
        </p:nvSpPr>
        <p:spPr>
          <a:xfrm>
            <a:off x="650239" y="65475"/>
            <a:ext cx="10765086" cy="1444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2248" tIns="72248" rIns="72248" bIns="72248" anchor="b"/>
          <a:lstStyle/>
          <a:p>
            <a:pPr/>
            <a:r>
              <a:t>Title Text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xfrm>
            <a:off x="650239" y="1950719"/>
            <a:ext cx="11704322" cy="7477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2248" tIns="72248" rIns="72248" bIns="72248"/>
          <a:lstStyle>
            <a:lvl2pPr marL="878839" indent="-380999">
              <a:spcBef>
                <a:spcPts val="600"/>
              </a:spcBef>
              <a:defRPr sz="2400"/>
            </a:lvl2pPr>
            <a:lvl3pPr marL="1259839" indent="-304800">
              <a:defRPr sz="2400"/>
            </a:lvl3pPr>
            <a:lvl4pPr marL="1706154" indent="-293914">
              <a:spcBef>
                <a:spcPts val="500"/>
              </a:spcBef>
              <a:defRPr sz="1800"/>
            </a:lvl4pPr>
            <a:lvl5pPr marL="2163354" indent="-293914">
              <a:spcBef>
                <a:spcPts val="500"/>
              </a:spcBef>
              <a:defRPr sz="1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hape 9"/>
          <p:cNvSpPr/>
          <p:nvPr>
            <p:ph type="sldNum" sz="quarter" idx="2"/>
          </p:nvPr>
        </p:nvSpPr>
        <p:spPr>
          <a:xfrm>
            <a:off x="12513353" y="9485292"/>
            <a:ext cx="210469" cy="19738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marL="0" marR="0" algn="ctr" defTabSz="830862">
              <a:defRPr sz="14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transition xmlns:p14="http://schemas.microsoft.com/office/powerpoint/2010/main" spd="med" advClick="1"/>
  <p:txStyles>
    <p:titleStyle>
      <a:lvl1pPr marL="57799" marR="57799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57799" marR="57799" indent="22860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57799" marR="57799" indent="45720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57799" marR="57799" indent="68580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57799" marR="57799" indent="91440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57799" marR="57799" indent="114300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57799" marR="57799" indent="137160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57799" marR="57799" indent="160020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57799" marR="57799" indent="182880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508230" marR="57799" indent="-467590" algn="l" defTabSz="130048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974089" marR="57799" indent="-476249" algn="l" defTabSz="130048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336039" marR="57799" indent="-381000" algn="l" defTabSz="130048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902097" marR="57799" indent="-489857" algn="l" defTabSz="130048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359297" marR="57799" indent="-489857" algn="l" defTabSz="130048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359297" marR="57799" indent="-489857" algn="l" defTabSz="130048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359297" marR="57799" indent="-489857" algn="l" defTabSz="130048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359297" marR="57799" indent="-489857" algn="l" defTabSz="130048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359297" marR="57799" indent="-489857" algn="l" defTabSz="130048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8308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8308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8308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8308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8308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8308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8308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8308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8308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ftp.pwg.org/pub/pwg/sm3/wd/wd-sm30-charter-20150914.pdf" TargetMode="Externa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ftp.pwg.org/pub/pwg/sm3/wd/wd-smjdfmap10-20150604.pdf" TargetMode="Externa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www.pwg.org/sm" TargetMode="External"/><Relationship Id="rId4" Type="http://schemas.openxmlformats.org/officeDocument/2006/relationships/hyperlink" Target="https://www.pwg.org/mailman/listinfo/sm3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-1" y="9428480"/>
            <a:ext cx="13004802" cy="325121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72248" tIns="72248" rIns="72248" bIns="72248" anchor="ctr"/>
          <a:lstStyle/>
          <a:p>
            <a:pPr/>
          </a:p>
        </p:txBody>
      </p:sp>
      <p:sp>
        <p:nvSpPr>
          <p:cNvPr id="95" name="Shape 95"/>
          <p:cNvSpPr/>
          <p:nvPr/>
        </p:nvSpPr>
        <p:spPr>
          <a:xfrm>
            <a:off x="596053" y="3648568"/>
            <a:ext cx="8408967" cy="740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5000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pPr/>
            <a:r>
              <a:t>The Printer Working Group</a:t>
            </a:r>
          </a:p>
        </p:txBody>
      </p:sp>
      <p:pic>
        <p:nvPicPr>
          <p:cNvPr id="96" name="pwg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0239" y="650239"/>
            <a:ext cx="2709335" cy="2942038"/>
          </a:xfrm>
          <a:prstGeom prst="rect">
            <a:avLst/>
          </a:prstGeom>
          <a:ln w="12700"/>
        </p:spPr>
      </p:pic>
      <p:sp>
        <p:nvSpPr>
          <p:cNvPr id="97" name="Shape 97"/>
          <p:cNvSpPr/>
          <p:nvPr/>
        </p:nvSpPr>
        <p:spPr>
          <a:xfrm>
            <a:off x="180622" y="9482384"/>
            <a:ext cx="12155876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98" name="Shape 98"/>
          <p:cNvSpPr/>
          <p:nvPr/>
        </p:nvSpPr>
        <p:spPr>
          <a:xfrm>
            <a:off x="3287324" y="3377635"/>
            <a:ext cx="428993" cy="341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2248" tIns="72248" rIns="72248" bIns="72248">
            <a:spAutoFit/>
          </a:bodyPr>
          <a:lstStyle>
            <a:lvl1pPr>
              <a:defRPr sz="1400"/>
            </a:lvl1pPr>
          </a:lstStyle>
          <a:p>
            <a:pPr/>
            <a:r>
              <a:t>®</a:t>
            </a:r>
          </a:p>
        </p:txBody>
      </p:sp>
      <p:sp>
        <p:nvSpPr>
          <p:cNvPr id="99" name="Shape 99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Semantic Model Workgroup Session</a:t>
            </a:r>
          </a:p>
        </p:txBody>
      </p:sp>
      <p:sp>
        <p:nvSpPr>
          <p:cNvPr id="100" name="Shape 100"/>
          <p:cNvSpPr/>
          <p:nvPr>
            <p:ph type="subTitle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November 3, 2015</a:t>
            </a:r>
          </a:p>
          <a:p>
            <a:pPr/>
            <a:r>
              <a:t>PWG F2F Meeting</a:t>
            </a:r>
          </a:p>
          <a:p>
            <a:pPr/>
            <a:r>
              <a:t>Somewhere in the Ether...</a:t>
            </a:r>
          </a:p>
          <a:p>
            <a:pPr/>
            <a:r>
              <a:t>Daniel Manchala (Xerox) and Paul Tykodi (TCS)</a:t>
            </a:r>
          </a:p>
        </p:txBody>
      </p:sp>
      <p:sp>
        <p:nvSpPr>
          <p:cNvPr id="101" name="Shape 101"/>
          <p:cNvSpPr/>
          <p:nvPr>
            <p:ph type="sldNum" sz="quarter" idx="2"/>
          </p:nvPr>
        </p:nvSpPr>
        <p:spPr>
          <a:xfrm>
            <a:off x="12509103" y="9482384"/>
            <a:ext cx="218970" cy="203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0" y="9423400"/>
            <a:ext cx="13004800" cy="3302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 defTabSz="1295400"/>
          </a:p>
        </p:txBody>
      </p:sp>
      <p:sp>
        <p:nvSpPr>
          <p:cNvPr id="104" name="Shape 104"/>
          <p:cNvSpPr/>
          <p:nvPr/>
        </p:nvSpPr>
        <p:spPr>
          <a:xfrm>
            <a:off x="0" y="0"/>
            <a:ext cx="13004800" cy="16256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 defTabSz="1295400"/>
          </a:p>
        </p:txBody>
      </p:sp>
      <p:pic>
        <p:nvPicPr>
          <p:cNvPr id="105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07800" y="177800"/>
            <a:ext cx="1216862" cy="1270000"/>
          </a:xfrm>
          <a:prstGeom prst="rect">
            <a:avLst/>
          </a:prstGeom>
          <a:ln w="12700"/>
        </p:spPr>
      </p:pic>
      <p:sp>
        <p:nvSpPr>
          <p:cNvPr id="106" name="Shape 106"/>
          <p:cNvSpPr/>
          <p:nvPr/>
        </p:nvSpPr>
        <p:spPr>
          <a:xfrm>
            <a:off x="177800" y="9484642"/>
            <a:ext cx="12065000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defTabSz="1295400"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107" name="Shape 107"/>
          <p:cNvSpPr/>
          <p:nvPr/>
        </p:nvSpPr>
        <p:spPr>
          <a:xfrm>
            <a:off x="12573000" y="1155700"/>
            <a:ext cx="263784" cy="18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defTabSz="1295400">
              <a:defRPr sz="700"/>
            </a:lvl1pPr>
          </a:lstStyle>
          <a:p>
            <a:pPr/>
            <a:r>
              <a:t>®</a:t>
            </a:r>
          </a:p>
        </p:txBody>
      </p:sp>
      <p:sp>
        <p:nvSpPr>
          <p:cNvPr id="108" name="Shape 108"/>
          <p:cNvSpPr/>
          <p:nvPr>
            <p:ph type="sldNum" sz="quarter" idx="2"/>
          </p:nvPr>
        </p:nvSpPr>
        <p:spPr>
          <a:xfrm>
            <a:off x="12513354" y="9484642"/>
            <a:ext cx="210468" cy="203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9" name="Shape 10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</a:t>
            </a:r>
          </a:p>
        </p:txBody>
      </p:sp>
      <p:graphicFrame>
        <p:nvGraphicFramePr>
          <p:cNvPr id="110" name="Table 110"/>
          <p:cNvGraphicFramePr/>
          <p:nvPr/>
        </p:nvGraphicFramePr>
        <p:xfrm>
          <a:off x="1428750" y="2902468"/>
          <a:ext cx="10147301" cy="22352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{8F44A2F1-9E1F-4B54-A3A2-5F16C0AD49E2}</a:tableStyleId>
              </a:tblPr>
              <a:tblGrid>
                <a:gridCol w="2670870"/>
                <a:gridCol w="7476429"/>
              </a:tblGrid>
              <a:tr h="558800">
                <a:tc>
                  <a:txBody>
                    <a:bodyPr/>
                    <a:lstStyle/>
                    <a:p>
                      <a:pPr marR="57799" algn="l" defTabSz="1295400">
                        <a:spcBef>
                          <a:spcPts val="600"/>
                        </a:spcBef>
                        <a:tabLst>
                          <a:tab pos="1295400" algn="l"/>
                        </a:tabLst>
                        <a:defRPr sz="1800">
                          <a:uFillTx/>
                        </a:defRPr>
                      </a:pPr>
                      <a:r>
                        <a:rPr sz="2400">
                          <a:uFill>
                            <a:solidFill>
                              <a:srgbClr val="000000"/>
                            </a:solidFill>
                          </a:uFill>
                          <a:sym typeface="Verdana"/>
                        </a:rPr>
                        <a:t>When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515151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57799" algn="l" defTabSz="1295400">
                        <a:spcBef>
                          <a:spcPts val="600"/>
                        </a:spcBef>
                        <a:tabLst>
                          <a:tab pos="1295400" algn="l"/>
                        </a:tabLst>
                        <a:defRPr sz="1800">
                          <a:uFillTx/>
                        </a:defRPr>
                      </a:pPr>
                      <a:r>
                        <a:rPr sz="2400">
                          <a:uFill>
                            <a:solidFill>
                              <a:srgbClr val="000000"/>
                            </a:solidFill>
                          </a:uFill>
                          <a:sym typeface="Verdana"/>
                        </a:rPr>
                        <a:t>What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515151"/>
                      </a:solidFill>
                      <a:miter lim="400000"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R="57799" algn="l" defTabSz="1295400">
                        <a:spcBef>
                          <a:spcPts val="600"/>
                        </a:spcBef>
                        <a:tabLst>
                          <a:tab pos="1295400" algn="l"/>
                        </a:tabLst>
                        <a:defRPr sz="1800">
                          <a:uFillTx/>
                        </a:defRPr>
                      </a:pPr>
                      <a:r>
                        <a:rPr sz="2400">
                          <a:uFill>
                            <a:solidFill>
                              <a:srgbClr val="000000"/>
                            </a:solidFill>
                          </a:uFill>
                          <a:sym typeface="Verdana"/>
                        </a:rPr>
                        <a:t>11:00 - 11:15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515151"/>
                      </a:solidFill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57799" algn="l" defTabSz="1295400">
                        <a:spcBef>
                          <a:spcPts val="600"/>
                        </a:spcBef>
                        <a:tabLst>
                          <a:tab pos="1295400" algn="l"/>
                        </a:tabLst>
                        <a:defRPr sz="1800">
                          <a:uFillTx/>
                        </a:defRPr>
                      </a:pPr>
                      <a:r>
                        <a:rPr sz="2400">
                          <a:uFill>
                            <a:solidFill>
                              <a:srgbClr val="000000"/>
                            </a:solidFill>
                          </a:uFill>
                          <a:sym typeface="Verdana"/>
                        </a:rPr>
                        <a:t>Semantic Model Workgroup Overview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515151"/>
                      </a:solidFill>
                      <a:miter lim="400000"/>
                    </a:lnT>
                    <a:lnB w="0">
                      <a:miter lim="400000"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R="57799" algn="l" defTabSz="1295400">
                        <a:spcBef>
                          <a:spcPts val="600"/>
                        </a:spcBef>
                        <a:tabLst>
                          <a:tab pos="1295400" algn="l"/>
                        </a:tabLst>
                        <a:defRPr sz="1800">
                          <a:uFillTx/>
                        </a:defRPr>
                      </a:pPr>
                      <a:r>
                        <a:rPr sz="2400">
                          <a:uFill>
                            <a:solidFill>
                              <a:srgbClr val="000000"/>
                            </a:solidFill>
                          </a:uFill>
                          <a:sym typeface="Verdana"/>
                        </a:rPr>
                        <a:t>11:15 - 11:30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57799" algn="l" defTabSz="1295400">
                        <a:spcBef>
                          <a:spcPts val="600"/>
                        </a:spcBef>
                        <a:tabLst>
                          <a:tab pos="1295400" algn="l"/>
                        </a:tabLst>
                        <a:defRPr sz="1800">
                          <a:uFillTx/>
                        </a:defRPr>
                      </a:pPr>
                      <a:r>
                        <a:rPr sz="2400">
                          <a:uFill>
                            <a:solidFill>
                              <a:srgbClr val="000000"/>
                            </a:solidFill>
                          </a:uFill>
                          <a:sym typeface="Verdana"/>
                        </a:rPr>
                        <a:t>Discussion of JDFMAP Prototyping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R="57799" algn="l" defTabSz="1295400">
                        <a:spcBef>
                          <a:spcPts val="600"/>
                        </a:spcBef>
                        <a:tabLst>
                          <a:tab pos="1295400" algn="l"/>
                        </a:tabLst>
                        <a:defRPr sz="1800">
                          <a:uFillTx/>
                        </a:defRPr>
                      </a:pPr>
                      <a:r>
                        <a:rPr sz="2400">
                          <a:uFill>
                            <a:solidFill>
                              <a:srgbClr val="000000"/>
                            </a:solidFill>
                          </a:uFill>
                          <a:sym typeface="Verdana"/>
                        </a:rPr>
                        <a:t>11:30 - 12:15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57799" algn="l" defTabSz="1295400">
                        <a:spcBef>
                          <a:spcPts val="600"/>
                        </a:spcBef>
                        <a:tabLst>
                          <a:tab pos="1295400" algn="l"/>
                        </a:tabLst>
                        <a:defRPr sz="1800">
                          <a:uFillTx/>
                        </a:defRPr>
                      </a:pPr>
                      <a:r>
                        <a:rPr sz="2400">
                          <a:uFill>
                            <a:solidFill>
                              <a:srgbClr val="000000"/>
                            </a:solidFill>
                          </a:uFill>
                          <a:sym typeface="Verdana"/>
                        </a:rPr>
                        <a:t>Schema Changes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R="57799" algn="l" defTabSz="1295400">
                        <a:spcBef>
                          <a:spcPts val="600"/>
                        </a:spcBef>
                        <a:tabLst>
                          <a:tab pos="1295400" algn="l"/>
                        </a:tabLst>
                        <a:defRPr sz="1800">
                          <a:uFillTx/>
                        </a:defRPr>
                      </a:pPr>
                      <a:r>
                        <a:rPr sz="2400">
                          <a:uFill>
                            <a:solidFill>
                              <a:srgbClr val="000000"/>
                            </a:solidFill>
                          </a:uFill>
                          <a:sym typeface="Verdana"/>
                        </a:rPr>
                        <a:t>12:15 - 12:30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515151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57799" algn="l" defTabSz="1295400">
                        <a:spcBef>
                          <a:spcPts val="600"/>
                        </a:spcBef>
                        <a:tabLst>
                          <a:tab pos="1295400" algn="l"/>
                        </a:tabLst>
                        <a:defRPr sz="1800">
                          <a:uFillTx/>
                        </a:defRPr>
                      </a:pPr>
                      <a:r>
                        <a:rPr sz="2400">
                          <a:uFill>
                            <a:solidFill>
                              <a:srgbClr val="000000"/>
                            </a:solidFill>
                          </a:uFill>
                          <a:sym typeface="Verdana"/>
                        </a:rPr>
                        <a:t>Next Steps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515151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11" name="Shape 111"/>
          <p:cNvSpPr/>
          <p:nvPr/>
        </p:nvSpPr>
        <p:spPr>
          <a:xfrm>
            <a:off x="1403350" y="2290838"/>
            <a:ext cx="3520473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defTabSz="1295400">
              <a:defRPr b="1" sz="3100"/>
            </a:lvl1pPr>
          </a:lstStyle>
          <a:p>
            <a:pPr/>
            <a:r>
              <a:t>November 3, 2015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-1" y="-1"/>
            <a:ext cx="13004802" cy="1625601"/>
          </a:xfrm>
          <a:prstGeom prst="rect">
            <a:avLst/>
          </a:prstGeom>
          <a:solidFill>
            <a:srgbClr val="5D70B7"/>
          </a:solidFill>
        </p:spPr>
        <p:txBody>
          <a:bodyPr lIns="72248" tIns="72248" rIns="72248" bIns="72248" anchor="ctr"/>
          <a:lstStyle/>
          <a:p>
            <a:pPr/>
          </a:p>
        </p:txBody>
      </p:sp>
      <p:pic>
        <p:nvPicPr>
          <p:cNvPr id="114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14009" y="180622"/>
            <a:ext cx="1211454" cy="1264356"/>
          </a:xfrm>
          <a:prstGeom prst="rect">
            <a:avLst/>
          </a:prstGeom>
          <a:ln w="12700"/>
        </p:spPr>
      </p:pic>
      <p:sp>
        <p:nvSpPr>
          <p:cNvPr id="115" name="Shape 115"/>
          <p:cNvSpPr/>
          <p:nvPr/>
        </p:nvSpPr>
        <p:spPr>
          <a:xfrm>
            <a:off x="-1" y="9428480"/>
            <a:ext cx="13004802" cy="325121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72248" tIns="72248" rIns="72248" bIns="72248" anchor="ctr"/>
          <a:lstStyle/>
          <a:p>
            <a:pPr/>
          </a:p>
        </p:txBody>
      </p:sp>
      <p:sp>
        <p:nvSpPr>
          <p:cNvPr id="116" name="Shape 116"/>
          <p:cNvSpPr/>
          <p:nvPr/>
        </p:nvSpPr>
        <p:spPr>
          <a:xfrm>
            <a:off x="180622" y="9482384"/>
            <a:ext cx="1206556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117" name="Shape 117"/>
          <p:cNvSpPr/>
          <p:nvPr/>
        </p:nvSpPr>
        <p:spPr>
          <a:xfrm>
            <a:off x="12535182" y="1119857"/>
            <a:ext cx="349080" cy="255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2248" tIns="72248" rIns="72248" bIns="72248">
            <a:spAutoFit/>
          </a:bodyPr>
          <a:lstStyle>
            <a:lvl1pPr marL="82203" marR="82203" defTabSz="1842346">
              <a:defRPr sz="800"/>
            </a:lvl1pPr>
          </a:lstStyle>
          <a:p>
            <a:pPr/>
            <a:r>
              <a:t>®</a:t>
            </a:r>
          </a:p>
        </p:txBody>
      </p:sp>
      <p:sp>
        <p:nvSpPr>
          <p:cNvPr id="118" name="Shape 118"/>
          <p:cNvSpPr/>
          <p:nvPr>
            <p:ph type="sldNum" sz="quarter" idx="2"/>
          </p:nvPr>
        </p:nvSpPr>
        <p:spPr>
          <a:xfrm>
            <a:off x="12509103" y="9482384"/>
            <a:ext cx="218970" cy="203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9" name="Shape 1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Charter</a:t>
            </a:r>
          </a:p>
        </p:txBody>
      </p:sp>
      <p:sp>
        <p:nvSpPr>
          <p:cNvPr id="120" name="Shape 12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Semantic Model workgroup is concerned with the modeling of imaging services and subunits that comprise a network connected Imaging System. The Objectives are: </a:t>
            </a:r>
          </a:p>
          <a:p>
            <a:pPr lvl="1"/>
            <a:r>
              <a:t>The definition of a framework for the complete Imaging Semantic Model.</a:t>
            </a:r>
          </a:p>
          <a:p>
            <a:pPr lvl="1"/>
            <a:r>
              <a:t>Drive to a standard semantic definition for an Imaging System’s Subunits, Services, Jobs and Documents.</a:t>
            </a:r>
          </a:p>
          <a:p>
            <a:pPr lvl="1"/>
            <a:r>
              <a:t>Agreement on the semantics of their attributes, operations and parameters.</a:t>
            </a:r>
          </a:p>
          <a:p>
            <a:pPr>
              <a:defRPr i="1"/>
            </a:pPr>
            <a:r>
              <a:t>Please vote on the proposed Semantic Model charter!</a:t>
            </a:r>
          </a:p>
          <a:p>
            <a:pPr lvl="1">
              <a:defRPr i="1"/>
            </a:pPr>
            <a:r>
              <a:t>Just need two more votes for quorum!</a:t>
            </a:r>
          </a:p>
          <a:p>
            <a:pPr lvl="1">
              <a:defRPr i="1"/>
            </a:pPr>
            <a:r>
              <a:t>Abstains count toward quorum...</a:t>
            </a:r>
          </a:p>
          <a:p>
            <a:pPr lvl="1">
              <a:defRPr i="1"/>
            </a:pPr>
            <a:r>
              <a:rPr u="sng">
                <a:hlinkClick r:id="rId3" invalidUrl="" action="" tgtFrame="" tooltip="" history="1" highlightClick="0" endSnd="0"/>
              </a:rPr>
              <a:t>http://ftp.pwg.org/pub/pwg/sm3/wd/wd-sm30-charter-20150914.pdf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-1" y="-1"/>
            <a:ext cx="13004802" cy="1625601"/>
          </a:xfrm>
          <a:prstGeom prst="rect">
            <a:avLst/>
          </a:prstGeom>
          <a:solidFill>
            <a:srgbClr val="5D70B7"/>
          </a:solidFill>
        </p:spPr>
        <p:txBody>
          <a:bodyPr lIns="72248" tIns="72248" rIns="72248" bIns="72248" anchor="ctr"/>
          <a:lstStyle/>
          <a:p>
            <a:pPr/>
          </a:p>
        </p:txBody>
      </p:sp>
      <p:pic>
        <p:nvPicPr>
          <p:cNvPr id="123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14009" y="180622"/>
            <a:ext cx="1211454" cy="1264356"/>
          </a:xfrm>
          <a:prstGeom prst="rect">
            <a:avLst/>
          </a:prstGeom>
          <a:ln w="12700"/>
        </p:spPr>
      </p:pic>
      <p:sp>
        <p:nvSpPr>
          <p:cNvPr id="124" name="Shape 124"/>
          <p:cNvSpPr/>
          <p:nvPr/>
        </p:nvSpPr>
        <p:spPr>
          <a:xfrm>
            <a:off x="-1" y="9428480"/>
            <a:ext cx="13004802" cy="325121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72248" tIns="72248" rIns="72248" bIns="72248" anchor="ctr"/>
          <a:lstStyle/>
          <a:p>
            <a:pPr/>
          </a:p>
        </p:txBody>
      </p:sp>
      <p:sp>
        <p:nvSpPr>
          <p:cNvPr id="125" name="Shape 125"/>
          <p:cNvSpPr/>
          <p:nvPr/>
        </p:nvSpPr>
        <p:spPr>
          <a:xfrm>
            <a:off x="180622" y="9482384"/>
            <a:ext cx="1206556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126" name="Shape 126"/>
          <p:cNvSpPr/>
          <p:nvPr/>
        </p:nvSpPr>
        <p:spPr>
          <a:xfrm>
            <a:off x="12535182" y="1119857"/>
            <a:ext cx="349080" cy="255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2248" tIns="72248" rIns="72248" bIns="72248">
            <a:spAutoFit/>
          </a:bodyPr>
          <a:lstStyle>
            <a:lvl1pPr marL="82203" marR="82203" defTabSz="1842346">
              <a:defRPr sz="800"/>
            </a:lvl1pPr>
          </a:lstStyle>
          <a:p>
            <a:pPr/>
            <a:r>
              <a:t>®</a:t>
            </a:r>
          </a:p>
        </p:txBody>
      </p:sp>
      <p:sp>
        <p:nvSpPr>
          <p:cNvPr id="127" name="Shape 127"/>
          <p:cNvSpPr/>
          <p:nvPr>
            <p:ph type="sldNum" sz="quarter" idx="2"/>
          </p:nvPr>
        </p:nvSpPr>
        <p:spPr>
          <a:xfrm>
            <a:off x="12509103" y="9482384"/>
            <a:ext cx="218970" cy="203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8" name="Shape 12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Officers</a:t>
            </a:r>
          </a:p>
        </p:txBody>
      </p:sp>
      <p:sp>
        <p:nvSpPr>
          <p:cNvPr id="129" name="Shape 12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77058" indent="-436418">
              <a:defRPr sz="2800"/>
            </a:pPr>
            <a:r>
              <a:t>SM WG Chair:</a:t>
            </a:r>
          </a:p>
          <a:p>
            <a:pPr lvl="1"/>
            <a:r>
              <a:t>Daniel Manchala (Xerox)</a:t>
            </a:r>
          </a:p>
          <a:p>
            <a:pPr marL="477058" indent="-436418">
              <a:defRPr sz="2800"/>
            </a:pPr>
            <a:r>
              <a:t>SM WG Vice-Chair</a:t>
            </a:r>
          </a:p>
          <a:p>
            <a:pPr lvl="1"/>
            <a:r>
              <a:t>Paul Tykodi (TCS)</a:t>
            </a:r>
          </a:p>
          <a:p>
            <a:pPr marL="477058" indent="-436418">
              <a:defRPr sz="2800"/>
            </a:pPr>
            <a:r>
              <a:t>SM WG Secretary:</a:t>
            </a:r>
          </a:p>
          <a:p>
            <a:pPr lvl="1"/>
            <a:r>
              <a:t>Bill Wagner (TIC)</a:t>
            </a:r>
          </a:p>
          <a:p>
            <a:pPr marL="477058" indent="-436418">
              <a:defRPr sz="2800"/>
            </a:pPr>
            <a:r>
              <a:t>SM WG Document Editors:</a:t>
            </a:r>
          </a:p>
          <a:p>
            <a:pPr lvl="1"/>
            <a:r>
              <a:t>Daniel Manchala (Xerox) - SM3 Schema</a:t>
            </a:r>
          </a:p>
          <a:p>
            <a:pPr lvl="1"/>
            <a:r>
              <a:t>Ira McDonald (High North) – JDFMAP</a:t>
            </a:r>
          </a:p>
          <a:p>
            <a:pPr lvl="1"/>
            <a:r>
              <a:t>Rick Yardumian (Canon) - JDFMAP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-1" y="-1"/>
            <a:ext cx="13004802" cy="1625601"/>
          </a:xfrm>
          <a:prstGeom prst="rect">
            <a:avLst/>
          </a:prstGeom>
          <a:solidFill>
            <a:srgbClr val="5D70B7"/>
          </a:solidFill>
        </p:spPr>
        <p:txBody>
          <a:bodyPr lIns="72248" tIns="72248" rIns="72248" bIns="72248" anchor="ctr"/>
          <a:lstStyle/>
          <a:p>
            <a:pPr/>
          </a:p>
        </p:txBody>
      </p:sp>
      <p:pic>
        <p:nvPicPr>
          <p:cNvPr id="132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14009" y="180622"/>
            <a:ext cx="1211454" cy="1264356"/>
          </a:xfrm>
          <a:prstGeom prst="rect">
            <a:avLst/>
          </a:prstGeom>
          <a:ln w="12700"/>
        </p:spPr>
      </p:pic>
      <p:sp>
        <p:nvSpPr>
          <p:cNvPr id="133" name="Shape 133"/>
          <p:cNvSpPr/>
          <p:nvPr/>
        </p:nvSpPr>
        <p:spPr>
          <a:xfrm>
            <a:off x="-1" y="9428480"/>
            <a:ext cx="13004802" cy="325121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72248" tIns="72248" rIns="72248" bIns="72248" anchor="ctr"/>
          <a:lstStyle/>
          <a:p>
            <a:pPr/>
          </a:p>
        </p:txBody>
      </p:sp>
      <p:sp>
        <p:nvSpPr>
          <p:cNvPr id="134" name="Shape 134"/>
          <p:cNvSpPr/>
          <p:nvPr/>
        </p:nvSpPr>
        <p:spPr>
          <a:xfrm>
            <a:off x="180622" y="9482384"/>
            <a:ext cx="1206556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135" name="Shape 135"/>
          <p:cNvSpPr/>
          <p:nvPr/>
        </p:nvSpPr>
        <p:spPr>
          <a:xfrm>
            <a:off x="12535182" y="1119857"/>
            <a:ext cx="349080" cy="255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2248" tIns="72248" rIns="72248" bIns="72248">
            <a:spAutoFit/>
          </a:bodyPr>
          <a:lstStyle>
            <a:lvl1pPr marL="82203" marR="82203" defTabSz="1842346">
              <a:defRPr sz="800"/>
            </a:lvl1pPr>
          </a:lstStyle>
          <a:p>
            <a:pPr/>
            <a:r>
              <a:t>®</a:t>
            </a:r>
          </a:p>
        </p:txBody>
      </p:sp>
      <p:sp>
        <p:nvSpPr>
          <p:cNvPr id="136" name="Shape 136"/>
          <p:cNvSpPr/>
          <p:nvPr>
            <p:ph type="sldNum" sz="quarter" idx="2"/>
          </p:nvPr>
        </p:nvSpPr>
        <p:spPr>
          <a:xfrm>
            <a:off x="12509103" y="9482384"/>
            <a:ext cx="218970" cy="203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37" name="Shape 1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CIP4 JDF to PWG PJT Mapping (JDFMAP)</a:t>
            </a:r>
          </a:p>
        </p:txBody>
      </p:sp>
      <p:sp>
        <p:nvSpPr>
          <p:cNvPr id="138" name="Shape 13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CIP4 JDF to PWG PJT mapping (JDFMAP)</a:t>
            </a:r>
          </a:p>
          <a:p>
            <a:pPr lvl="1"/>
            <a:r>
              <a:rPr u="sng">
                <a:hlinkClick r:id="rId3" invalidUrl="" action="" tgtFrame="" tooltip="" history="1" highlightClick="0" endSnd="0"/>
              </a:rPr>
              <a:t>http://ftp.pwg.org/pub/pwg/sm3/wd/wd-smjdfmap10-20150604.pdf</a:t>
            </a:r>
          </a:p>
          <a:p>
            <a:pPr lvl="1"/>
            <a:r>
              <a:t>Completed prototype draft</a:t>
            </a:r>
          </a:p>
          <a:p>
            <a:pPr lvl="1"/>
            <a:r>
              <a:t>Awaiting prototyping!</a:t>
            </a:r>
          </a:p>
          <a:p>
            <a:pPr/>
            <a:r>
              <a:t>Discuss options for prototyping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-1" y="-1"/>
            <a:ext cx="13004802" cy="1625601"/>
          </a:xfrm>
          <a:prstGeom prst="rect">
            <a:avLst/>
          </a:prstGeom>
          <a:solidFill>
            <a:srgbClr val="5D70B7"/>
          </a:solidFill>
        </p:spPr>
        <p:txBody>
          <a:bodyPr lIns="72248" tIns="72248" rIns="72248" bIns="72248" anchor="ctr"/>
          <a:lstStyle/>
          <a:p>
            <a:pPr/>
          </a:p>
        </p:txBody>
      </p:sp>
      <p:pic>
        <p:nvPicPr>
          <p:cNvPr id="141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14009" y="180622"/>
            <a:ext cx="1211454" cy="1264356"/>
          </a:xfrm>
          <a:prstGeom prst="rect">
            <a:avLst/>
          </a:prstGeom>
          <a:ln w="12700"/>
        </p:spPr>
      </p:pic>
      <p:sp>
        <p:nvSpPr>
          <p:cNvPr id="142" name="Shape 142"/>
          <p:cNvSpPr/>
          <p:nvPr/>
        </p:nvSpPr>
        <p:spPr>
          <a:xfrm>
            <a:off x="-1" y="9428480"/>
            <a:ext cx="13004802" cy="325121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72248" tIns="72248" rIns="72248" bIns="72248" anchor="ctr"/>
          <a:lstStyle/>
          <a:p>
            <a:pPr/>
          </a:p>
        </p:txBody>
      </p:sp>
      <p:sp>
        <p:nvSpPr>
          <p:cNvPr id="143" name="Shape 143"/>
          <p:cNvSpPr/>
          <p:nvPr/>
        </p:nvSpPr>
        <p:spPr>
          <a:xfrm>
            <a:off x="180622" y="9482384"/>
            <a:ext cx="1206556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144" name="Shape 144"/>
          <p:cNvSpPr/>
          <p:nvPr/>
        </p:nvSpPr>
        <p:spPr>
          <a:xfrm>
            <a:off x="12535182" y="1119857"/>
            <a:ext cx="349080" cy="255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2248" tIns="72248" rIns="72248" bIns="72248">
            <a:spAutoFit/>
          </a:bodyPr>
          <a:lstStyle>
            <a:lvl1pPr marL="82203" marR="82203" defTabSz="1842346">
              <a:defRPr sz="800"/>
            </a:lvl1pPr>
          </a:lstStyle>
          <a:p>
            <a:pPr/>
            <a:r>
              <a:t>®</a:t>
            </a:r>
          </a:p>
        </p:txBody>
      </p:sp>
      <p:sp>
        <p:nvSpPr>
          <p:cNvPr id="145" name="Shape 145"/>
          <p:cNvSpPr/>
          <p:nvPr>
            <p:ph type="sldNum" sz="quarter" idx="2"/>
          </p:nvPr>
        </p:nvSpPr>
        <p:spPr>
          <a:xfrm>
            <a:off x="12509103" y="9482384"/>
            <a:ext cx="218970" cy="203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6" name="Shape 146"/>
          <p:cNvSpPr/>
          <p:nvPr>
            <p:ph type="title"/>
          </p:nvPr>
        </p:nvSpPr>
        <p:spPr>
          <a:xfrm>
            <a:off x="650239" y="65475"/>
            <a:ext cx="10765086" cy="1444979"/>
          </a:xfrm>
          <a:prstGeom prst="rect">
            <a:avLst/>
          </a:prstGeom>
        </p:spPr>
        <p:txBody>
          <a:bodyPr/>
          <a:lstStyle/>
          <a:p>
            <a:pPr/>
            <a:r>
              <a:t>Schema Changes</a:t>
            </a:r>
          </a:p>
        </p:txBody>
      </p:sp>
      <p:sp>
        <p:nvSpPr>
          <p:cNvPr id="147" name="Shape 147"/>
          <p:cNvSpPr/>
          <p:nvPr>
            <p:ph type="body" idx="1"/>
          </p:nvPr>
        </p:nvSpPr>
        <p:spPr>
          <a:xfrm>
            <a:off x="650239" y="1950719"/>
            <a:ext cx="11704322" cy="7477761"/>
          </a:xfrm>
          <a:prstGeom prst="rect">
            <a:avLst/>
          </a:prstGeom>
        </p:spPr>
        <p:txBody>
          <a:bodyPr/>
          <a:lstStyle/>
          <a:p>
            <a:pPr/>
            <a:r>
              <a:t>SM Schema:</a:t>
            </a:r>
          </a:p>
          <a:p>
            <a:pPr lvl="1"/>
            <a:r>
              <a:t>Named version (v1.180) published for PWG Print Job Ticket and Associated Capabilities</a:t>
            </a:r>
          </a:p>
          <a:p>
            <a:pPr lvl="1"/>
            <a:r>
              <a:t>Latest (v2.904) Up to date with In Progress specifications </a:t>
            </a:r>
          </a:p>
          <a:p>
            <a:pPr/>
            <a:r>
              <a:t>Changes to discuss:</a:t>
            </a:r>
          </a:p>
          <a:p>
            <a:pPr lvl="1"/>
            <a:r>
              <a:t>IPP Everywhere sync-up, as needed</a:t>
            </a:r>
          </a:p>
          <a:p>
            <a:pPr lvl="1"/>
            <a:r>
              <a:t>Cloud Imaging Model and Semantics</a:t>
            </a:r>
          </a:p>
          <a:p>
            <a:pPr/>
            <a:r>
              <a:t>How will publication be handled in the future?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/>
        </p:nvSpPr>
        <p:spPr>
          <a:xfrm>
            <a:off x="-1" y="-1"/>
            <a:ext cx="13004802" cy="1625601"/>
          </a:xfrm>
          <a:prstGeom prst="rect">
            <a:avLst/>
          </a:prstGeom>
          <a:solidFill>
            <a:srgbClr val="5D70B7"/>
          </a:solidFill>
        </p:spPr>
        <p:txBody>
          <a:bodyPr lIns="72248" tIns="72248" rIns="72248" bIns="72248" anchor="ctr"/>
          <a:lstStyle/>
          <a:p>
            <a:pPr/>
          </a:p>
        </p:txBody>
      </p:sp>
      <p:pic>
        <p:nvPicPr>
          <p:cNvPr id="150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14009" y="180622"/>
            <a:ext cx="1211454" cy="1264356"/>
          </a:xfrm>
          <a:prstGeom prst="rect">
            <a:avLst/>
          </a:prstGeom>
          <a:ln w="12700"/>
        </p:spPr>
      </p:pic>
      <p:sp>
        <p:nvSpPr>
          <p:cNvPr id="151" name="Shape 151"/>
          <p:cNvSpPr/>
          <p:nvPr/>
        </p:nvSpPr>
        <p:spPr>
          <a:xfrm>
            <a:off x="-1" y="9428480"/>
            <a:ext cx="13004802" cy="325121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72248" tIns="72248" rIns="72248" bIns="72248" anchor="ctr"/>
          <a:lstStyle/>
          <a:p>
            <a:pPr/>
          </a:p>
        </p:txBody>
      </p:sp>
      <p:sp>
        <p:nvSpPr>
          <p:cNvPr id="152" name="Shape 152"/>
          <p:cNvSpPr/>
          <p:nvPr/>
        </p:nvSpPr>
        <p:spPr>
          <a:xfrm>
            <a:off x="180622" y="9482384"/>
            <a:ext cx="1206556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153" name="Shape 153"/>
          <p:cNvSpPr/>
          <p:nvPr/>
        </p:nvSpPr>
        <p:spPr>
          <a:xfrm>
            <a:off x="12535182" y="1119857"/>
            <a:ext cx="349080" cy="255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2248" tIns="72248" rIns="72248" bIns="72248">
            <a:spAutoFit/>
          </a:bodyPr>
          <a:lstStyle>
            <a:lvl1pPr marL="82203" marR="82203" defTabSz="1842346">
              <a:defRPr sz="800"/>
            </a:lvl1pPr>
          </a:lstStyle>
          <a:p>
            <a:pPr/>
            <a:r>
              <a:t>®</a:t>
            </a:r>
          </a:p>
        </p:txBody>
      </p:sp>
      <p:sp>
        <p:nvSpPr>
          <p:cNvPr id="154" name="Shape 1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Next Steps</a:t>
            </a:r>
          </a:p>
        </p:txBody>
      </p:sp>
      <p:sp>
        <p:nvSpPr>
          <p:cNvPr id="155" name="Shape 15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JDFMAP Prototyping</a:t>
            </a:r>
          </a:p>
          <a:p>
            <a:pPr/>
            <a:r>
              <a:t>Complete changes to SM Schema and publish</a:t>
            </a:r>
          </a:p>
          <a:p>
            <a:pPr/>
            <a:r>
              <a:t>Complete formal vote on updated charter</a:t>
            </a:r>
          </a:p>
        </p:txBody>
      </p:sp>
      <p:sp>
        <p:nvSpPr>
          <p:cNvPr id="156" name="Shape 156"/>
          <p:cNvSpPr/>
          <p:nvPr>
            <p:ph type="sldNum" sz="quarter" idx="2"/>
          </p:nvPr>
        </p:nvSpPr>
        <p:spPr>
          <a:xfrm>
            <a:off x="12555087" y="9485292"/>
            <a:ext cx="127001" cy="197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/>
        </p:nvSpPr>
        <p:spPr>
          <a:xfrm>
            <a:off x="-1" y="-1"/>
            <a:ext cx="13004802" cy="1625601"/>
          </a:xfrm>
          <a:prstGeom prst="rect">
            <a:avLst/>
          </a:prstGeom>
          <a:solidFill>
            <a:srgbClr val="5D70B7"/>
          </a:solidFill>
        </p:spPr>
        <p:txBody>
          <a:bodyPr lIns="72248" tIns="72248" rIns="72248" bIns="72248" anchor="ctr"/>
          <a:lstStyle/>
          <a:p>
            <a:pPr/>
          </a:p>
        </p:txBody>
      </p:sp>
      <p:pic>
        <p:nvPicPr>
          <p:cNvPr id="159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14009" y="180622"/>
            <a:ext cx="1211454" cy="1264356"/>
          </a:xfrm>
          <a:prstGeom prst="rect">
            <a:avLst/>
          </a:prstGeom>
          <a:ln w="12700"/>
        </p:spPr>
      </p:pic>
      <p:sp>
        <p:nvSpPr>
          <p:cNvPr id="160" name="Shape 160"/>
          <p:cNvSpPr/>
          <p:nvPr/>
        </p:nvSpPr>
        <p:spPr>
          <a:xfrm>
            <a:off x="-1" y="9428480"/>
            <a:ext cx="13004802" cy="325121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72248" tIns="72248" rIns="72248" bIns="72248" anchor="ctr"/>
          <a:lstStyle/>
          <a:p>
            <a:pPr/>
          </a:p>
        </p:txBody>
      </p:sp>
      <p:sp>
        <p:nvSpPr>
          <p:cNvPr id="161" name="Shape 161"/>
          <p:cNvSpPr/>
          <p:nvPr/>
        </p:nvSpPr>
        <p:spPr>
          <a:xfrm>
            <a:off x="180622" y="9482384"/>
            <a:ext cx="1206556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2015 The Printer Working Group. All rights reserved. The IPP Everywhere and PWG logos are registered trademarks of the IEEE-ISTO.</a:t>
            </a:r>
          </a:p>
        </p:txBody>
      </p:sp>
      <p:sp>
        <p:nvSpPr>
          <p:cNvPr id="162" name="Shape 162"/>
          <p:cNvSpPr/>
          <p:nvPr/>
        </p:nvSpPr>
        <p:spPr>
          <a:xfrm>
            <a:off x="12535182" y="1119857"/>
            <a:ext cx="349080" cy="255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2248" tIns="72248" rIns="72248" bIns="72248">
            <a:spAutoFit/>
          </a:bodyPr>
          <a:lstStyle>
            <a:lvl1pPr marL="82203" marR="82203" defTabSz="1842346">
              <a:defRPr sz="800"/>
            </a:lvl1pPr>
          </a:lstStyle>
          <a:p>
            <a:pPr/>
            <a:r>
              <a:t>®</a:t>
            </a:r>
          </a:p>
        </p:txBody>
      </p:sp>
      <p:sp>
        <p:nvSpPr>
          <p:cNvPr id="163" name="Shape 163"/>
          <p:cNvSpPr/>
          <p:nvPr>
            <p:ph type="sldNum" sz="quarter" idx="2"/>
          </p:nvPr>
        </p:nvSpPr>
        <p:spPr>
          <a:xfrm>
            <a:off x="12509103" y="9482384"/>
            <a:ext cx="218970" cy="203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4" name="Shape 16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More Information</a:t>
            </a:r>
          </a:p>
        </p:txBody>
      </p:sp>
      <p:sp>
        <p:nvSpPr>
          <p:cNvPr id="165" name="Shape 16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 welcome participation from all interested parties</a:t>
            </a:r>
          </a:p>
          <a:p>
            <a:pPr/>
            <a:r>
              <a:t>SM Web Page:</a:t>
            </a:r>
          </a:p>
          <a:p>
            <a:pPr lvl="1"/>
            <a:r>
              <a:rPr u="sng">
                <a:hlinkClick r:id="rId3" invalidUrl="" action="" tgtFrame="" tooltip="" history="1" highlightClick="0" endSnd="0"/>
              </a:rPr>
              <a:t>http://www.pwg.org/sm</a:t>
            </a:r>
          </a:p>
          <a:p>
            <a:pPr/>
            <a:r>
              <a:t>Subscribe to the SM3 mailing list:</a:t>
            </a:r>
          </a:p>
          <a:p>
            <a:pPr lvl="1"/>
            <a:r>
              <a:rPr u="sng">
                <a:hlinkClick r:id="rId4" invalidUrl="" action="" tgtFrame="" tooltip="" history="1" highlightClick="0" endSnd="0"/>
              </a:rPr>
              <a:t>https://www.pwg.org/mailman/listinfo/sm3</a:t>
            </a:r>
          </a:p>
          <a:p>
            <a:pPr lvl="1"/>
            <a:r>
              <a:t>sm3@pwg.org</a:t>
            </a:r>
          </a:p>
          <a:p>
            <a:pPr/>
            <a:r>
              <a:t>SM WG holds bi-weekly phone conferences announced on the SM3 mailing list</a:t>
            </a:r>
          </a:p>
          <a:p>
            <a:pPr lvl="1"/>
            <a:r>
              <a:t>Next conference call is November 23, 2015 at 3pm ET</a:t>
            </a:r>
          </a:p>
          <a:p>
            <a:pPr lvl="1"/>
            <a:r>
              <a:t>Conference calls on opposite weeks of IDS conference calls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635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72248" tIns="72248" rIns="72248" bIns="72248" numCol="1" spcCol="38100" rtlCol="0" anchor="ctr" upright="0">
        <a:spAutoFit/>
      </a:bodyPr>
      <a:lstStyle>
        <a:defPPr marL="57799" marR="57799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2248" tIns="72248" rIns="72248" bIns="72248" numCol="1" spcCol="38100" rtlCol="0" anchor="ctr" upright="0">
        <a:spAutoFit/>
      </a:bodyPr>
      <a:lstStyle>
        <a:defPPr marL="57799" marR="57799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635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72248" tIns="72248" rIns="72248" bIns="72248" numCol="1" spcCol="38100" rtlCol="0" anchor="ctr" upright="0">
        <a:spAutoFit/>
      </a:bodyPr>
      <a:lstStyle>
        <a:defPPr marL="57799" marR="57799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2248" tIns="72248" rIns="72248" bIns="72248" numCol="1" spcCol="38100" rtlCol="0" anchor="ctr" upright="0">
        <a:spAutoFit/>
      </a:bodyPr>
      <a:lstStyle>
        <a:defPPr marL="57799" marR="57799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