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263" r:id="rId4"/>
    <p:sldId id="276" r:id="rId5"/>
    <p:sldId id="257" r:id="rId6"/>
    <p:sldId id="278" r:id="rId7"/>
    <p:sldId id="277" r:id="rId8"/>
    <p:sldId id="268" r:id="rId9"/>
    <p:sldId id="279" r:id="rId10"/>
    <p:sldId id="269" r:id="rId11"/>
    <p:sldId id="270" r:id="rId12"/>
    <p:sldId id="271" r:id="rId13"/>
    <p:sldId id="272" r:id="rId14"/>
    <p:sldId id="273" r:id="rId15"/>
    <p:sldId id="265" r:id="rId16"/>
    <p:sldId id="267" r:id="rId17"/>
    <p:sldId id="266" r:id="rId18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Manchala" initials="DW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99" autoAdjust="0"/>
  </p:normalViewPr>
  <p:slideViewPr>
    <p:cSldViewPr>
      <p:cViewPr varScale="1">
        <p:scale>
          <a:sx n="64" d="100"/>
          <a:sy n="64" d="100"/>
        </p:scale>
        <p:origin x="-348" y="-12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C04A6078-D8C5-4F12-B6D1-B39AEA37595C}" type="datetimeFigureOut">
              <a:rPr lang="en-US"/>
              <a:pPr>
                <a:defRPr/>
              </a:pPr>
              <a:t>10/27/2014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2B8D173C-7274-4093-8330-C12E109D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4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Various mapping documents </a:t>
            </a:r>
          </a:p>
          <a:p>
            <a:r>
              <a:rPr lang="en-US" baseline="0" dirty="0" smtClean="0"/>
              <a:t>Standalone PPD – PJT mapping document (should we submit it to the standardization process and thus turn it into a standard since we have a prototype). It hasn’t gone through the SM3 standardization process.</a:t>
            </a:r>
          </a:p>
          <a:p>
            <a:r>
              <a:rPr lang="en-US" baseline="0" dirty="0" smtClean="0"/>
              <a:t>Should job receipt and printer capabilities use of these elements also be considered in addition to job ticket in the cross mapping documents.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schema.</a:t>
            </a:r>
          </a:p>
          <a:p>
            <a:r>
              <a:rPr lang="en-US" baseline="0" dirty="0" smtClean="0"/>
              <a:t>--problems faced in correcting the schema</a:t>
            </a:r>
          </a:p>
          <a:p>
            <a:r>
              <a:rPr lang="en-US" baseline="0" dirty="0" smtClean="0"/>
              <a:t>--things associated with getting the html version of the figures so that we could include them on the new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web page.</a:t>
            </a:r>
          </a:p>
          <a:p>
            <a:r>
              <a:rPr lang="en-US" baseline="0" dirty="0" smtClean="0"/>
              <a:t>-- current web page</a:t>
            </a:r>
          </a:p>
          <a:p>
            <a:r>
              <a:rPr lang="en-US" baseline="0" dirty="0" smtClean="0"/>
              <a:t>-- proposed web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Various mapping documents </a:t>
            </a:r>
          </a:p>
          <a:p>
            <a:r>
              <a:rPr lang="en-US" baseline="0" dirty="0" smtClean="0"/>
              <a:t>Standalone PPD – PJT mapping document (should we submit it to the standardization process and thus turn it into a standard since we have a prototype). It hasn’t gone through the SM3 standardization process.</a:t>
            </a:r>
          </a:p>
          <a:p>
            <a:r>
              <a:rPr lang="en-US" baseline="0" dirty="0" smtClean="0"/>
              <a:t>Should job receipt and printer capabilities use of these elements also be considered in addition to job ticket in the cross mapping documents.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schema.</a:t>
            </a:r>
          </a:p>
          <a:p>
            <a:r>
              <a:rPr lang="en-US" baseline="0" dirty="0" smtClean="0"/>
              <a:t>--problems faced in correcting the schema</a:t>
            </a:r>
          </a:p>
          <a:p>
            <a:r>
              <a:rPr lang="en-US" baseline="0" dirty="0" smtClean="0"/>
              <a:t>--things associated with getting the html version of the figures so that we could include them on the new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web page.</a:t>
            </a:r>
          </a:p>
          <a:p>
            <a:r>
              <a:rPr lang="en-US" baseline="0" dirty="0" smtClean="0"/>
              <a:t>-- current web page</a:t>
            </a:r>
          </a:p>
          <a:p>
            <a:r>
              <a:rPr lang="en-US" baseline="0" dirty="0" smtClean="0"/>
              <a:t>-- proposed web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time </a:t>
            </a:r>
            <a:r>
              <a:rPr lang="en-US" dirty="0" err="1" smtClean="0"/>
              <a:t>alloted</a:t>
            </a:r>
            <a:r>
              <a:rPr lang="en-US" dirty="0" smtClean="0"/>
              <a:t> for each</a:t>
            </a:r>
            <a:r>
              <a:rPr lang="en-US" baseline="0" dirty="0" smtClean="0"/>
              <a:t> of the topic. Who are the authors? Can we </a:t>
            </a:r>
            <a:r>
              <a:rPr lang="en-US" baseline="0" dirty="0" err="1" smtClean="0"/>
              <a:t>acomplish</a:t>
            </a:r>
            <a:r>
              <a:rPr lang="en-US" baseline="0" dirty="0" smtClean="0"/>
              <a:t>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1324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</a:t>
            </a:r>
            <a:r>
              <a:rPr lang="en-US" baseline="0" dirty="0" smtClean="0"/>
              <a:t> any need to extend the Resource Service?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6A4D-9A9E-4A93-B2F6-AD69D3A43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F415C-7009-4F2C-A92D-12ABF91AB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4533900"/>
            <a:ext cx="2927350" cy="4686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4533900"/>
            <a:ext cx="8629650" cy="468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D9DE-52B0-4F97-9806-F78F4C88D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A8265-ECAC-4773-B548-11EBC3F59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D8183-25DD-4D1D-A67B-97BE19D0E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070F-14BB-4F95-9DF8-F55450EBE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F9F13-EA07-47E4-A06C-3AAE1039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21FC7-51D5-46E8-8E8D-F04C1488B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C4CF-D463-4143-8A89-2F24947C5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8C40-E58E-4EF1-9B95-D1F3EC9A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EA23-BDA2-433D-A760-D246459EE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9D10-B871-482F-A62A-F48C627FD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ABEA5-8D6F-4281-8ADA-6AE7B3387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D66A-8AB0-4E03-907E-E5634C01A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CB36-F300-4A4F-BC70-1111D616A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CC053-4FDF-4BCE-AEDC-8749DA404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D3C5-B12F-447E-A240-DA4D8A62C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D6D74-004F-42F2-BD6B-B2403705C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1B4B-3DC8-4437-B68C-451C6C90C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D471A-BDA8-4B6E-B47D-0700D4311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909B-609D-4769-B020-B4AF755F8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CB8E-4E94-4B13-AF3E-D734BE33C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80FB4D12-707C-446D-A8F5-91E7EFC4E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4533900"/>
            <a:ext cx="11709400" cy="180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6324600"/>
            <a:ext cx="1170940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7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70A67E4F-801D-4430-854D-5BC3F3D8D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107696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tp.pwg.org/pub/pwg/sm3/wd/wd-sm3-specifications-outline-20140514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eee-isto.webex.com/ieee-ist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ftp://ftp.pwg.org/pub/pwg/sm3/wd/wd-smjdfmap10-20141028-rev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1EBB93-B757-4D7E-8A88-67983E7D82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596900" y="3644900"/>
            <a:ext cx="8207375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spAutoFit/>
          </a:bodyPr>
          <a:lstStyle/>
          <a:p>
            <a:pPr marL="57150"/>
            <a:r>
              <a:rPr lang="en-US" sz="50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47700"/>
            <a:ext cx="2708275" cy="294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Semantic Model Working Group</a:t>
            </a:r>
          </a:p>
        </p:txBody>
      </p:sp>
      <p:sp>
        <p:nvSpPr>
          <p:cNvPr id="717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66398"/>
          <a:lstStyle/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Wednesday, </a:t>
            </a:r>
            <a:r>
              <a:rPr lang="en-US" dirty="0" smtClean="0">
                <a:sym typeface="Verdana" charset="0"/>
              </a:rPr>
              <a:t>Nov 5, </a:t>
            </a:r>
            <a:r>
              <a:rPr lang="en-US" dirty="0" smtClean="0">
                <a:sym typeface="Verdana" charset="0"/>
              </a:rPr>
              <a:t>2014</a:t>
            </a:r>
          </a:p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Waltham</a:t>
            </a:r>
            <a:r>
              <a:rPr lang="en-US" dirty="0" smtClean="0">
                <a:sym typeface="Verdana" charset="0"/>
              </a:rPr>
              <a:t>, MA</a:t>
            </a:r>
            <a:endParaRPr lang="en-US" dirty="0" smtClean="0">
              <a:sym typeface="Verdana" charset="0"/>
            </a:endParaRPr>
          </a:p>
          <a:p>
            <a:pPr marL="0" indent="0" eaLnBrk="1" hangingPunct="1">
              <a:defRPr/>
            </a:pPr>
            <a:endParaRPr lang="en-US" dirty="0" smtClean="0">
              <a:sym typeface="Verdana" charset="0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Verdana" charset="0"/>
              </a:rPr>
              <a:t>Daniel Manchala (Xerox)</a:t>
            </a:r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D6B3469-68B8-4976-9561-F790C2DD4A7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F0B082-6D4F-4CD0-A424-7905D2E6A5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0" name="Rectangle 4"/>
          <p:cNvSpPr>
            <a:spLocks/>
          </p:cNvSpPr>
          <p:nvPr/>
        </p:nvSpPr>
        <p:spPr bwMode="auto">
          <a:xfrm>
            <a:off x="177800" y="9480550"/>
            <a:ext cx="120396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B91FAF69-98DE-4AE0-939E-F18B0D0F2E80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10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12217400" cy="762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Continue SM 3.0 work.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Update SM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3.0 outline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http://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ftp.pwg.org/pub/pwg/sm3/wd/wd-sm3-specifications-outline-20140814.pdf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Update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charter with new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work items</a:t>
            </a:r>
            <a:endParaRPr lang="en-US" sz="2800" b="1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Digital in/out is domain of transform service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Print is digital documents to hardcopy output to one of services output devices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Scan is hardcopy input to digital documents</a:t>
            </a:r>
          </a:p>
          <a:p>
            <a:pPr marL="839788" lvl="1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endParaRPr lang="en-US" sz="2800" b="1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F3350-B949-4A4A-914A-3292AF6EA63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45BCED5-582B-4B16-946D-3AD70D5FBF2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11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We welcome more participation from member companies</a:t>
            </a:r>
            <a:endParaRPr lang="en-US" sz="2800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The group maintains a Web Page for Semantic Model that includes links to the latest documents, schema and a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browse-able </a:t>
            </a: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version of the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schema at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  <a:hlinkClick r:id="rId3"/>
              </a:rPr>
              <a:t>http://www.pwg.org/sm3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 </a:t>
            </a:r>
            <a:endParaRPr lang="en-US" sz="2800" kern="0" dirty="0">
              <a:solidFill>
                <a:schemeClr val="tx1"/>
              </a:solidFill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Next meeting </a:t>
            </a:r>
            <a:r>
              <a:rPr lang="en-US" sz="2800" b="1" kern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– </a:t>
            </a:r>
            <a:r>
              <a:rPr lang="en-US" sz="2800" b="1" kern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Dec 1, </a:t>
            </a: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2014; </a:t>
            </a: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11:00 – 12:00 PDT / 2:00 – 3:00 PM EDT.</a:t>
            </a:r>
          </a:p>
          <a:p>
            <a:endParaRPr lang="en-US" sz="2800" dirty="0" smtClean="0"/>
          </a:p>
          <a:p>
            <a:pPr lvl="2"/>
            <a:r>
              <a:rPr lang="en-US" sz="2000" dirty="0" smtClean="0"/>
              <a:t>Call-in </a:t>
            </a:r>
            <a:r>
              <a:rPr lang="en-US" sz="2000" dirty="0"/>
              <a:t>toll-free number (US/Canada): 1-866-469-3239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1-650-429-3300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1-408-856-9570 </a:t>
            </a:r>
          </a:p>
          <a:p>
            <a:pPr lvl="2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 </a:t>
            </a:r>
            <a:r>
              <a:rPr lang="en-US" sz="2400" u="sng" dirty="0">
                <a:hlinkClick r:id="rId4"/>
              </a:rPr>
              <a:t>https://ieee-isto.webex.com/ieee-isto</a:t>
            </a:r>
            <a:endParaRPr lang="en-US" sz="2400" dirty="0"/>
          </a:p>
          <a:p>
            <a:pPr lvl="2"/>
            <a:endParaRPr lang="en-US" sz="28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1131888" lvl="2" indent="-228600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en-US" sz="28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7717C-E519-4D82-8B99-664B3F3F61B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525BF9E-A8FF-4397-8546-62270B47335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Information on subscribing to the Semantic Model mailing list is available at</a:t>
            </a:r>
            <a:b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&lt;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https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://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www.pwg.org/mailman/listinfo/sm3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&gt; </a:t>
            </a:r>
            <a:endParaRPr lang="en-US" sz="2800" b="1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holds periodic phone conferences, with dates, call numbers and agenda announced on the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mail list.</a:t>
            </a:r>
          </a:p>
          <a:p>
            <a:pPr marL="457200" indent="-457200">
              <a:spcBef>
                <a:spcPts val="800"/>
              </a:spcBef>
              <a:buSzPct val="100000"/>
              <a:defRPr/>
            </a:pPr>
            <a:endParaRPr lang="en-US" sz="36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Appendix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D8183-25DD-4D1D-A67B-97BE19D0EF3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4E7D7F-881F-4A5D-9C5B-B6F765B3444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24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6A38E44-E466-4955-8F58-24305DBA14B1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6388" y="4681538"/>
            <a:ext cx="11225212" cy="1277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PWG5108.02-2009: </a:t>
            </a:r>
            <a:b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Network Scan Service Semantic Model and Service Interface Version 1.0 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ftp://ftp.pwg.org/pub/pwg/candidates/cs-sm20-scan10-20090410-5108.02.pdf</a:t>
            </a: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</a:t>
            </a:r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381000" y="6264275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Resource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304800" y="4094163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Scan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2" name="Rectangle 9"/>
          <p:cNvSpPr>
            <a:spLocks noChangeArrowheads="1"/>
          </p:cNvSpPr>
          <p:nvPr/>
        </p:nvSpPr>
        <p:spPr bwMode="auto">
          <a:xfrm>
            <a:off x="381000" y="2133600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Print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81000" y="2835275"/>
            <a:ext cx="1061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PWG5105.1</a:t>
            </a:r>
            <a:r>
              <a:rPr lang="en-US" sz="1800" kern="0" dirty="0">
                <a:latin typeface="+mn-lt"/>
              </a:rPr>
              <a:t>: </a:t>
            </a:r>
            <a:br>
              <a:rPr lang="en-US" sz="1800" kern="0" dirty="0">
                <a:latin typeface="+mn-lt"/>
              </a:rPr>
            </a:br>
            <a:r>
              <a:rPr lang="en-US" sz="1800" kern="0" dirty="0">
                <a:latin typeface="+mn-lt"/>
              </a:rPr>
              <a:t>PWG </a:t>
            </a:r>
            <a:r>
              <a:rPr lang="en-US" sz="2000" kern="0" dirty="0">
                <a:latin typeface="+mn-lt"/>
              </a:rPr>
              <a:t>Semantic</a:t>
            </a:r>
            <a:r>
              <a:rPr lang="en-US" sz="1800" kern="0" dirty="0">
                <a:latin typeface="+mn-lt"/>
              </a:rPr>
              <a:t>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ftp.pwg.org/pub/pwg/candidates/cs-sm10-20040120-5105.1.pdf</a:t>
            </a:r>
            <a:endParaRPr lang="en-US" sz="1800" kern="0" dirty="0"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54000" y="6950075"/>
            <a:ext cx="1150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PWG5108.03-2009</a:t>
            </a:r>
            <a:r>
              <a:rPr lang="en-US" sz="2400" kern="0" dirty="0">
                <a:latin typeface="+mn-lt"/>
              </a:rPr>
              <a:t>:</a:t>
            </a:r>
            <a:br>
              <a:rPr lang="en-US" sz="2400" kern="0" dirty="0">
                <a:latin typeface="+mn-lt"/>
              </a:rPr>
            </a:br>
            <a:r>
              <a:rPr lang="en-US" sz="20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20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9BF732-B0DB-41A9-8DD6-A8C8833B7E8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77800" y="9480550"/>
            <a:ext cx="11811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A274E7F8-C06D-4A33-9CC8-83D3AA3B67D2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58800" y="6702425"/>
            <a:ext cx="999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800" i="1"/>
              <a:t>Approved September 2010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8800" y="7467600"/>
            <a:ext cx="1191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3"/>
              </a:rPr>
              <a:t>ftp://ftp.pwg.org/pub/pwg/informational/req-mfdreq10-20100901.pdf</a:t>
            </a:r>
            <a:endParaRPr lang="en-US" sz="2000" kern="0" dirty="0"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58800" y="2133600"/>
            <a:ext cx="1028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4000" kern="0" dirty="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 dirty="0"/>
              <a:t>Approved April 2011</a:t>
            </a:r>
            <a:endParaRPr lang="en-US" sz="28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58800" y="3048000"/>
            <a:ext cx="1191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PWG5108.01-2011: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MFD Model and Common Semantics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ftp.pwg.org/pub/pwg/candidates/cs-sm20-mfdmodel10-20110415-5108.1.pdf</a:t>
            </a:r>
            <a:endParaRPr lang="en-US" sz="1800" kern="0" dirty="0">
              <a:latin typeface="+mn-lt"/>
            </a:endParaRPr>
          </a:p>
        </p:txBody>
      </p:sp>
      <p:sp>
        <p:nvSpPr>
          <p:cNvPr id="11277" name="Rectangle 2"/>
          <p:cNvSpPr>
            <a:spLocks noChangeArrowheads="1"/>
          </p:cNvSpPr>
          <p:nvPr/>
        </p:nvSpPr>
        <p:spPr bwMode="auto">
          <a:xfrm>
            <a:off x="558800" y="4495800"/>
            <a:ext cx="90678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800" i="1"/>
              <a:t>Approved June 2011</a:t>
            </a:r>
            <a:endParaRPr lang="en-US" sz="2800" i="1">
              <a:latin typeface="Verdana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58800" y="5183188"/>
            <a:ext cx="11912600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PWG5108.04-2011: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Copy Service Semantic Model and Service Interface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5"/>
              </a:rPr>
              <a:t>ftp://</a:t>
            </a:r>
            <a:r>
              <a:rPr lang="en-US" sz="2000" kern="0" dirty="0">
                <a:latin typeface="+mn-lt"/>
                <a:hlinkClick r:id="rId5"/>
              </a:rPr>
              <a:t>ftp.pwg.org/pub/pwg/candidates/cs-sm20-copy10-20110610-5108.04.pdf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0884B7-253B-4433-9695-DD4C15E63B7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77800" y="9480550"/>
            <a:ext cx="118872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570558D-DCE9-47C0-81C0-B113A9432D3A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8800" y="2895600"/>
            <a:ext cx="1143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2000" kern="0" dirty="0"/>
              <a:t>PWG 5108.05-2011: </a:t>
            </a:r>
            <a:br>
              <a:rPr lang="en-US" sz="2000" kern="0" dirty="0"/>
            </a:br>
            <a:r>
              <a:rPr lang="en-US" sz="2000" dirty="0"/>
              <a:t>FaxOut Service Semantic Model and Service Interface Version 1.0</a:t>
            </a:r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+mn-lt"/>
                <a:hlinkClick r:id="rId3"/>
              </a:rPr>
              <a:t>ftp://</a:t>
            </a:r>
            <a:r>
              <a:rPr lang="en-US" sz="2000" kern="0" dirty="0">
                <a:latin typeface="+mn-lt"/>
                <a:hlinkClick r:id="rId3"/>
              </a:rPr>
              <a:t>ftp.pwg.org/pub/pwg/candidates/cs-sm20-faxout10-20110809-5108.05.pdf</a:t>
            </a:r>
            <a:r>
              <a:rPr lang="en-US" sz="1800" kern="0" dirty="0">
                <a:latin typeface="+mn-lt"/>
              </a:rPr>
              <a:t> 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idx="1"/>
          </p:nvPr>
        </p:nvSpPr>
        <p:spPr>
          <a:xfrm>
            <a:off x="558800" y="2130425"/>
            <a:ext cx="11430000" cy="717550"/>
          </a:xfrm>
          <a:ln w="9525"/>
        </p:spPr>
        <p:txBody>
          <a:bodyPr>
            <a:spAutoFit/>
          </a:bodyPr>
          <a:lstStyle/>
          <a:p>
            <a:pPr>
              <a:buFont typeface="Verdana" charset="0"/>
              <a:buNone/>
              <a:defRPr/>
            </a:pPr>
            <a:r>
              <a:rPr lang="en-US" sz="4000" dirty="0" err="1" smtClean="0">
                <a:solidFill>
                  <a:schemeClr val="tx2"/>
                </a:solidFill>
                <a:sym typeface="Verdana" charset="0"/>
              </a:rPr>
              <a:t>FaxOut</a:t>
            </a:r>
            <a:r>
              <a:rPr lang="en-US" sz="4000" dirty="0" smtClean="0">
                <a:solidFill>
                  <a:schemeClr val="tx2"/>
                </a:solidFill>
                <a:sym typeface="Verdana" charset="0"/>
              </a:rPr>
              <a:t> Service</a:t>
            </a:r>
            <a:r>
              <a:rPr lang="en-US" sz="4000" kern="1200" dirty="0">
                <a:solidFill>
                  <a:srgbClr val="000000"/>
                </a:solidFill>
                <a:sym typeface="Verdana" charset="0"/>
              </a:rPr>
              <a:t> :</a:t>
            </a:r>
            <a:r>
              <a:rPr lang="en-US" sz="4000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800" i="1" kern="1200" dirty="0">
                <a:solidFill>
                  <a:srgbClr val="000000"/>
                </a:solidFill>
                <a:latin typeface="Arial" charset="0"/>
                <a:sym typeface="Verdana" charset="0"/>
              </a:rPr>
              <a:t>Approved </a:t>
            </a:r>
            <a:r>
              <a:rPr lang="en-US" sz="2800" i="1" kern="1200" dirty="0" smtClean="0">
                <a:solidFill>
                  <a:srgbClr val="000000"/>
                </a:solidFill>
                <a:latin typeface="Arial" charset="0"/>
                <a:sym typeface="Verdana" charset="0"/>
              </a:rPr>
              <a:t>August 2011</a:t>
            </a:r>
            <a:endParaRPr lang="en-US" sz="3200" i="1" dirty="0">
              <a:solidFill>
                <a:schemeClr val="tx2"/>
              </a:solidFill>
              <a:sym typeface="Verdana" charset="0"/>
            </a:endParaRP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558800" y="4140200"/>
            <a:ext cx="1143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800" i="1"/>
              <a:t>Approved February 2012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35000" y="4800600"/>
            <a:ext cx="1135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5108.06-2011:</a:t>
            </a:r>
            <a:br>
              <a:rPr lang="en-US" sz="2000" dirty="0"/>
            </a:br>
            <a:r>
              <a:rPr lang="en-US" sz="2000" dirty="0"/>
              <a:t>System Object and System Control Service Semantics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4"/>
              </a:rPr>
              <a:t>ftp://</a:t>
            </a:r>
            <a:r>
              <a:rPr lang="en-US" sz="2000" kern="0" dirty="0">
                <a:latin typeface="Verdana"/>
                <a:hlinkClick r:id="rId4"/>
              </a:rPr>
              <a:t>ftp.pwg.org/pub/pwg/candidates/cs-sm20-system10-20120217-5108.06.pdf</a:t>
            </a:r>
            <a:endParaRPr lang="en-US" sz="1800" kern="0" dirty="0">
              <a:latin typeface="Verdana"/>
            </a:endParaRPr>
          </a:p>
        </p:txBody>
      </p:sp>
      <p:sp>
        <p:nvSpPr>
          <p:cNvPr id="12301" name="Rectangle 9"/>
          <p:cNvSpPr txBox="1">
            <a:spLocks noChangeArrowheads="1"/>
          </p:cNvSpPr>
          <p:nvPr/>
        </p:nvSpPr>
        <p:spPr bwMode="auto">
          <a:xfrm>
            <a:off x="635000" y="6045200"/>
            <a:ext cx="1135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4000">
                <a:latin typeface="Verdana" pitchFamily="34" charset="0"/>
              </a:rPr>
              <a:t>:</a:t>
            </a:r>
            <a:r>
              <a:rPr lang="en-US" sz="400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/>
              <a:t>Approved August 2012</a:t>
            </a:r>
            <a:endParaRPr lang="en-US" sz="32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58800" y="6796088"/>
            <a:ext cx="114300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5108.07-2012:</a:t>
            </a:r>
            <a:br>
              <a:rPr lang="en-US" sz="2000" dirty="0"/>
            </a:br>
            <a:r>
              <a:rPr lang="en-US" sz="2000" dirty="0"/>
              <a:t>PWG Print Job Ticket and Associated Capabilities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5"/>
              </a:rPr>
              <a:t>ftp://</a:t>
            </a:r>
            <a:r>
              <a:rPr lang="en-US" sz="2000" kern="0" dirty="0">
                <a:latin typeface="Verdana"/>
                <a:hlinkClick r:id="rId5"/>
              </a:rPr>
              <a:t>ftp.pwg.org/pub/pwg/candidates/cs-sm20-pjt10-20120813-5108.07.pdf</a:t>
            </a:r>
            <a:endParaRPr lang="en-US" sz="1800" kern="0" dirty="0"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SM Meeting Agenda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6147837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600" dirty="0" smtClean="0">
                <a:sym typeface="Verdana" charset="0"/>
              </a:rPr>
              <a:t>Session  (</a:t>
            </a:r>
            <a:r>
              <a:rPr lang="en-US" sz="3600" dirty="0" smtClean="0">
                <a:sym typeface="Verdana" charset="0"/>
              </a:rPr>
              <a:t>9:00 AM-12:00 </a:t>
            </a:r>
            <a:r>
              <a:rPr lang="en-US" sz="3600" dirty="0" smtClean="0">
                <a:sym typeface="Verdana" charset="0"/>
              </a:rPr>
              <a:t>PM ET)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Intro Agenda: IP Policy, status of current specifications (9:00 – 9:30)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MFP TC Update (9:30 – 10:00)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JDFMAP (10:00 </a:t>
            </a:r>
            <a:r>
              <a:rPr lang="en-US" sz="2800" dirty="0" smtClean="0">
                <a:sym typeface="Verdana" charset="0"/>
              </a:rPr>
              <a:t>– </a:t>
            </a:r>
            <a:r>
              <a:rPr lang="en-US" sz="2800" dirty="0" smtClean="0">
                <a:sym typeface="Verdana" charset="0"/>
              </a:rPr>
              <a:t>10:45)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Break (10:45 – 11:00)</a:t>
            </a:r>
            <a:endParaRPr lang="en-US" sz="2800" dirty="0" smtClean="0">
              <a:sym typeface="Verdana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SM 3.0 (</a:t>
            </a:r>
            <a:r>
              <a:rPr lang="en-US" sz="2800" dirty="0" smtClean="0">
                <a:sym typeface="Verdana" charset="0"/>
              </a:rPr>
              <a:t>11:00 </a:t>
            </a:r>
            <a:r>
              <a:rPr lang="en-US" sz="2800" dirty="0" smtClean="0">
                <a:sym typeface="Verdana" charset="0"/>
              </a:rPr>
              <a:t>– </a:t>
            </a:r>
            <a:r>
              <a:rPr lang="en-US" sz="2800" dirty="0" smtClean="0">
                <a:sym typeface="Verdana" charset="0"/>
              </a:rPr>
              <a:t>11:55)</a:t>
            </a:r>
            <a:endParaRPr lang="en-US" sz="28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Verdana" charset="0"/>
              </a:rPr>
              <a:t>Discuss SM3 schema (version </a:t>
            </a:r>
            <a:r>
              <a:rPr lang="en-US" dirty="0" smtClean="0">
                <a:sym typeface="Verdana" charset="0"/>
              </a:rPr>
              <a:t>2.904)</a:t>
            </a:r>
            <a:endParaRPr lang="en-US" sz="16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Verdana" charset="0"/>
              </a:rPr>
              <a:t>Discuss </a:t>
            </a:r>
            <a:r>
              <a:rPr lang="en-US" dirty="0" smtClean="0">
                <a:sym typeface="Verdana" charset="0"/>
              </a:rPr>
              <a:t>schedule for working SM3 document. </a:t>
            </a:r>
            <a:endParaRPr lang="en-US" dirty="0" smtClean="0">
              <a:sym typeface="Verdana" charset="0"/>
            </a:endParaRP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Verdana" charset="0"/>
              </a:rPr>
              <a:t>We have an outline and plan.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Wrap up(11:55- </a:t>
            </a:r>
            <a:r>
              <a:rPr lang="en-US" sz="2800" dirty="0" smtClean="0">
                <a:sym typeface="Verdana" charset="0"/>
              </a:rPr>
              <a:t>12:00)</a:t>
            </a:r>
            <a:endParaRPr lang="en-US" sz="3200" dirty="0" smtClean="0"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Purpose of the effort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4980851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The Semantic Model working group is concerned with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the modeling of imaging services and subunits that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comprise a network connected Imaging System. The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Objectives are: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dirty="0" smtClean="0">
                <a:sym typeface="Verdana" charset="0"/>
              </a:rPr>
              <a:t>• </a:t>
            </a:r>
            <a:r>
              <a:rPr lang="en-US" sz="2400" dirty="0" smtClean="0">
                <a:sym typeface="Verdana" charset="0"/>
              </a:rPr>
              <a:t>The definition of a framework for the complete Imaging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Semantic Model.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• Drive to a standard semantic definition for an Imaging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System’s Subunits, Services, Jobs and Documents.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• Agreement on the semantics of their attributes, operations and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parameters.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676400"/>
            <a:ext cx="11709400" cy="7607211"/>
          </a:xfrm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200" dirty="0" smtClean="0"/>
              <a:t>The documents and schema used are available from the SM page </a:t>
            </a:r>
            <a:r>
              <a:rPr lang="en-US" sz="2200" dirty="0" smtClean="0">
                <a:solidFill>
                  <a:srgbClr val="00B0F0"/>
                </a:solidFill>
                <a:hlinkClick r:id="rId3"/>
              </a:rPr>
              <a:t>http://www.pwg.org/sm3</a:t>
            </a:r>
            <a:endParaRPr lang="en-US" sz="2200" dirty="0" smtClean="0"/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200" dirty="0" smtClean="0"/>
              <a:t>The phone bridge and WebEx will be the same as used throughout the meeting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 b="1" dirty="0" smtClean="0"/>
              <a:t>Officers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Daniel Manchala (Xerox) –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 (TCS) – Vice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Secretary (need to fill this position)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 b="1" dirty="0" smtClean="0"/>
              <a:t>Document Editors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Michael Sweet - PPDMAP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Nancy Chen – CWMP Printer Data Model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Daniel Manchala (Xerox) – SM3, SM3 Schema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Ira McDonald (High North) – CWMP Printer Data Model, JDFMAP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 (TCS) – SM3, AFPMAP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Bill Wagner (TIC) – SM3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Rick </a:t>
            </a:r>
            <a:r>
              <a:rPr lang="en-US" sz="2000" dirty="0" err="1" smtClean="0"/>
              <a:t>Yardumian</a:t>
            </a:r>
            <a:r>
              <a:rPr lang="en-US" sz="2000" dirty="0" smtClean="0"/>
              <a:t> (Canon) – JDFMAP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Jeremy </a:t>
            </a:r>
            <a:r>
              <a:rPr lang="en-US" sz="2000" dirty="0" err="1" smtClean="0"/>
              <a:t>Leber</a:t>
            </a:r>
            <a:r>
              <a:rPr lang="en-US" sz="2000" dirty="0" smtClean="0"/>
              <a:t> (Lexmark) – SM3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Documents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828800"/>
            <a:ext cx="11709400" cy="6935232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b="1" dirty="0" smtClean="0"/>
              <a:t>Mapping Related Standards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CIP4 JDF to PWG PJT mapping (JDFMAP)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Completed most of the elements in the table (except for some complex mappings)</a:t>
            </a:r>
            <a:endParaRPr lang="en-US" sz="2800" i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Adobe PPD to PWG PJT mapping (PPDMAP)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Issue stable draft and advance to PWG last call.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b="1" dirty="0" smtClean="0"/>
              <a:t>Semantic Model 3.0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Part 1: Imaging System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Part 2: Subunits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Part 3: Jobs and Documents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Add Transform </a:t>
            </a:r>
            <a:r>
              <a:rPr lang="en-US" sz="2800" dirty="0" smtClean="0"/>
              <a:t>Use-cases</a:t>
            </a:r>
            <a:endParaRPr lang="en-US" sz="2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Subscriptions and Notifications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44B828-17F8-4C2A-8FF6-4F8F5FCC6C4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220C4F2-547C-4956-8D13-167047B07F5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20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JDFMAP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5000" y="1752600"/>
            <a:ext cx="108204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CIP 4 JDF to PWG PJT mapping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Meetings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from July through October(Mondays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7:30 – 8:30 AM PT)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Attended by (Rainer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Prosi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Ira McDonald, Paul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Tykodi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Rick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Yardumian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Daniel Manchala)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Next meeting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TBD November,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2014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Document under review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  <a:hlinkClick r:id="rId4"/>
              </a:rPr>
              <a:t>ftp://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  <a:hlinkClick r:id="rId4"/>
              </a:rPr>
              <a:t>ftp.pwg.org/pub/pwg/sm3/wd/wd-smjdfmap10-20141028-rev.docx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Completed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the finishings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mapping.</a:t>
            </a:r>
            <a:endParaRPr lang="en-US" sz="2800" b="1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Important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Changes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All top level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MediaType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 are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placed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under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MediaCol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Elements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made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bold have complex mapping sections.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A2ABB7-2196-4282-94F7-59B784E1ADB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1FA7F400-8704-44C6-8A9F-D43CD4D0650E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7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4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Status</a:t>
            </a: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333375" y="1884363"/>
            <a:ext cx="11731625" cy="741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Named version (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v1.185) </a:t>
            </a: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published for Print Job Ticket and Associated Capabilities 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Latest (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v2.904) </a:t>
            </a: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Up to date with In Progress specifications 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Cloud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Print extensions (WIP – WSDL operations needs update)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8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SM 3.0 Schema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803608"/>
            <a:ext cx="11709400" cy="6806992"/>
          </a:xfrm>
        </p:spPr>
        <p:txBody>
          <a:bodyPr wrap="square">
            <a:spAutoFit/>
          </a:bodyPr>
          <a:lstStyle/>
          <a:p>
            <a:r>
              <a:rPr lang="en-US" sz="2800" b="1" dirty="0" smtClean="0"/>
              <a:t>Changes to make it to work on systems with proxy connection</a:t>
            </a:r>
          </a:p>
          <a:p>
            <a:pPr lvl="1"/>
            <a:r>
              <a:rPr lang="en-US" dirty="0" smtClean="0"/>
              <a:t>Make sure all references to other XSD files are local (</a:t>
            </a:r>
            <a:r>
              <a:rPr lang="en-US" dirty="0" err="1" smtClean="0"/>
              <a:t>schemaLocation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don’t use DTDs (comment them)</a:t>
            </a:r>
          </a:p>
          <a:p>
            <a:pPr lvl="1"/>
            <a:r>
              <a:rPr lang="en-US" dirty="0" smtClean="0"/>
              <a:t>http.xsd refers wsdl.xsd (missing)</a:t>
            </a:r>
          </a:p>
          <a:p>
            <a:r>
              <a:rPr lang="en-US" sz="2800" b="1" dirty="0" smtClean="0"/>
              <a:t>Newly added / modified </a:t>
            </a:r>
            <a:r>
              <a:rPr lang="en-US" sz="2800" b="1" dirty="0" err="1" smtClean="0"/>
              <a:t>xsd</a:t>
            </a:r>
            <a:r>
              <a:rPr lang="en-US" sz="2800" b="1" dirty="0" smtClean="0"/>
              <a:t> files</a:t>
            </a:r>
          </a:p>
          <a:p>
            <a:pPr lvl="1"/>
            <a:r>
              <a:rPr lang="en-US" dirty="0" smtClean="0"/>
              <a:t>PwgSecurityOpMsg.xsd</a:t>
            </a:r>
          </a:p>
          <a:p>
            <a:pPr lvl="1"/>
            <a:r>
              <a:rPr lang="en-US" dirty="0" smtClean="0"/>
              <a:t>PwgWellKnownValues.xsd</a:t>
            </a:r>
          </a:p>
          <a:p>
            <a:pPr lvl="1"/>
            <a:r>
              <a:rPr lang="en-US" dirty="0" smtClean="0"/>
              <a:t>Security.xsd</a:t>
            </a:r>
          </a:p>
          <a:p>
            <a:pPr lvl="1"/>
            <a:r>
              <a:rPr lang="en-US" dirty="0" smtClean="0"/>
              <a:t>ServicesOperations.xsd</a:t>
            </a:r>
          </a:p>
          <a:p>
            <a:pPr lvl="1"/>
            <a:r>
              <a:rPr lang="en-US" dirty="0" err="1" smtClean="0"/>
              <a:t>PwgSystemControl.wsdl</a:t>
            </a:r>
            <a:endParaRPr lang="en-US" dirty="0" smtClean="0"/>
          </a:p>
          <a:p>
            <a:r>
              <a:rPr lang="en-US" sz="2800" b="1" dirty="0" smtClean="0"/>
              <a:t>Version </a:t>
            </a:r>
            <a:r>
              <a:rPr lang="en-US" sz="2800" b="1" dirty="0" smtClean="0"/>
              <a:t>2.904 </a:t>
            </a:r>
            <a:r>
              <a:rPr lang="en-US" sz="2800" b="1" dirty="0" smtClean="0"/>
              <a:t>is the latest version on web site.</a:t>
            </a:r>
          </a:p>
          <a:p>
            <a:pPr lvl="1"/>
            <a:r>
              <a:rPr lang="en-US" dirty="0" smtClean="0"/>
              <a:t>It is error free</a:t>
            </a:r>
          </a:p>
          <a:p>
            <a:pPr lvl="1"/>
            <a:r>
              <a:rPr lang="en-US" dirty="0" smtClean="0"/>
              <a:t>It has a few warnings in dcterms.xsd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5C838E-FD91-4908-8616-2F21AD8414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77800" y="9480550"/>
            <a:ext cx="12192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0538820-E7F0-495E-846F-8E847291EB83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9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On-hold and Potential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12293600" cy="739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On-hold Documents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CWMP Printer Data Model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Mapping of MSPS to PWG PJT (MSPSMAP)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Potential Documents  </a:t>
            </a:r>
            <a:endParaRPr lang="en-US" sz="2800" b="1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Subject to volunteers to be Editors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AFPMAP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(AFPMAP MOD:CA-P and IPDS to PWG PJT)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Service Integration with Workflow Environments v1.0</a:t>
            </a:r>
          </a:p>
          <a:p>
            <a:pPr marL="1189038" lvl="2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Using PWG SM Services in workflow environments, this document will describe how to combine PWG Semantic Model services in order to support workflow and job transfer solutions.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endParaRPr lang="en-US" sz="3000" kern="0" dirty="0">
              <a:solidFill>
                <a:srgbClr val="C00000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defRPr/>
            </a:pPr>
            <a:endParaRPr lang="en-US" sz="30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54150</TotalTime>
  <Pages>0</Pages>
  <Words>1505</Words>
  <Characters>0</Characters>
  <Application>Microsoft Office PowerPoint</Application>
  <PresentationFormat>Custom</PresentationFormat>
  <Lines>0</Lines>
  <Paragraphs>221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Title</vt:lpstr>
      <vt:lpstr>Bullet Slide</vt:lpstr>
      <vt:lpstr>Semantic Model Working Group</vt:lpstr>
      <vt:lpstr>SM Meeting Agenda</vt:lpstr>
      <vt:lpstr>Purpose of the effort</vt:lpstr>
      <vt:lpstr>Semantic Model Meeting Logistics</vt:lpstr>
      <vt:lpstr>Active Documents</vt:lpstr>
      <vt:lpstr>JDFMAP</vt:lpstr>
      <vt:lpstr>Schema Status</vt:lpstr>
      <vt:lpstr>SM 3.0 Schema</vt:lpstr>
      <vt:lpstr>On-hold and Potential Documents</vt:lpstr>
      <vt:lpstr>Next Steps</vt:lpstr>
      <vt:lpstr>More Info/How to participate</vt:lpstr>
      <vt:lpstr>More Info/How to participate</vt:lpstr>
      <vt:lpstr>Appendix</vt:lpstr>
      <vt:lpstr>Approved Documents</vt:lpstr>
      <vt:lpstr>Approved Documents</vt:lpstr>
      <vt:lpstr>Approved Documents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Manchala, Daniel</dc:creator>
  <cp:lastModifiedBy>Daniel Manchala</cp:lastModifiedBy>
  <cp:revision>95</cp:revision>
  <dcterms:modified xsi:type="dcterms:W3CDTF">2014-10-27T20:01:22Z</dcterms:modified>
</cp:coreProperties>
</file>