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19"/>
  </p:notesMasterIdLst>
  <p:sldIdLst>
    <p:sldId id="256" r:id="rId7"/>
    <p:sldId id="263" r:id="rId8"/>
    <p:sldId id="257" r:id="rId9"/>
    <p:sldId id="265" r:id="rId10"/>
    <p:sldId id="267" r:id="rId11"/>
    <p:sldId id="266" r:id="rId12"/>
    <p:sldId id="264" r:id="rId13"/>
    <p:sldId id="268" r:id="rId14"/>
    <p:sldId id="269" r:id="rId15"/>
    <p:sldId id="270" r:id="rId16"/>
    <p:sldId id="271" r:id="rId17"/>
    <p:sldId id="272" r:id="rId18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22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el Manchala" initials="DW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82" autoAdjust="0"/>
  </p:normalViewPr>
  <p:slideViewPr>
    <p:cSldViewPr>
      <p:cViewPr varScale="1">
        <p:scale>
          <a:sx n="65" d="100"/>
          <a:sy n="65" d="100"/>
        </p:scale>
        <p:origin x="-306" y="-12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1-20T10:55:07.089" idx="8">
    <p:pos x="7522" y="1745"/>
    <p:text>Update this link.
to point to sm3.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fld id="{C04A6078-D8C5-4F12-B6D1-B39AEA37595C}" type="datetimeFigureOut">
              <a:rPr lang="en-US"/>
              <a:pPr>
                <a:defRPr/>
              </a:pPr>
              <a:t>5/5/2014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sym typeface="Arial" charset="0"/>
              </a:defRPr>
            </a:lvl1pPr>
          </a:lstStyle>
          <a:p>
            <a:pPr>
              <a:defRPr/>
            </a:pPr>
            <a:fld id="{2B8D173C-7274-4093-8330-C12E109DB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are using </a:t>
            </a:r>
            <a:r>
              <a:rPr lang="en-US" dirty="0" err="1" smtClean="0"/>
              <a:t>LiquidXML</a:t>
            </a:r>
            <a:r>
              <a:rPr lang="en-US" baseline="0" dirty="0" smtClean="0"/>
              <a:t> for schema generation and viewing of the schema. </a:t>
            </a:r>
            <a:r>
              <a:rPr lang="en-US" baseline="0" dirty="0" err="1" smtClean="0"/>
              <a:t>Altova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XMLSpy</a:t>
            </a:r>
            <a:r>
              <a:rPr lang="en-US" baseline="0" dirty="0" smtClean="0"/>
              <a:t> users are welcome to try and test the schema on their tools.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there</a:t>
            </a:r>
            <a:r>
              <a:rPr lang="en-US" baseline="0" dirty="0" smtClean="0"/>
              <a:t> any need to extend the Resource Service?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8D173C-7274-4093-8330-C12E109DB9E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F6A4D-9A9E-4A93-B2F6-AD69D3A43A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F415C-7009-4F2C-A92D-12ABF91AB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4533900"/>
            <a:ext cx="2927350" cy="4686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4533900"/>
            <a:ext cx="8629650" cy="4686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D9DE-52B0-4F97-9806-F78F4C88D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A8265-ECAC-4773-B548-11EBC3F59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D8183-25DD-4D1D-A67B-97BE19D0E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F070F-14BB-4F95-9DF8-F55450EBE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F9F13-EA07-47E4-A06C-3AAE1039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21FC7-51D5-46E8-8E8D-F04C1488B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DC4CF-D463-4143-8A89-2F24947C5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78C40-E58E-4EF1-9B95-D1F3EC9A4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EA23-BDA2-433D-A760-D246459EE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9D10-B871-482F-A62A-F48C627FD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ABEA5-8D6F-4281-8ADA-6AE7B3387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7D66A-8AB0-4E03-907E-E5634C01A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65088"/>
            <a:ext cx="2927350" cy="9371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9650" cy="9371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ECB36-F300-4A4F-BC70-1111D616A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4D0D7-E4C6-4B41-B038-E62F3A712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EA2B5-AFD3-4F77-AF45-AD528B44D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63D50-5D48-473F-BAF6-C77C66055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93734-09F2-454D-979D-12FA5394B1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CC4CC-5A7A-4679-8D20-F6A0623BF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161F7-4EA7-4E77-9B3A-99EAC2ED3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52F80-C759-4273-BB95-39A7418AE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CC053-4FDF-4BCE-AEDC-8749DA404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FECF8-56A7-488F-BEA0-64535345C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4F2C2-22E4-4A14-9A8C-8B6F6A724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854ED-E081-4D14-8594-AB549D3F9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65088"/>
            <a:ext cx="2925762" cy="8647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8063" cy="864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A5CB9-3FAA-40E2-9B85-05C05B7C8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4D96A-CE19-40DB-A29F-3D5963E2B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B4704-6C89-4D67-9BBD-2A2A976F2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F0998-98AC-4F4C-890C-A09B23C745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58048-649B-4A99-9EC4-4026DAB12E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F9716-12F8-45EB-BE22-EF3371C31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DF9C1-F6DF-459C-BBDC-D0D057324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6324600"/>
            <a:ext cx="57785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6324600"/>
            <a:ext cx="57785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5D3C5-B12F-447E-A240-DA4D8A62C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8903B-9C6B-4C8E-B939-9905AD764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F3A34-342A-4184-8A9F-3530335FC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5B690-01F3-4980-BF64-175B5A59B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D43CB-398E-4B6F-BE28-EA27F417A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65088"/>
            <a:ext cx="2925762" cy="8647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8063" cy="864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046D0-0408-463D-9D5A-B8CF9360D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61972-DD09-4D0D-8C35-3F1B1A844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09A6D-578E-4137-BBE5-44E5DE7E9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1663D-65CA-409F-AE56-0F4F47C58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955800"/>
            <a:ext cx="57785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7FA3C-95A8-41CA-9D94-E8DE6E107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D79AA-2646-4309-A905-AD45F2317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D6D74-004F-42F2-BD6B-B2403705CA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FF444-3FD3-44AF-B261-50A618540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07B71-23E2-4C13-90EE-4959BE3F7D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64722-E9E6-46B2-8DB4-F5FF0FBC8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A85EE-8AE1-490B-ACF1-81EDAD1D3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B3612-EC5F-4A89-A28A-93222659E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9750" y="65088"/>
            <a:ext cx="2927350" cy="9371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629650" cy="9371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F41CB-AB14-4D02-BD0E-01DB4F995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FDCC0-7A47-4E59-BA0F-52C885BD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32C3E-FB5C-468B-A272-9DF26DDB9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6E069-F016-4A36-9307-4802891EC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955800"/>
            <a:ext cx="57023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955800"/>
            <a:ext cx="5702300" cy="748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AA73-8B1D-448B-95D6-2293C0802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D1B4B-3DC8-4437-B68C-451C6C90C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42663-9755-4A1C-B148-9885484036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8B666-D294-4F13-8141-52654189E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04799-3F90-4CE8-A92C-D5D20B75C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0422E-D2AB-47E4-8FCA-BAC4EF215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D38D6-24DF-438D-AB87-99A4C5193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AF0E7-A52D-450C-BEC9-0D80E5614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15450" y="65088"/>
            <a:ext cx="2889250" cy="9371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5088"/>
            <a:ext cx="8515350" cy="9371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5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A88A3-DB17-4DC9-BDAC-C4FFBFDF7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D471A-BDA8-4B6E-B47D-0700D4311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8909B-609D-4769-B020-B4AF755F83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Verdana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1CB8E-4E94-4B13-AF3E-D734BE33C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80FB4D12-707C-446D-A8F5-91E7EFC4E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4533900"/>
            <a:ext cx="11709400" cy="180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6324600"/>
            <a:ext cx="11709400" cy="2895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63500" indent="-63500" algn="l" rtl="0" eaLnBrk="0" fontAlgn="base" hangingPunct="0">
        <a:spcBef>
          <a:spcPts val="8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63500" indent="-63500" algn="l" rtl="0" eaLnBrk="0" fontAlgn="base" hangingPunct="0">
        <a:spcBef>
          <a:spcPts val="7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63500" indent="-63500" algn="l" rtl="0" eaLnBrk="0" fontAlgn="base" hangingPunct="0">
        <a:spcBef>
          <a:spcPts val="8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63500" indent="-63500" algn="l" rtl="0" eaLnBrk="0" fontAlgn="base" hangingPunct="0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63500" indent="-63500" algn="l" rtl="0" eaLnBrk="0" fontAlgn="base" hangingPunct="0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5207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9779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14351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1892300" indent="-63500" algn="l" rtl="0" fontAlgn="base">
        <a:spcBef>
          <a:spcPts val="50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70A67E4F-801D-4430-854D-5BC3F3D8D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107696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955800"/>
            <a:ext cx="11709400" cy="748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3074" name="Rectangle 2"/>
          <p:cNvSpPr>
            <a:spLocks/>
          </p:cNvSpPr>
          <p:nvPr/>
        </p:nvSpPr>
        <p:spPr bwMode="auto">
          <a:xfrm>
            <a:off x="177800" y="9480550"/>
            <a:ext cx="6324600" cy="203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 anchor="ctr"/>
          <a:lstStyle/>
          <a:p>
            <a:pPr marL="57150">
              <a:defRPr/>
            </a:pPr>
            <a:r>
              <a:rPr lang="en-US" sz="140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3075" name="Rectangle 3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60CA5120-83DA-42C1-A790-9ECAE146C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94234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826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826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6398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97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542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177800" y="9480550"/>
            <a:ext cx="6324600" cy="203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 anchor="ctr"/>
          <a:lstStyle/>
          <a:p>
            <a:pPr marL="57150">
              <a:defRPr/>
            </a:pPr>
            <a:r>
              <a:rPr lang="en-US" sz="140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4F1426E4-982F-4533-9EC4-FE4B01E09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3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94234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graphicFrame>
        <p:nvGraphicFramePr>
          <p:cNvPr id="3" name="Group 7"/>
          <p:cNvGraphicFramePr>
            <a:graphicFrameLocks noGrp="1"/>
          </p:cNvGraphicFramePr>
          <p:nvPr/>
        </p:nvGraphicFramePr>
        <p:xfrm>
          <a:off x="1282700" y="2379663"/>
          <a:ext cx="10477500" cy="6146800"/>
        </p:xfrm>
        <a:graphic>
          <a:graphicData uri="http://schemas.openxmlformats.org/drawingml/2006/table">
            <a:tbl>
              <a:tblPr/>
              <a:tblGrid>
                <a:gridCol w="3359150"/>
                <a:gridCol w="7118350"/>
              </a:tblGrid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When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What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1295400" algn="l"/>
                        </a:tabLst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DCD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317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BABC">
                        <a:alpha val="29803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826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826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6398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97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542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5124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41BF14F7-A8AF-44DB-857B-074D86978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94234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51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955800"/>
            <a:ext cx="11709400" cy="748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  <p:sp>
        <p:nvSpPr>
          <p:cNvPr id="3" name="Rectangle 7"/>
          <p:cNvSpPr>
            <a:spLocks/>
          </p:cNvSpPr>
          <p:nvPr/>
        </p:nvSpPr>
        <p:spPr bwMode="auto">
          <a:xfrm>
            <a:off x="177800" y="9480550"/>
            <a:ext cx="6324600" cy="203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 anchor="ctr"/>
          <a:lstStyle/>
          <a:p>
            <a:pPr marL="57150">
              <a:defRPr/>
            </a:pPr>
            <a:r>
              <a:rPr lang="en-US" sz="140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sp>
        <p:nvSpPr>
          <p:cNvPr id="6146" name="Rectangle 2"/>
          <p:cNvSpPr>
            <a:spLocks/>
          </p:cNvSpPr>
          <p:nvPr/>
        </p:nvSpPr>
        <p:spPr bwMode="auto">
          <a:xfrm>
            <a:off x="177800" y="9480550"/>
            <a:ext cx="6324600" cy="203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57799" bIns="0" anchor="ctr"/>
          <a:lstStyle/>
          <a:p>
            <a:pPr marL="57150">
              <a:defRPr/>
            </a:pPr>
            <a:r>
              <a:rPr lang="en-US" sz="1400">
                <a:solidFill>
                  <a:srgbClr val="FFFFFF"/>
                </a:solidFill>
                <a:cs typeface="Arial" charset="0"/>
              </a:rPr>
              <a:t>Copyright © 2013 The Printer Working Group. All rights reserved.</a:t>
            </a:r>
          </a:p>
        </p:txBody>
      </p:sp>
      <p:sp>
        <p:nvSpPr>
          <p:cNvPr id="6147" name="Rectangle 3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 cap="flat">
            <a:noFill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>
              <a:defRPr/>
            </a:pPr>
            <a:endParaRPr lang="en-US"/>
          </a:p>
        </p:txBody>
      </p:sp>
      <p:pic>
        <p:nvPicPr>
          <p:cNvPr id="6149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ext Box 5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  <a:latin typeface="Arial" charset="0"/>
                <a:cs typeface="Arial" charset="0"/>
                <a:sym typeface="Arial" charset="0"/>
              </a:defRPr>
            </a:lvl1pPr>
          </a:lstStyle>
          <a:p>
            <a:pPr>
              <a:defRPr/>
            </a:pPr>
            <a:fld id="{CC1BEDFC-F2BB-4B44-92AD-DFD0A5128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1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5088"/>
            <a:ext cx="9423400" cy="144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title style</a:t>
            </a:r>
          </a:p>
        </p:txBody>
      </p:sp>
      <p:sp>
        <p:nvSpPr>
          <p:cNvPr id="6152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955800"/>
            <a:ext cx="11557000" cy="7480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50800" tIns="50800" rIns="108599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pitchFamily="34" charset="0"/>
              </a:rPr>
              <a:t>Click to edit Master text styles</a:t>
            </a:r>
          </a:p>
          <a:p>
            <a:pPr lvl="1"/>
            <a:r>
              <a:rPr lang="en-US" smtClean="0">
                <a:sym typeface="Verdana" pitchFamily="34" charset="0"/>
              </a:rPr>
              <a:t>Second level</a:t>
            </a:r>
          </a:p>
          <a:p>
            <a:pPr lvl="2"/>
            <a:r>
              <a:rPr lang="en-US" smtClean="0">
                <a:sym typeface="Verdana" pitchFamily="34" charset="0"/>
              </a:rPr>
              <a:t>Third level</a:t>
            </a:r>
          </a:p>
          <a:p>
            <a:pPr lvl="3"/>
            <a:r>
              <a:rPr lang="en-US" smtClean="0">
                <a:sym typeface="Verdana" pitchFamily="34" charset="0"/>
              </a:rPr>
              <a:t>Fourth level</a:t>
            </a:r>
          </a:p>
          <a:p>
            <a:pPr lvl="4"/>
            <a:r>
              <a:rPr lang="en-US" smtClean="0">
                <a:sym typeface="Verdana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hf hdr="0" ftr="0" dt="0"/>
  <p:txStyles>
    <p:titleStyle>
      <a:lvl1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+mj-lt"/>
          <a:ea typeface="+mj-ea"/>
          <a:cs typeface="+mj-cs"/>
          <a:sym typeface="Verdana" pitchFamily="34" charset="0"/>
        </a:defRPr>
      </a:lvl1pPr>
      <a:lvl2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2pPr>
      <a:lvl3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3pPr>
      <a:lvl4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4pPr>
      <a:lvl5pPr marL="635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pitchFamily="34" charset="0"/>
        </a:defRPr>
      </a:lvl5pPr>
      <a:lvl6pPr marL="4635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207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3779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35150" algn="l" rtl="0" fontAlgn="base">
        <a:spcBef>
          <a:spcPct val="0"/>
        </a:spcBef>
        <a:spcAft>
          <a:spcPct val="0"/>
        </a:spcAft>
        <a:defRPr sz="4200">
          <a:solidFill>
            <a:srgbClr val="FFFFFF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1pPr>
      <a:lvl2pPr marL="7318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2pPr>
      <a:lvl3pPr marL="1131888" indent="-228600" algn="l" rtl="0" eaLnBrk="0" fontAlgn="base" hangingPunct="0">
        <a:spcBef>
          <a:spcPts val="800"/>
        </a:spcBef>
        <a:spcAft>
          <a:spcPct val="0"/>
        </a:spcAft>
        <a:buSzPct val="100000"/>
        <a:buFont typeface="Verdana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3pPr>
      <a:lvl4pPr marL="15890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4pPr>
      <a:lvl5pPr marL="204628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Verdana" pitchFamily="34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pitchFamily="34" charset="0"/>
        </a:defRPr>
      </a:lvl5pPr>
      <a:lvl6pPr marL="25034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sm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ieee-isto.webex.com/ieee-isto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sm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C1EBB93-B757-4D7E-8A88-67983E7D828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1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172" name="Rectangle 2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73" name="Rectangle 3"/>
          <p:cNvSpPr>
            <a:spLocks/>
          </p:cNvSpPr>
          <p:nvPr/>
        </p:nvSpPr>
        <p:spPr bwMode="auto">
          <a:xfrm>
            <a:off x="596900" y="3644900"/>
            <a:ext cx="8207375" cy="71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57799" bIns="0">
            <a:spAutoFit/>
          </a:bodyPr>
          <a:lstStyle/>
          <a:p>
            <a:pPr marL="57150"/>
            <a:r>
              <a:rPr lang="en-US" sz="5000">
                <a:solidFill>
                  <a:srgbClr val="4B5AA8"/>
                </a:solidFill>
                <a:latin typeface="Arial Bold" charset="0"/>
                <a:cs typeface="Arial Bold" charset="0"/>
                <a:sym typeface="Arial Bold" charset="0"/>
              </a:rPr>
              <a:t>The Printer Working Group</a:t>
            </a:r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647700"/>
            <a:ext cx="2708275" cy="294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Semantic Model Working Group</a:t>
            </a:r>
          </a:p>
        </p:txBody>
      </p:sp>
      <p:sp>
        <p:nvSpPr>
          <p:cNvPr id="717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 rIns="166398"/>
          <a:lstStyle/>
          <a:p>
            <a:pPr eaLnBrk="1" hangingPunct="1">
              <a:defRPr/>
            </a:pPr>
            <a:r>
              <a:rPr lang="en-US" dirty="0" smtClean="0">
                <a:sym typeface="Verdana" charset="0"/>
              </a:rPr>
              <a:t>Thursday, May 14, 2014</a:t>
            </a:r>
          </a:p>
          <a:p>
            <a:pPr eaLnBrk="1" hangingPunct="1">
              <a:defRPr/>
            </a:pPr>
            <a:r>
              <a:rPr lang="en-US" dirty="0" smtClean="0">
                <a:sym typeface="Verdana" charset="0"/>
              </a:rPr>
              <a:t>Cupertino, CA</a:t>
            </a:r>
          </a:p>
          <a:p>
            <a:pPr marL="0" indent="0" eaLnBrk="1" hangingPunct="1">
              <a:defRPr/>
            </a:pPr>
            <a:endParaRPr lang="en-US" dirty="0" smtClean="0">
              <a:sym typeface="Verdana" charset="0"/>
            </a:endParaRPr>
          </a:p>
          <a:p>
            <a:pPr marL="0" indent="0" eaLnBrk="1" hangingPunct="1">
              <a:defRPr/>
            </a:pPr>
            <a:r>
              <a:rPr lang="en-US" sz="2800" dirty="0" smtClean="0">
                <a:sym typeface="Verdana" charset="0"/>
              </a:rPr>
              <a:t>Daniel Manchala (Xerox)</a:t>
            </a:r>
          </a:p>
        </p:txBody>
      </p:sp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0D6B3469-68B8-4976-9561-F790C2DD4A77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</a:t>
            </a:fld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5F0B082-6D4F-4CD0-A424-7905D2E6A5E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87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6389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0" name="Rectangle 4"/>
          <p:cNvSpPr>
            <a:spLocks/>
          </p:cNvSpPr>
          <p:nvPr/>
        </p:nvSpPr>
        <p:spPr bwMode="auto">
          <a:xfrm>
            <a:off x="177800" y="9480550"/>
            <a:ext cx="120396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B91FAF69-98DE-4AE0-939E-F18B0D0F2E80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10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639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1000" y="1600200"/>
            <a:ext cx="12217400" cy="7620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32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Continue SM 3.0 work.</a:t>
            </a:r>
            <a:endParaRPr lang="en-US" sz="24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FF3350-B949-4A4A-914A-3292AF6EA63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7413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4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7415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More Info/How to participate</a:t>
            </a:r>
          </a:p>
        </p:txBody>
      </p:sp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45BCED5-582B-4B16-946D-3AD70D5FBF2F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11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77800" y="1752600"/>
            <a:ext cx="12496800" cy="731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We welcome more participation from member companies</a:t>
            </a:r>
            <a:endParaRPr lang="en-US" sz="2800" kern="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>
                <a:solidFill>
                  <a:schemeClr val="tx1"/>
                </a:solidFill>
                <a:sym typeface="Verdana" charset="0"/>
              </a:rPr>
              <a:t>The group maintains a Web Page for Semantic Model that includes links to the latest documents, schema and a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browse-able </a:t>
            </a:r>
            <a:r>
              <a:rPr lang="en-US" sz="2800" b="1" kern="0" dirty="0">
                <a:solidFill>
                  <a:schemeClr val="tx1"/>
                </a:solidFill>
                <a:sym typeface="Verdana" charset="0"/>
              </a:rPr>
              <a:t>version of the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schema at 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  <a:hlinkClick r:id="rId3"/>
              </a:rPr>
              <a:t>http://www.pwg.org/sm3</a:t>
            </a:r>
            <a:r>
              <a:rPr lang="en-US" sz="2800" b="1" kern="0" dirty="0" smtClean="0">
                <a:solidFill>
                  <a:schemeClr val="tx1"/>
                </a:solidFill>
                <a:sym typeface="Verdana" charset="0"/>
              </a:rPr>
              <a:t> </a:t>
            </a:r>
            <a:endParaRPr lang="en-US" sz="2800" kern="0" dirty="0">
              <a:solidFill>
                <a:schemeClr val="tx1"/>
              </a:solidFill>
              <a:sym typeface="Verdana" charset="0"/>
            </a:endParaRPr>
          </a:p>
          <a:p>
            <a:pPr marL="457200" indent="-457200">
              <a:lnSpc>
                <a:spcPct val="90000"/>
              </a:lnSpc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2800" b="1" kern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  <a:sym typeface="Verdana" charset="0"/>
              </a:rPr>
              <a:t>Next meeting – Feb 17, 2014; 11:00 – 12:00 PT.</a:t>
            </a:r>
          </a:p>
          <a:p>
            <a:endParaRPr lang="en-US" sz="2800" dirty="0" smtClean="0"/>
          </a:p>
          <a:p>
            <a:pPr lvl="2"/>
            <a:r>
              <a:rPr lang="en-US" sz="2000" dirty="0" smtClean="0"/>
              <a:t>Call-in </a:t>
            </a:r>
            <a:r>
              <a:rPr lang="en-US" sz="2000" dirty="0"/>
              <a:t>toll-free number (US/Canada): 1-866-469-3239 </a:t>
            </a:r>
          </a:p>
          <a:p>
            <a:pPr lvl="2"/>
            <a:r>
              <a:rPr lang="en-US" sz="2000" dirty="0"/>
              <a:t> </a:t>
            </a:r>
          </a:p>
          <a:p>
            <a:pPr lvl="2"/>
            <a:r>
              <a:rPr lang="en-US" sz="2000" dirty="0"/>
              <a:t>Call-in toll number (US/Canada): 1-650-429-3300 </a:t>
            </a:r>
          </a:p>
          <a:p>
            <a:pPr lvl="2"/>
            <a:r>
              <a:rPr lang="en-US" sz="2000" dirty="0"/>
              <a:t> </a:t>
            </a:r>
          </a:p>
          <a:p>
            <a:pPr lvl="2"/>
            <a:r>
              <a:rPr lang="en-US" sz="2000" dirty="0"/>
              <a:t>Call-in toll number (US/Canada): 1-408-856-9570 </a:t>
            </a:r>
          </a:p>
          <a:p>
            <a:pPr lvl="2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400" dirty="0" smtClean="0"/>
              <a:t> </a:t>
            </a:r>
            <a:r>
              <a:rPr lang="en-US" sz="2400" u="sng" dirty="0">
                <a:hlinkClick r:id="rId4"/>
              </a:rPr>
              <a:t>https://ieee-isto.webex.com/ieee-isto</a:t>
            </a:r>
            <a:endParaRPr lang="en-US" sz="2400" dirty="0"/>
          </a:p>
          <a:p>
            <a:pPr lvl="2"/>
            <a:endParaRPr lang="en-US" sz="2800" b="1" kern="0" dirty="0" smtClean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  <a:sym typeface="Verdana" charset="0"/>
            </a:endParaRPr>
          </a:p>
          <a:p>
            <a:pPr marL="1131888" lvl="2" indent="-228600">
              <a:lnSpc>
                <a:spcPct val="90000"/>
              </a:lnSpc>
              <a:spcBef>
                <a:spcPts val="800"/>
              </a:spcBef>
              <a:buSzPct val="100000"/>
              <a:defRPr/>
            </a:pPr>
            <a:endParaRPr lang="en-US" sz="28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5A7717C-E519-4D82-8B99-664B3F3F61B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843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438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843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smtClean="0"/>
              <a:t>More Info/How to participate</a:t>
            </a:r>
          </a:p>
        </p:txBody>
      </p:sp>
      <p:sp>
        <p:nvSpPr>
          <p:cNvPr id="1844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0525BF9E-A8FF-4397-8546-62270B473357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12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7800" y="1752600"/>
            <a:ext cx="12496800" cy="7315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457200" indent="-457200"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Information on subscribing to the Semantic Model mailing list is available at</a:t>
            </a:r>
            <a:b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</a:br>
            <a: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&lt;</a:t>
            </a:r>
            <a: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https://</a:t>
            </a:r>
            <a:r>
              <a:rPr lang="en-US" sz="3200" b="1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www.pwg.org/mailman/listinfo/</a:t>
            </a:r>
            <a:r>
              <a:rPr lang="en-US" sz="3200" b="1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sm3&gt; </a:t>
            </a:r>
            <a:endParaRPr lang="en-US" sz="32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457200" indent="-457200">
              <a:spcBef>
                <a:spcPts val="800"/>
              </a:spcBef>
              <a:buSzPct val="100000"/>
              <a:buFont typeface="Wingdings" pitchFamily="2" charset="2"/>
              <a:buChar char="Ø"/>
              <a:defRPr/>
            </a:pPr>
            <a:r>
              <a:rPr lang="en-US" sz="3200" b="1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 </a:t>
            </a:r>
            <a: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holds periodic phone conferences, with dates, call numbers and agenda announced on the </a:t>
            </a:r>
            <a:r>
              <a:rPr lang="en-US" sz="3200" b="1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SM3 </a:t>
            </a:r>
            <a:r>
              <a:rPr lang="en-US" sz="3200" b="1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mail list.</a:t>
            </a:r>
          </a:p>
          <a:p>
            <a:pPr marL="457200" indent="-457200">
              <a:spcBef>
                <a:spcPts val="800"/>
              </a:spcBef>
              <a:buSzPct val="100000"/>
              <a:defRPr/>
            </a:pPr>
            <a:endParaRPr lang="en-US" sz="36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061C281-3AEB-47B0-81F0-01245E8AB85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19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8" name="Rectangle 4"/>
          <p:cNvSpPr>
            <a:spLocks/>
          </p:cNvSpPr>
          <p:nvPr/>
        </p:nvSpPr>
        <p:spPr bwMode="auto">
          <a:xfrm>
            <a:off x="177800" y="9448800"/>
            <a:ext cx="12344400" cy="234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199" name="Rectangle 5"/>
          <p:cNvSpPr>
            <a:spLocks noGrp="1" noChangeArrowheads="1"/>
          </p:cNvSpPr>
          <p:nvPr>
            <p:ph type="title"/>
          </p:nvPr>
        </p:nvSpPr>
        <p:spPr/>
        <p:txBody>
          <a:bodyPr rIns="166398"/>
          <a:lstStyle/>
          <a:p>
            <a:pPr marL="57150" eaLnBrk="1" hangingPunct="1"/>
            <a:r>
              <a:rPr lang="en-US" dirty="0" smtClean="0"/>
              <a:t>SM Meeting Agenda (Wed, May 14)</a:t>
            </a: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0554D56-192E-4979-8F0A-00E338EE376D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2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955800"/>
            <a:ext cx="11709400" cy="7676460"/>
          </a:xfrm>
          <a:ln w="9525"/>
        </p:spPr>
        <p:txBody>
          <a:bodyPr>
            <a:spAutoFit/>
          </a:bodyPr>
          <a:lstStyle/>
          <a:p>
            <a:pPr lvl="2" indent="-3657600">
              <a:spcAft>
                <a:spcPts val="0"/>
              </a:spcAft>
              <a:buFont typeface="Verdana" charset="0"/>
              <a:buNone/>
              <a:defRPr/>
            </a:pPr>
            <a:r>
              <a:rPr lang="en-US" sz="3600" dirty="0" smtClean="0">
                <a:sym typeface="Verdana" charset="0"/>
              </a:rPr>
              <a:t>Session  (9:00-12:00 PM &amp; 1:00 – 5:00 PM PT)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Intro Agenda: IP Policy, s</a:t>
            </a:r>
            <a:r>
              <a:rPr lang="en-US" sz="2000" dirty="0" smtClean="0">
                <a:sym typeface="Verdana" charset="0"/>
              </a:rPr>
              <a:t>tatus </a:t>
            </a:r>
            <a:r>
              <a:rPr lang="en-US" sz="2000" dirty="0" smtClean="0">
                <a:sym typeface="Verdana" charset="0"/>
              </a:rPr>
              <a:t>of current specifications and </a:t>
            </a:r>
            <a:r>
              <a:rPr lang="en-US" sz="2000" dirty="0" smtClean="0">
                <a:sym typeface="Verdana" charset="0"/>
              </a:rPr>
              <a:t>schema (9:00 – 9:15)</a:t>
            </a:r>
            <a:endParaRPr lang="en-US" sz="2000" dirty="0" smtClean="0">
              <a:sym typeface="Verdana" charset="0"/>
            </a:endParaRP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R</a:t>
            </a:r>
            <a:r>
              <a:rPr lang="en-US" sz="2000" dirty="0" smtClean="0">
                <a:sym typeface="Verdana" charset="0"/>
              </a:rPr>
              <a:t>eview</a:t>
            </a:r>
            <a:r>
              <a:rPr lang="en-US" sz="2000" dirty="0" smtClean="0">
                <a:sym typeface="Verdana" charset="0"/>
              </a:rPr>
              <a:t> </a:t>
            </a:r>
            <a:r>
              <a:rPr lang="en-US" sz="2000" dirty="0" smtClean="0">
                <a:sym typeface="Verdana" charset="0"/>
              </a:rPr>
              <a:t>of </a:t>
            </a:r>
            <a:r>
              <a:rPr lang="en-US" sz="2000" dirty="0" smtClean="0">
                <a:sym typeface="Verdana" charset="0"/>
              </a:rPr>
              <a:t>CIP4 JDF to PWG PJT </a:t>
            </a:r>
            <a:r>
              <a:rPr lang="en-US" sz="2000" dirty="0" smtClean="0">
                <a:sym typeface="Verdana" charset="0"/>
              </a:rPr>
              <a:t>mapping (</a:t>
            </a:r>
            <a:r>
              <a:rPr lang="en-US" sz="2000" dirty="0" smtClean="0">
                <a:sym typeface="Verdana" charset="0"/>
              </a:rPr>
              <a:t>9:15 </a:t>
            </a:r>
            <a:r>
              <a:rPr lang="en-US" sz="2000" dirty="0" smtClean="0">
                <a:sym typeface="Verdana" charset="0"/>
              </a:rPr>
              <a:t>– </a:t>
            </a:r>
            <a:r>
              <a:rPr lang="en-US" sz="2000" dirty="0" smtClean="0">
                <a:sym typeface="Verdana" charset="0"/>
              </a:rPr>
              <a:t>11:45 </a:t>
            </a:r>
            <a:r>
              <a:rPr lang="en-US" sz="2000" dirty="0" smtClean="0">
                <a:sym typeface="Verdana" charset="0"/>
              </a:rPr>
              <a:t>AM PT</a:t>
            </a:r>
            <a:r>
              <a:rPr lang="en-US" sz="2000" dirty="0" smtClean="0">
                <a:sym typeface="Verdana" charset="0"/>
              </a:rPr>
              <a:t>)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Wrap-up mapping topics (11:45 </a:t>
            </a:r>
            <a:r>
              <a:rPr lang="en-US" sz="2000" dirty="0" smtClean="0">
                <a:sym typeface="Verdana" charset="0"/>
              </a:rPr>
              <a:t>– 12:00</a:t>
            </a:r>
            <a:r>
              <a:rPr lang="en-US" sz="2000" dirty="0" smtClean="0">
                <a:sym typeface="Verdana" charset="0"/>
              </a:rPr>
              <a:t>)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LUNCH (12:00 – 1:00)</a:t>
            </a:r>
            <a:endParaRPr lang="en-US" sz="2000" dirty="0" smtClean="0">
              <a:sym typeface="Verdana" charset="0"/>
            </a:endParaRP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Update on </a:t>
            </a:r>
            <a:r>
              <a:rPr lang="en-US" sz="2000" dirty="0" err="1" smtClean="0">
                <a:sym typeface="Verdana" charset="0"/>
              </a:rPr>
              <a:t>SystemControlDefault</a:t>
            </a:r>
            <a:r>
              <a:rPr lang="en-US" sz="2000" dirty="0" smtClean="0">
                <a:sym typeface="Verdana" charset="0"/>
              </a:rPr>
              <a:t> </a:t>
            </a:r>
            <a:r>
              <a:rPr lang="en-US" sz="2000" dirty="0" smtClean="0">
                <a:sym typeface="Verdana" charset="0"/>
              </a:rPr>
              <a:t>object, constraints and resolvers (1:00 PM)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Status of CWMP </a:t>
            </a:r>
            <a:r>
              <a:rPr lang="en-US" sz="2000" dirty="0" smtClean="0">
                <a:sym typeface="Verdana" charset="0"/>
              </a:rPr>
              <a:t>Printer Data </a:t>
            </a:r>
            <a:r>
              <a:rPr lang="en-US" sz="2000" dirty="0" smtClean="0">
                <a:sym typeface="Verdana" charset="0"/>
              </a:rPr>
              <a:t>Model</a:t>
            </a:r>
            <a:endParaRPr lang="en-US" sz="2000" dirty="0" smtClean="0">
              <a:sym typeface="Verdana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SM 3.0</a:t>
            </a: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dirty="0" smtClean="0">
                <a:sym typeface="Verdana" charset="0"/>
              </a:rPr>
              <a:t>Discuss SM3 </a:t>
            </a:r>
            <a:r>
              <a:rPr lang="en-US" sz="1800" dirty="0" smtClean="0">
                <a:sym typeface="Verdana" charset="0"/>
              </a:rPr>
              <a:t>schema (version 2.900).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dirty="0" smtClean="0"/>
              <a:t>Discuss Bill’s SM3 issues.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ym typeface="Verdana" charset="0"/>
              </a:rPr>
              <a:t>Validate SM3 with </a:t>
            </a:r>
            <a:r>
              <a:rPr lang="en-US" sz="1600" dirty="0" err="1" smtClean="0">
                <a:sym typeface="Verdana" charset="0"/>
              </a:rPr>
              <a:t>LiquidXML</a:t>
            </a:r>
            <a:r>
              <a:rPr lang="en-US" sz="1600" dirty="0" smtClean="0">
                <a:sym typeface="Verdana" charset="0"/>
              </a:rPr>
              <a:t>, </a:t>
            </a:r>
            <a:r>
              <a:rPr lang="en-US" sz="1600" dirty="0" err="1" smtClean="0">
                <a:sym typeface="Verdana" charset="0"/>
              </a:rPr>
              <a:t>Altova</a:t>
            </a:r>
            <a:r>
              <a:rPr lang="en-US" sz="1600" dirty="0" smtClean="0">
                <a:sym typeface="Verdana" charset="0"/>
              </a:rPr>
              <a:t> </a:t>
            </a:r>
            <a:r>
              <a:rPr lang="en-US" sz="1600" dirty="0" err="1" smtClean="0">
                <a:sym typeface="Verdana" charset="0"/>
              </a:rPr>
              <a:t>XMLSpy</a:t>
            </a:r>
            <a:r>
              <a:rPr lang="en-US" sz="1600" dirty="0" smtClean="0">
                <a:sym typeface="Verdana" charset="0"/>
              </a:rPr>
              <a:t>.</a:t>
            </a:r>
            <a:endParaRPr lang="en-US" sz="1600" dirty="0" smtClean="0">
              <a:sym typeface="Verdana" charset="0"/>
            </a:endParaRP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dirty="0" smtClean="0">
                <a:sym typeface="Verdana" charset="0"/>
              </a:rPr>
              <a:t>Encourage validation of </a:t>
            </a:r>
            <a:r>
              <a:rPr lang="en-US" sz="1800" dirty="0" smtClean="0">
                <a:sym typeface="Verdana" charset="0"/>
              </a:rPr>
              <a:t>SM3 schema with code generators viz. </a:t>
            </a:r>
            <a:r>
              <a:rPr lang="en-US" sz="1800" dirty="0" err="1" smtClean="0">
                <a:sym typeface="Verdana" charset="0"/>
              </a:rPr>
              <a:t>gSoap</a:t>
            </a:r>
            <a:r>
              <a:rPr lang="en-US" sz="1800" dirty="0" smtClean="0">
                <a:sym typeface="Verdana" charset="0"/>
              </a:rPr>
              <a:t>, .NET, etc</a:t>
            </a:r>
          </a:p>
          <a:p>
            <a:pPr marL="1828800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600" dirty="0" smtClean="0">
                <a:sym typeface="Verdana" charset="0"/>
              </a:rPr>
              <a:t>Schema </a:t>
            </a:r>
            <a:r>
              <a:rPr lang="en-US" sz="1600" dirty="0" err="1" smtClean="0">
                <a:sym typeface="Verdana" charset="0"/>
              </a:rPr>
              <a:t>validators</a:t>
            </a:r>
            <a:r>
              <a:rPr lang="en-US" sz="1600" dirty="0" smtClean="0">
                <a:sym typeface="Verdana" charset="0"/>
              </a:rPr>
              <a:t>: XML-copy editor, W3C on line tool, </a:t>
            </a:r>
            <a:r>
              <a:rPr lang="en-US" sz="1600" dirty="0" err="1" smtClean="0">
                <a:sym typeface="Verdana" charset="0"/>
              </a:rPr>
              <a:t>LiquidXML</a:t>
            </a:r>
            <a:r>
              <a:rPr lang="en-US" sz="1600" dirty="0" smtClean="0">
                <a:sym typeface="Verdana" charset="0"/>
              </a:rPr>
              <a:t>, </a:t>
            </a:r>
            <a:r>
              <a:rPr lang="en-US" sz="1600" dirty="0" err="1" smtClean="0">
                <a:sym typeface="Verdana" charset="0"/>
              </a:rPr>
              <a:t>Altova</a:t>
            </a:r>
            <a:r>
              <a:rPr lang="en-US" sz="1600" dirty="0" smtClean="0">
                <a:sym typeface="Verdana" charset="0"/>
              </a:rPr>
              <a:t> </a:t>
            </a:r>
            <a:r>
              <a:rPr lang="en-US" sz="1600" dirty="0" err="1" smtClean="0">
                <a:sym typeface="Verdana" charset="0"/>
              </a:rPr>
              <a:t>XMLspy</a:t>
            </a:r>
            <a:endParaRPr lang="en-US" sz="1600" dirty="0" smtClean="0">
              <a:sym typeface="Verdana" charset="0"/>
            </a:endParaRPr>
          </a:p>
          <a:p>
            <a:pPr marL="1371600" lvl="2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dirty="0" smtClean="0">
                <a:sym typeface="Verdana" charset="0"/>
              </a:rPr>
              <a:t>Generate the HTML versions of the Schema.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Review plan for working SM3 document.</a:t>
            </a:r>
          </a:p>
          <a:p>
            <a:pPr marL="971550" lvl="1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sym typeface="Verdana" charset="0"/>
              </a:rPr>
              <a:t>Agenda for the various call-in meetings.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0A2E2E-B133-426D-8272-DEB0C25B1AB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1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22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9222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F8620770-3B7D-4670-B7EC-6B71429A7789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3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Semantic Model Meeting Logistics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idx="1"/>
          </p:nvPr>
        </p:nvSpPr>
        <p:spPr>
          <a:xfrm>
            <a:off x="647700" y="1955800"/>
            <a:ext cx="11709400" cy="7017306"/>
          </a:xfrm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3600" dirty="0" smtClean="0"/>
              <a:t>The documents and schema used are available from the SM page </a:t>
            </a:r>
            <a:r>
              <a:rPr lang="en-US" sz="3600" dirty="0" smtClean="0">
                <a:solidFill>
                  <a:srgbClr val="00B0F0"/>
                </a:solidFill>
                <a:hlinkClick r:id="rId3"/>
              </a:rPr>
              <a:t>http://www.pwg.org/sm3</a:t>
            </a:r>
            <a:endParaRPr lang="en-US" sz="36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r>
              <a:rPr lang="en-US" dirty="0" smtClean="0"/>
              <a:t>The home page should be fixed. It now points to </a:t>
            </a:r>
            <a:r>
              <a:rPr lang="en-US" dirty="0" err="1" smtClean="0"/>
              <a:t>mfd</a:t>
            </a:r>
            <a:r>
              <a:rPr lang="en-US" dirty="0" smtClean="0"/>
              <a:t>/index.html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3600" dirty="0" smtClean="0"/>
              <a:t>The phone bridge and WebEx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3600" dirty="0" smtClean="0"/>
              <a:t>Officers</a:t>
            </a:r>
          </a:p>
          <a:p>
            <a:pPr lvl="1">
              <a:spcAft>
                <a:spcPct val="50000"/>
              </a:spcAft>
              <a:buFontTx/>
              <a:buChar char="•"/>
            </a:pPr>
            <a:r>
              <a:rPr lang="en-US" dirty="0" smtClean="0"/>
              <a:t>Daniel Manchala (Xerox) – Chair</a:t>
            </a:r>
          </a:p>
          <a:p>
            <a:pPr lvl="1">
              <a:spcAft>
                <a:spcPct val="50000"/>
              </a:spcAft>
              <a:buFontTx/>
              <a:buChar char="•"/>
            </a:pPr>
            <a:r>
              <a:rPr lang="en-US" dirty="0" smtClean="0"/>
              <a:t>Paul </a:t>
            </a:r>
            <a:r>
              <a:rPr lang="en-US" dirty="0" err="1" smtClean="0"/>
              <a:t>Tykodi</a:t>
            </a:r>
            <a:r>
              <a:rPr lang="en-US" dirty="0" smtClean="0"/>
              <a:t> (TCS) – Vice Chair</a:t>
            </a:r>
          </a:p>
          <a:p>
            <a:pPr lvl="1">
              <a:spcAft>
                <a:spcPct val="50000"/>
              </a:spcAft>
              <a:buFontTx/>
              <a:buChar char="•"/>
            </a:pPr>
            <a:r>
              <a:rPr lang="en-US" dirty="0" smtClean="0"/>
              <a:t>Secretary (need to fill this position)</a:t>
            </a:r>
          </a:p>
          <a:p>
            <a:pPr>
              <a:spcAft>
                <a:spcPct val="50000"/>
              </a:spcAft>
            </a:pP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54E7D7F-881F-4A5D-9C5B-B6F765B3444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3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45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0246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56A38E44-E466-4955-8F58-24305DBA14B1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4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4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06388" y="4681538"/>
            <a:ext cx="11225212" cy="1277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PWG5108.02-2009: </a:t>
            </a:r>
            <a:b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</a:b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Network Scan Service Semantic Model and Service Interface Version 1.0 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  <a:hlinkClick r:id="rId3"/>
              </a:rPr>
              <a:t>ftp://ftp.pwg.org/pub/pwg/candidates/cs-sm20-scan10-20090410-5108.02.pdf</a:t>
            </a: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 </a:t>
            </a:r>
          </a:p>
        </p:txBody>
      </p:sp>
      <p:sp>
        <p:nvSpPr>
          <p:cNvPr id="10250" name="Rectangle 2"/>
          <p:cNvSpPr>
            <a:spLocks noChangeArrowheads="1"/>
          </p:cNvSpPr>
          <p:nvPr/>
        </p:nvSpPr>
        <p:spPr bwMode="auto">
          <a:xfrm>
            <a:off x="381000" y="6264275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Resource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304800" y="4094163"/>
            <a:ext cx="7315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Scan </a:t>
            </a: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252" name="Rectangle 9"/>
          <p:cNvSpPr>
            <a:spLocks noChangeArrowheads="1"/>
          </p:cNvSpPr>
          <p:nvPr/>
        </p:nvSpPr>
        <p:spPr bwMode="auto">
          <a:xfrm>
            <a:off x="381000" y="2133600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Print </a:t>
            </a: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60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81000" y="2835275"/>
            <a:ext cx="1061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PWG5105.1</a:t>
            </a:r>
            <a:r>
              <a:rPr lang="en-US" sz="1800" kern="0" dirty="0">
                <a:latin typeface="+mn-lt"/>
              </a:rPr>
              <a:t>: </a:t>
            </a:r>
            <a:br>
              <a:rPr lang="en-US" sz="1800" kern="0" dirty="0">
                <a:latin typeface="+mn-lt"/>
              </a:rPr>
            </a:br>
            <a:r>
              <a:rPr lang="en-US" sz="1800" kern="0" dirty="0">
                <a:latin typeface="+mn-lt"/>
              </a:rPr>
              <a:t>PWG </a:t>
            </a:r>
            <a:r>
              <a:rPr lang="en-US" sz="2000" kern="0" dirty="0">
                <a:latin typeface="+mn-lt"/>
              </a:rPr>
              <a:t>Semantic</a:t>
            </a:r>
            <a:r>
              <a:rPr lang="en-US" sz="1800" kern="0" dirty="0">
                <a:latin typeface="+mn-lt"/>
              </a:rPr>
              <a:t>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4"/>
              </a:rPr>
              <a:t>ftp://</a:t>
            </a:r>
            <a:r>
              <a:rPr lang="en-US" sz="2000" kern="0" dirty="0">
                <a:latin typeface="+mn-lt"/>
                <a:hlinkClick r:id="rId4"/>
              </a:rPr>
              <a:t>ftp.pwg.org/pub/pwg/candidates/cs-sm10-20040120-5105.1.pdf</a:t>
            </a:r>
            <a:endParaRPr lang="en-US" sz="1800" kern="0" dirty="0">
              <a:latin typeface="+mn-lt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54000" y="6950075"/>
            <a:ext cx="11506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PWG5108.03-2009</a:t>
            </a:r>
            <a:r>
              <a:rPr lang="en-US" sz="2400" kern="0" dirty="0">
                <a:latin typeface="+mn-lt"/>
              </a:rPr>
              <a:t>:</a:t>
            </a:r>
            <a:br>
              <a:rPr lang="en-US" sz="2400" kern="0" dirty="0">
                <a:latin typeface="+mn-lt"/>
              </a:rPr>
            </a:br>
            <a:r>
              <a:rPr lang="en-US" sz="20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20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9BF732-B0DB-41A9-8DD6-A8C8833B7E8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7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269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270" name="Rectangle 4"/>
          <p:cNvSpPr>
            <a:spLocks/>
          </p:cNvSpPr>
          <p:nvPr/>
        </p:nvSpPr>
        <p:spPr bwMode="auto">
          <a:xfrm>
            <a:off x="177800" y="9480550"/>
            <a:ext cx="118110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A274E7F8-C06D-4A33-9CC8-83D3AA3B67D2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5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272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58800" y="6702425"/>
            <a:ext cx="9996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800" i="1"/>
              <a:t>Approved September 2010</a:t>
            </a:r>
            <a:endParaRPr lang="en-US" sz="28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58800" y="7467600"/>
            <a:ext cx="1191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  <a:hlinkClick r:id="rId3"/>
              </a:rPr>
              <a:t>ftp://ftp.pwg.org/pub/pwg/informational/req-mfdreq10-20100901.pdf</a:t>
            </a:r>
            <a:endParaRPr lang="en-US" sz="2000" kern="0" dirty="0">
              <a:latin typeface="+mn-lt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558800" y="2133600"/>
            <a:ext cx="10287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4000" kern="0" dirty="0">
                <a:latin typeface="Verdana" pitchFamily="34" charset="0"/>
                <a:sym typeface="Wingdings" pitchFamily="2" charset="2"/>
              </a:rPr>
              <a:t> </a:t>
            </a:r>
            <a:r>
              <a:rPr lang="en-US" sz="2800" i="1" dirty="0"/>
              <a:t>Approved April 2011</a:t>
            </a:r>
            <a:endParaRPr lang="en-US" sz="28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58800" y="3048000"/>
            <a:ext cx="11912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PWG5108.01-2011:</a:t>
            </a:r>
            <a:br>
              <a:rPr lang="en-US" sz="2000" kern="0" dirty="0">
                <a:latin typeface="+mn-lt"/>
              </a:rPr>
            </a:br>
            <a:r>
              <a:rPr lang="en-US" sz="2000" dirty="0">
                <a:solidFill>
                  <a:schemeClr val="tx2"/>
                </a:solidFill>
                <a:latin typeface="Verdana" pitchFamily="34" charset="0"/>
              </a:rPr>
              <a:t>MFD Model and Common Semantics </a:t>
            </a:r>
            <a:r>
              <a:rPr lang="en-US" sz="2000" kern="0" dirty="0">
                <a:latin typeface="+mn-lt"/>
              </a:rPr>
              <a:t>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4"/>
              </a:rPr>
              <a:t>ftp://</a:t>
            </a:r>
            <a:r>
              <a:rPr lang="en-US" sz="2000" kern="0" dirty="0">
                <a:latin typeface="+mn-lt"/>
                <a:hlinkClick r:id="rId4"/>
              </a:rPr>
              <a:t>ftp.pwg.org/pub/pwg/candidates/cs-sm20-mfdmodel10-20110415-5108.1.pdf</a:t>
            </a:r>
            <a:endParaRPr lang="en-US" sz="1800" kern="0" dirty="0">
              <a:latin typeface="+mn-lt"/>
            </a:endParaRPr>
          </a:p>
        </p:txBody>
      </p:sp>
      <p:sp>
        <p:nvSpPr>
          <p:cNvPr id="11277" name="Rectangle 2"/>
          <p:cNvSpPr>
            <a:spLocks noChangeArrowheads="1"/>
          </p:cNvSpPr>
          <p:nvPr/>
        </p:nvSpPr>
        <p:spPr bwMode="auto">
          <a:xfrm>
            <a:off x="558800" y="4495800"/>
            <a:ext cx="9067800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800" i="1"/>
              <a:t>Approved June 2011</a:t>
            </a:r>
            <a:endParaRPr lang="en-US" sz="2800" i="1">
              <a:latin typeface="Verdana" pitchFamily="34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58800" y="5183188"/>
            <a:ext cx="11912600" cy="1141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PWG5108.04-2011:</a:t>
            </a:r>
            <a:br>
              <a:rPr lang="en-US" sz="2000" kern="0" dirty="0">
                <a:latin typeface="+mn-lt"/>
              </a:rPr>
            </a:br>
            <a:r>
              <a:rPr lang="en-US" sz="2000" dirty="0">
                <a:solidFill>
                  <a:schemeClr val="tx2"/>
                </a:solidFill>
                <a:latin typeface="Verdana" pitchFamily="34" charset="0"/>
              </a:rPr>
              <a:t>Copy Service Semantic Model and Service Interface </a:t>
            </a:r>
            <a:r>
              <a:rPr lang="en-US" sz="2000" kern="0" dirty="0">
                <a:latin typeface="+mn-lt"/>
              </a:rPr>
              <a:t>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800" kern="0" dirty="0">
                <a:latin typeface="+mn-lt"/>
                <a:hlinkClick r:id="rId5"/>
              </a:rPr>
              <a:t>ftp://</a:t>
            </a:r>
            <a:r>
              <a:rPr lang="en-US" sz="2000" kern="0" dirty="0">
                <a:latin typeface="+mn-lt"/>
                <a:hlinkClick r:id="rId5"/>
              </a:rPr>
              <a:t>ftp.pwg.org/pub/pwg/candidates/cs-sm20-copy10-20110610-5108.04.pdf</a:t>
            </a:r>
            <a:endParaRPr lang="en-US" sz="1800" kern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0884B7-253B-4433-9695-DD4C15E63B7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2291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2293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4" name="Rectangle 4"/>
          <p:cNvSpPr>
            <a:spLocks/>
          </p:cNvSpPr>
          <p:nvPr/>
        </p:nvSpPr>
        <p:spPr bwMode="auto">
          <a:xfrm>
            <a:off x="177800" y="9480550"/>
            <a:ext cx="118872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Group.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570558D-DCE9-47C0-81C0-B113A9432D3A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6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296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Approved Documents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8800" y="2895600"/>
            <a:ext cx="11430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2000" kern="0" dirty="0"/>
              <a:t>PWG 5108.05-2011: </a:t>
            </a:r>
            <a:br>
              <a:rPr lang="en-US" sz="2000" kern="0" dirty="0"/>
            </a:br>
            <a:r>
              <a:rPr lang="en-US" sz="2000" dirty="0"/>
              <a:t>FaxOut Service Semantic Model and Service Interface Version 1.0</a:t>
            </a:r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+mn-lt"/>
                <a:hlinkClick r:id="rId3"/>
              </a:rPr>
              <a:t>ftp://</a:t>
            </a:r>
            <a:r>
              <a:rPr lang="en-US" sz="2000" kern="0" dirty="0">
                <a:latin typeface="+mn-lt"/>
                <a:hlinkClick r:id="rId3"/>
              </a:rPr>
              <a:t>ftp.pwg.org/pub/pwg/candidates/cs-sm20-faxout10-20110809-5108.05.pdf</a:t>
            </a:r>
            <a:r>
              <a:rPr lang="en-US" sz="1800" kern="0" dirty="0">
                <a:latin typeface="+mn-lt"/>
              </a:rPr>
              <a:t> 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idx="1"/>
          </p:nvPr>
        </p:nvSpPr>
        <p:spPr>
          <a:xfrm>
            <a:off x="558800" y="2130425"/>
            <a:ext cx="11430000" cy="717550"/>
          </a:xfrm>
          <a:ln w="9525"/>
        </p:spPr>
        <p:txBody>
          <a:bodyPr>
            <a:spAutoFit/>
          </a:bodyPr>
          <a:lstStyle/>
          <a:p>
            <a:pPr>
              <a:buFont typeface="Verdana" charset="0"/>
              <a:buNone/>
              <a:defRPr/>
            </a:pPr>
            <a:r>
              <a:rPr lang="en-US" sz="4000" dirty="0" err="1" smtClean="0">
                <a:solidFill>
                  <a:schemeClr val="tx2"/>
                </a:solidFill>
                <a:sym typeface="Verdana" charset="0"/>
              </a:rPr>
              <a:t>FaxOut</a:t>
            </a:r>
            <a:r>
              <a:rPr lang="en-US" sz="4000" dirty="0" smtClean="0">
                <a:solidFill>
                  <a:schemeClr val="tx2"/>
                </a:solidFill>
                <a:sym typeface="Verdana" charset="0"/>
              </a:rPr>
              <a:t> Service</a:t>
            </a:r>
            <a:r>
              <a:rPr lang="en-US" sz="4000" kern="1200" dirty="0">
                <a:solidFill>
                  <a:srgbClr val="000000"/>
                </a:solidFill>
                <a:sym typeface="Verdana" charset="0"/>
              </a:rPr>
              <a:t> :</a:t>
            </a:r>
            <a:r>
              <a:rPr lang="en-US" sz="4000" dirty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sz="2800" i="1" kern="1200" dirty="0">
                <a:solidFill>
                  <a:srgbClr val="000000"/>
                </a:solidFill>
                <a:latin typeface="Arial" charset="0"/>
                <a:sym typeface="Verdana" charset="0"/>
              </a:rPr>
              <a:t>Approved </a:t>
            </a:r>
            <a:r>
              <a:rPr lang="en-US" sz="2800" i="1" kern="1200" dirty="0" smtClean="0">
                <a:solidFill>
                  <a:srgbClr val="000000"/>
                </a:solidFill>
                <a:latin typeface="Arial" charset="0"/>
                <a:sym typeface="Verdana" charset="0"/>
              </a:rPr>
              <a:t>August 2011</a:t>
            </a:r>
            <a:endParaRPr lang="en-US" sz="3200" i="1" dirty="0">
              <a:solidFill>
                <a:schemeClr val="tx2"/>
              </a:solidFill>
              <a:sym typeface="Verdana" charset="0"/>
            </a:endParaRPr>
          </a:p>
        </p:txBody>
      </p:sp>
      <p:sp>
        <p:nvSpPr>
          <p:cNvPr id="12299" name="Rectangle 9"/>
          <p:cNvSpPr>
            <a:spLocks noChangeArrowheads="1"/>
          </p:cNvSpPr>
          <p:nvPr/>
        </p:nvSpPr>
        <p:spPr bwMode="auto">
          <a:xfrm>
            <a:off x="558800" y="4140200"/>
            <a:ext cx="1143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800" i="1"/>
              <a:t>Approved February 2012</a:t>
            </a:r>
            <a:endParaRPr lang="en-US" sz="28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635000" y="4800600"/>
            <a:ext cx="1135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2000" dirty="0"/>
              <a:t>PWG 5108.06-2011:</a:t>
            </a:r>
            <a:br>
              <a:rPr lang="en-US" sz="2000" dirty="0"/>
            </a:br>
            <a:r>
              <a:rPr lang="en-US" sz="2000" dirty="0"/>
              <a:t>System Object and System Control Service Semantics Version 1.0</a:t>
            </a:r>
          </a:p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Verdana"/>
                <a:hlinkClick r:id="rId4"/>
              </a:rPr>
              <a:t>ftp://</a:t>
            </a:r>
            <a:r>
              <a:rPr lang="en-US" sz="2000" kern="0" dirty="0">
                <a:latin typeface="Verdana"/>
                <a:hlinkClick r:id="rId4"/>
              </a:rPr>
              <a:t>ftp.pwg.org/pub/pwg/candidates/cs-sm20-system10-20120217-5108.06.pdf</a:t>
            </a:r>
            <a:endParaRPr lang="en-US" sz="1800" kern="0" dirty="0">
              <a:latin typeface="Verdana"/>
            </a:endParaRPr>
          </a:p>
        </p:txBody>
      </p:sp>
      <p:sp>
        <p:nvSpPr>
          <p:cNvPr id="12301" name="Rectangle 9"/>
          <p:cNvSpPr txBox="1">
            <a:spLocks noChangeArrowheads="1"/>
          </p:cNvSpPr>
          <p:nvPr/>
        </p:nvSpPr>
        <p:spPr bwMode="auto">
          <a:xfrm>
            <a:off x="635000" y="6045200"/>
            <a:ext cx="11353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400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4000">
                <a:latin typeface="Verdana" pitchFamily="34" charset="0"/>
              </a:rPr>
              <a:t>:</a:t>
            </a:r>
            <a:r>
              <a:rPr lang="en-US" sz="4000">
                <a:latin typeface="Verdana" pitchFamily="34" charset="0"/>
                <a:sym typeface="Wingdings" pitchFamily="2" charset="2"/>
              </a:rPr>
              <a:t> </a:t>
            </a:r>
            <a:r>
              <a:rPr lang="en-US" sz="2800" i="1"/>
              <a:t>Approved August 2012</a:t>
            </a:r>
            <a:endParaRPr lang="en-US" sz="32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58800" y="6796088"/>
            <a:ext cx="11430000" cy="97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2000" dirty="0"/>
              <a:t>PWG 5108.07-2012:</a:t>
            </a:r>
            <a:br>
              <a:rPr lang="en-US" sz="2000" dirty="0"/>
            </a:br>
            <a:r>
              <a:rPr lang="en-US" sz="2000" dirty="0"/>
              <a:t>PWG Print Job Ticket and Associated Capabilities Version 1.0</a:t>
            </a:r>
          </a:p>
          <a:p>
            <a:pPr marL="285750" indent="-285750">
              <a:buSzPct val="150000"/>
              <a:buFont typeface="Arial" pitchFamily="34" charset="0"/>
              <a:buChar char="•"/>
              <a:defRPr/>
            </a:pPr>
            <a:r>
              <a:rPr lang="en-US" sz="1800" kern="0" dirty="0">
                <a:latin typeface="Verdana"/>
                <a:hlinkClick r:id="rId5"/>
              </a:rPr>
              <a:t>ftp://</a:t>
            </a:r>
            <a:r>
              <a:rPr lang="en-US" sz="2000" kern="0" dirty="0">
                <a:latin typeface="Verdana"/>
                <a:hlinkClick r:id="rId5"/>
              </a:rPr>
              <a:t>ftp.pwg.org/pub/pwg/candidates/cs-sm20-pjt10-20120813-5108.07.pdf</a:t>
            </a:r>
            <a:endParaRPr lang="en-US" sz="1800" kern="0" dirty="0">
              <a:latin typeface="Verdan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544B828-17F8-4C2A-8FF6-4F8F5FCC6C4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3315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317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8" name="Rectangle 4"/>
          <p:cNvSpPr>
            <a:spLocks/>
          </p:cNvSpPr>
          <p:nvPr/>
        </p:nvSpPr>
        <p:spPr bwMode="auto">
          <a:xfrm>
            <a:off x="177800" y="9480550"/>
            <a:ext cx="121158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220C4F2-547C-4956-8D13-167047B07F5F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7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3320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Documents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57200" y="2133600"/>
            <a:ext cx="115316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chemeClr val="tx1"/>
                </a:solidFill>
                <a:latin typeface="Verdana" pitchFamily="34" charset="0"/>
              </a:rPr>
              <a:t>Mapping Related Standards</a:t>
            </a:r>
            <a:endParaRPr lang="en-US" sz="2000" kern="0" dirty="0">
              <a:solidFill>
                <a:schemeClr val="tx1"/>
              </a:solidFill>
              <a:latin typeface="Verdana" pitchFamily="34" charset="0"/>
              <a:sym typeface="Wingdings" pitchFamily="2" charset="2"/>
            </a:endParaRPr>
          </a:p>
        </p:txBody>
      </p:sp>
      <p:sp>
        <p:nvSpPr>
          <p:cNvPr id="13327" name="Rectangle 14"/>
          <p:cNvSpPr>
            <a:spLocks noChangeArrowheads="1"/>
          </p:cNvSpPr>
          <p:nvPr/>
        </p:nvSpPr>
        <p:spPr bwMode="auto">
          <a:xfrm>
            <a:off x="635000" y="3886200"/>
            <a:ext cx="1153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Verdana" pitchFamily="34" charset="0"/>
              </a:rPr>
              <a:t>Semantic Model 3.0</a:t>
            </a:r>
            <a:endParaRPr lang="en-US" sz="4000" dirty="0">
              <a:solidFill>
                <a:schemeClr val="tx1"/>
              </a:solidFill>
              <a:latin typeface="Verdana" pitchFamily="34" charset="0"/>
              <a:sym typeface="Wingdings" pitchFamily="2" charset="2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609600" y="4572000"/>
            <a:ext cx="1153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Complete review </a:t>
            </a:r>
            <a:r>
              <a:rPr lang="en-US" sz="2400" kern="0" dirty="0" smtClean="0">
                <a:solidFill>
                  <a:schemeClr val="tx1"/>
                </a:solidFill>
              </a:rPr>
              <a:t>the SM 3.0 sections 1-3</a:t>
            </a:r>
          </a:p>
          <a:p>
            <a:pPr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	</a:t>
            </a:r>
            <a:r>
              <a:rPr lang="en-US" sz="2000" kern="0" dirty="0" smtClean="0">
                <a:solidFill>
                  <a:schemeClr val="tx1"/>
                </a:solidFill>
              </a:rPr>
              <a:t>Actual review in the bi-weekly meetings.</a:t>
            </a:r>
          </a:p>
          <a:p>
            <a:pPr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Add Transform Use Cases.</a:t>
            </a:r>
          </a:p>
          <a:p>
            <a:pPr>
              <a:defRPr/>
            </a:pPr>
            <a:endParaRPr lang="en-US" sz="2400" kern="0" dirty="0">
              <a:solidFill>
                <a:schemeClr val="tx1"/>
              </a:solidFill>
            </a:endParaRP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82600" y="7467600"/>
            <a:ext cx="1153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Verdana" pitchFamily="34" charset="0"/>
              </a:rPr>
              <a:t>CWMP Printer Data Model</a:t>
            </a:r>
            <a:endParaRPr lang="en-US" sz="4000" dirty="0">
              <a:solidFill>
                <a:schemeClr val="tx1"/>
              </a:solidFill>
              <a:latin typeface="Verdana" pitchFamily="34" charset="0"/>
              <a:sym typeface="Wingdings" pitchFamily="2" charset="2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482600" y="6019800"/>
            <a:ext cx="1153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Verdana" pitchFamily="34" charset="0"/>
              </a:rPr>
              <a:t>Imaging Job Ticket Model</a:t>
            </a:r>
            <a:endParaRPr lang="en-US" sz="4000" dirty="0">
              <a:solidFill>
                <a:schemeClr val="tx1"/>
              </a:solidFill>
              <a:latin typeface="Verdana" pitchFamily="34" charset="0"/>
              <a:sym typeface="Wingdings" pitchFamily="2" charset="2"/>
            </a:endParaRP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58800" y="6705600"/>
            <a:ext cx="1153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Generalize PWG </a:t>
            </a:r>
            <a:r>
              <a:rPr lang="en-US" sz="2400" kern="0" dirty="0">
                <a:solidFill>
                  <a:schemeClr val="tx1"/>
                </a:solidFill>
              </a:rPr>
              <a:t>PJT </a:t>
            </a:r>
            <a:r>
              <a:rPr lang="en-US" sz="2400" kern="0" dirty="0" smtClean="0">
                <a:solidFill>
                  <a:schemeClr val="tx1"/>
                </a:solidFill>
              </a:rPr>
              <a:t>v1.0 for SM3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82600" y="2895600"/>
            <a:ext cx="1153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CIP4 </a:t>
            </a:r>
            <a:r>
              <a:rPr lang="en-US" sz="2400" kern="0" dirty="0" smtClean="0">
                <a:solidFill>
                  <a:schemeClr val="tx1"/>
                </a:solidFill>
              </a:rPr>
              <a:t>JDF-PWG PJT Mapping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482600" y="3352800"/>
            <a:ext cx="1153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2400" kern="0" dirty="0" smtClean="0">
                <a:solidFill>
                  <a:schemeClr val="tx1"/>
                </a:solidFill>
              </a:rPr>
              <a:t>Adobe </a:t>
            </a:r>
            <a:r>
              <a:rPr lang="en-US" sz="2400" kern="0" dirty="0" smtClean="0">
                <a:solidFill>
                  <a:schemeClr val="tx1"/>
                </a:solidFill>
              </a:rPr>
              <a:t>PPD </a:t>
            </a:r>
            <a:r>
              <a:rPr lang="en-US" sz="2400" kern="0" dirty="0" smtClean="0">
                <a:solidFill>
                  <a:schemeClr val="tx1"/>
                </a:solidFill>
              </a:rPr>
              <a:t>– PWG PJT Mapping</a:t>
            </a:r>
            <a:endParaRPr lang="en-US" sz="2400" kern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DA2ABB7-2196-4282-94F7-59B784E1ADB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4339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341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2" name="Rectangle 4"/>
          <p:cNvSpPr>
            <a:spLocks/>
          </p:cNvSpPr>
          <p:nvPr/>
        </p:nvSpPr>
        <p:spPr bwMode="auto">
          <a:xfrm>
            <a:off x="177800" y="9480550"/>
            <a:ext cx="119634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1FA7F400-8704-44C6-8A9F-D43CD4D0650E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8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344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Schema Status</a:t>
            </a:r>
          </a:p>
        </p:txBody>
      </p:sp>
      <p:sp>
        <p:nvSpPr>
          <p:cNvPr id="14345" name="Rectangle 3"/>
          <p:cNvSpPr>
            <a:spLocks noChangeArrowheads="1"/>
          </p:cNvSpPr>
          <p:nvPr/>
        </p:nvSpPr>
        <p:spPr bwMode="auto">
          <a:xfrm>
            <a:off x="333375" y="1884363"/>
            <a:ext cx="11731625" cy="741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4000" dirty="0">
                <a:latin typeface="Verdana" pitchFamily="34" charset="0"/>
              </a:rPr>
              <a:t>Named version (v1.180) published for Print Job Ticket and Associated Capabilities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4000" dirty="0">
                <a:latin typeface="Verdana" pitchFamily="34" charset="0"/>
              </a:rPr>
              <a:t>Latest (</a:t>
            </a:r>
            <a:r>
              <a:rPr lang="en-US" sz="4000" dirty="0" smtClean="0">
                <a:latin typeface="Verdana" pitchFamily="34" charset="0"/>
              </a:rPr>
              <a:t>v2.900) </a:t>
            </a:r>
            <a:r>
              <a:rPr lang="en-US" sz="4000" dirty="0">
                <a:latin typeface="Verdana" pitchFamily="34" charset="0"/>
              </a:rPr>
              <a:t>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latin typeface="Verdana" pitchFamily="34" charset="0"/>
              </a:rPr>
              <a:t>Cloud </a:t>
            </a:r>
            <a:r>
              <a:rPr lang="en-US" sz="2800" dirty="0">
                <a:latin typeface="Verdana" pitchFamily="34" charset="0"/>
              </a:rPr>
              <a:t>Print extensions (WIP – WSDL operations needs update)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5C838E-FD91-4908-8616-2F21AD84149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3" name="Rectangle 1"/>
          <p:cNvSpPr>
            <a:spLocks/>
          </p:cNvSpPr>
          <p:nvPr/>
        </p:nvSpPr>
        <p:spPr bwMode="auto">
          <a:xfrm>
            <a:off x="0" y="0"/>
            <a:ext cx="13004800" cy="1625600"/>
          </a:xfrm>
          <a:prstGeom prst="rect">
            <a:avLst/>
          </a:prstGeom>
          <a:solidFill>
            <a:srgbClr val="4B5AA8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07800" y="177800"/>
            <a:ext cx="1216025" cy="127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5" name="Rectangle 3"/>
          <p:cNvSpPr>
            <a:spLocks/>
          </p:cNvSpPr>
          <p:nvPr/>
        </p:nvSpPr>
        <p:spPr bwMode="auto">
          <a:xfrm>
            <a:off x="0" y="9423400"/>
            <a:ext cx="13004800" cy="330200"/>
          </a:xfrm>
          <a:prstGeom prst="rect">
            <a:avLst/>
          </a:prstGeom>
          <a:solidFill>
            <a:srgbClr val="4B5AA8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366" name="Rectangle 4"/>
          <p:cNvSpPr>
            <a:spLocks/>
          </p:cNvSpPr>
          <p:nvPr/>
        </p:nvSpPr>
        <p:spPr bwMode="auto">
          <a:xfrm>
            <a:off x="177800" y="9480550"/>
            <a:ext cx="12192000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57799" bIns="0" anchor="ctr"/>
          <a:lstStyle/>
          <a:p>
            <a:pPr marL="57150"/>
            <a:r>
              <a:rPr lang="en-US" sz="1400" dirty="0">
                <a:solidFill>
                  <a:srgbClr val="FFFFFF"/>
                </a:solidFill>
                <a:cs typeface="Arial" charset="0"/>
              </a:rPr>
              <a:t>Copyright © 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2014 </a:t>
            </a:r>
            <a:r>
              <a:rPr lang="en-US" sz="1400" dirty="0">
                <a:solidFill>
                  <a:srgbClr val="FFFFFF"/>
                </a:solidFill>
                <a:cs typeface="Arial" charset="0"/>
              </a:rPr>
              <a:t>The Printer Working Group. All rights reserved</a:t>
            </a:r>
            <a:r>
              <a:rPr lang="en-US" sz="1400" dirty="0" smtClean="0">
                <a:solidFill>
                  <a:srgbClr val="FFFFFF"/>
                </a:solidFill>
                <a:cs typeface="Arial" charset="0"/>
              </a:rPr>
              <a:t>. The IPP Everywhere and PWG logos are trademarks of The Printer Working Group</a:t>
            </a:r>
            <a:endParaRPr lang="en-US" sz="14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2511088" y="9480550"/>
            <a:ext cx="209550" cy="20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fld id="{20538820-E7F0-495E-846F-8E847291EB83}" type="slidenum">
              <a:rPr lang="en-US" sz="1400">
                <a:solidFill>
                  <a:srgbClr val="FFFFFF"/>
                </a:solidFill>
                <a:cs typeface="Arial" charset="0"/>
              </a:rPr>
              <a:pPr algn="ctr"/>
              <a:t>9</a:t>
            </a:fld>
            <a:endParaRPr lang="en-US" sz="14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368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Projects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752600"/>
            <a:ext cx="12293600" cy="7391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50800" tIns="50800" rIns="108599" bIns="50800"/>
          <a:lstStyle/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r>
              <a:rPr lang="en-US" sz="36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Projects planned to be addressed after the current activities are complete.  (Subject to volunteers to be Editors)</a:t>
            </a: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charset="0"/>
              <a:buChar char="•"/>
              <a:defRPr/>
            </a:pPr>
            <a:r>
              <a:rPr lang="en-US" sz="32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Resource Service -- ?</a:t>
            </a:r>
            <a:endParaRPr lang="en-US" sz="32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charset="0"/>
              <a:buChar char="•"/>
              <a:defRPr/>
            </a:pPr>
            <a:r>
              <a:rPr lang="en-US" sz="32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Mapping </a:t>
            </a:r>
            <a:r>
              <a:rPr lang="en-US" sz="32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Standard v2.0 </a:t>
            </a:r>
            <a:r>
              <a:rPr lang="en-US" sz="32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(AFP: MODCA, IPDS)</a:t>
            </a:r>
            <a:endParaRPr lang="en-US" sz="32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731838" lvl="1" indent="-285750" eaLnBrk="0" hangingPunct="0">
              <a:spcBef>
                <a:spcPts val="700"/>
              </a:spcBef>
              <a:buSzPct val="100000"/>
              <a:buFont typeface="Verdana" charset="0"/>
              <a:buChar char="•"/>
              <a:defRPr/>
            </a:pPr>
            <a:r>
              <a:rPr lang="en-US" sz="32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Verdana" charset="0"/>
              </a:rPr>
              <a:t>Service Integration with Workflow Environments v1.0</a:t>
            </a:r>
          </a:p>
          <a:p>
            <a:pPr marL="382588" indent="-342900" eaLnBrk="0" hangingPunct="0">
              <a:spcBef>
                <a:spcPts val="800"/>
              </a:spcBef>
              <a:buSzPct val="100000"/>
              <a:buFont typeface="Verdana" charset="0"/>
              <a:buChar char="•"/>
              <a:defRPr/>
            </a:pPr>
            <a:endParaRPr lang="en-US" sz="3000" kern="0" dirty="0">
              <a:solidFill>
                <a:srgbClr val="C00000"/>
              </a:solidFill>
              <a:latin typeface="+mn-lt"/>
              <a:ea typeface="+mn-ea"/>
              <a:cs typeface="+mn-cs"/>
              <a:sym typeface="Verdana" charset="0"/>
            </a:endParaRPr>
          </a:p>
          <a:p>
            <a:pPr marL="382588" indent="-342900" eaLnBrk="0" hangingPunct="0">
              <a:spcBef>
                <a:spcPts val="800"/>
              </a:spcBef>
              <a:buSzPct val="100000"/>
              <a:defRPr/>
            </a:pPr>
            <a:endParaRPr lang="en-US" sz="3000" kern="0" dirty="0">
              <a:solidFill>
                <a:schemeClr val="tx1"/>
              </a:solidFill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agram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genda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Agenda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Agenda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Bullet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Bulle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15498</TotalTime>
  <Pages>0</Pages>
  <Words>910</Words>
  <Characters>0</Characters>
  <Application>Microsoft Office PowerPoint</Application>
  <PresentationFormat>Custom</PresentationFormat>
  <Lines>0</Lines>
  <Paragraphs>137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Title</vt:lpstr>
      <vt:lpstr>Bullet Slide</vt:lpstr>
      <vt:lpstr>Diagram Slide</vt:lpstr>
      <vt:lpstr>Agenda Slide</vt:lpstr>
      <vt:lpstr>1_Bullet Slide</vt:lpstr>
      <vt:lpstr>2-Column Slide</vt:lpstr>
      <vt:lpstr>Semantic Model Working Group</vt:lpstr>
      <vt:lpstr>SM Meeting Agenda (Wed, May 14)</vt:lpstr>
      <vt:lpstr>Semantic Model Meeting Logistics</vt:lpstr>
      <vt:lpstr>Approved Documents</vt:lpstr>
      <vt:lpstr>Approved Documents</vt:lpstr>
      <vt:lpstr>Approved Documents</vt:lpstr>
      <vt:lpstr>Active Documents</vt:lpstr>
      <vt:lpstr>Schema Status</vt:lpstr>
      <vt:lpstr>Potential Projects</vt:lpstr>
      <vt:lpstr>Next Steps</vt:lpstr>
      <vt:lpstr>More Info/How to participate</vt:lpstr>
      <vt:lpstr>More Info/How to participate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Manchala, Daniel</dc:creator>
  <cp:lastModifiedBy>Daniel Manchala</cp:lastModifiedBy>
  <cp:revision>43</cp:revision>
  <dcterms:modified xsi:type="dcterms:W3CDTF">2014-05-05T19:02:03Z</dcterms:modified>
</cp:coreProperties>
</file>