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76" r:id="rId3"/>
  </p:sldMasterIdLst>
  <p:notesMasterIdLst>
    <p:notesMasterId r:id="rId8"/>
  </p:notesMasterIdLst>
  <p:handoutMasterIdLst>
    <p:handoutMasterId r:id="rId9"/>
  </p:handoutMasterIdLst>
  <p:sldIdLst>
    <p:sldId id="256" r:id="rId4"/>
    <p:sldId id="276" r:id="rId5"/>
    <p:sldId id="330" r:id="rId6"/>
    <p:sldId id="331" r:id="rId7"/>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1686" autoAdjust="0"/>
  </p:normalViewPr>
  <p:slideViewPr>
    <p:cSldViewPr>
      <p:cViewPr varScale="1">
        <p:scale>
          <a:sx n="75" d="100"/>
          <a:sy n="75" d="100"/>
        </p:scale>
        <p:origin x="-864" y="-108"/>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6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E52B07-7354-47D5-B0AF-2C2E0F58CD21}" type="datetimeFigureOut">
              <a:rPr lang="en-US" smtClean="0"/>
              <a:pPr/>
              <a:t>5/1/2017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B02860-AB8F-4021-ACCD-465F9084067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5/1/2017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p14="http://schemas.microsoft.com/office/powerpoint/2010/main" xmlns=""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dirty="0"/>
          </a:p>
        </p:txBody>
      </p:sp>
    </p:spTree>
    <p:extLst>
      <p:ext uri="{BB962C8B-B14F-4D97-AF65-F5344CB8AC3E}">
        <p14:creationId xmlns:p14="http://schemas.microsoft.com/office/powerpoint/2010/main" xmlns="" val="1269433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dirty="0"/>
          </a:p>
        </p:txBody>
      </p:sp>
    </p:spTree>
    <p:extLst>
      <p:ext uri="{BB962C8B-B14F-4D97-AF65-F5344CB8AC3E}">
        <p14:creationId xmlns:p14="http://schemas.microsoft.com/office/powerpoint/2010/main" xmlns="" val="126943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dirty="0"/>
          </a:p>
        </p:txBody>
      </p:sp>
    </p:spTree>
    <p:extLst>
      <p:ext uri="{BB962C8B-B14F-4D97-AF65-F5344CB8AC3E}">
        <p14:creationId xmlns:p14="http://schemas.microsoft.com/office/powerpoint/2010/main" xmlns="" val="1269433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5CA9F1-93C8-4CBC-BD0D-F5E9E61DAF9A}" type="datetimeFigureOut">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875"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5CA9F1-93C8-4CBC-BD0D-F5E9E61DAF9A}" type="datetimeFigureOut">
              <a:rPr lang="en-US" smtClean="0"/>
              <a:pPr/>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5CA9F1-93C8-4CBC-BD0D-F5E9E61DAF9A}" type="datetimeFigureOut">
              <a:rPr lang="en-US" smtClean="0"/>
              <a:pPr/>
              <a:t>5/1/2017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5CA9F1-93C8-4CBC-BD0D-F5E9E61DAF9A}" type="datetimeFigureOut">
              <a:rPr lang="en-US" smtClean="0"/>
              <a:pPr/>
              <a:t>5/1/2017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CA9F1-93C8-4CBC-BD0D-F5E9E61DAF9A}" type="datetimeFigureOut">
              <a:rPr lang="en-US" smtClean="0"/>
              <a:pPr/>
              <a:t>5/1/2017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CA9F1-93C8-4CBC-BD0D-F5E9E61DAF9A}" type="datetimeFigureOut">
              <a:rPr lang="en-US" smtClean="0"/>
              <a:pPr/>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CA9F1-93C8-4CBC-BD0D-F5E9E61DAF9A}" type="datetimeFigureOut">
              <a:rPr lang="en-US" smtClean="0"/>
              <a:pPr/>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0875" y="390525"/>
            <a:ext cx="8624888" cy="8321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0875" y="390525"/>
            <a:ext cx="11703050" cy="1625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50875" y="2276475"/>
            <a:ext cx="11703050" cy="64357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50875" y="9040813"/>
            <a:ext cx="3033713"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6A5CA9F1-93C8-4CBC-BD0D-F5E9E61DAF9A}" type="datetimeFigureOut">
              <a:rPr lang="en-US" smtClean="0"/>
              <a:pPr/>
              <a:t>5/1/2017</a:t>
            </a:fld>
            <a:endParaRPr lang="en-US"/>
          </a:p>
        </p:txBody>
      </p:sp>
      <p:sp>
        <p:nvSpPr>
          <p:cNvPr id="5" name="Footer Placeholder 4"/>
          <p:cNvSpPr>
            <a:spLocks noGrp="1"/>
          </p:cNvSpPr>
          <p:nvPr>
            <p:ph type="ftr" sz="quarter" idx="3"/>
          </p:nvPr>
        </p:nvSpPr>
        <p:spPr>
          <a:xfrm>
            <a:off x="4443413" y="9040813"/>
            <a:ext cx="4117975"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0213" y="9040813"/>
            <a:ext cx="3033712"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1052E160-1A14-4447-BA9E-F866D5371D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ftp://ftp.pwg.org/pub/pwg/sm3/charter/wd-sm30-charter-20170413.docx"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http://ftp.pwg.org/pub/pwg/sm3/wd/wd-smjdfmap10-20170501-rev.pdf" TargetMode="External"/><Relationship Id="rId5" Type="http://schemas.openxmlformats.org/officeDocument/2006/relationships/hyperlink" Target="http://ftp.pwg.org/pub/pwg/sm3/wd/wd-smjdfmap10-20170501.docx" TargetMode="External"/><Relationship Id="rId4" Type="http://schemas.openxmlformats.org/officeDocument/2006/relationships/hyperlink" Target="http://ftp.pwg.org/pub/pwg/sm3/wd/wd-smjdfmap10-201705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dirty="0"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dirty="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 </a:t>
            </a:r>
            <a:r>
              <a:rPr lang="en-US" dirty="0" smtClean="0"/>
              <a:t>Session</a:t>
            </a:r>
            <a:endParaRPr lang="en-US" dirty="0" smtClean="0"/>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May </a:t>
            </a:r>
            <a:r>
              <a:rPr lang="en-US" dirty="0" smtClean="0">
                <a:sym typeface="Verdana" charset="0"/>
              </a:rPr>
              <a:t>4</a:t>
            </a:r>
            <a:r>
              <a:rPr lang="en-US" dirty="0" smtClean="0">
                <a:sym typeface="Verdana" charset="0"/>
              </a:rPr>
              <a:t>, </a:t>
            </a:r>
            <a:r>
              <a:rPr lang="en-US" smtClean="0">
                <a:sym typeface="Verdana" charset="0"/>
              </a:rPr>
              <a:t>2017  </a:t>
            </a:r>
          </a:p>
          <a:p>
            <a:pPr eaLnBrk="1" hangingPunct="1">
              <a:defRPr/>
            </a:pPr>
            <a:r>
              <a:rPr lang="en-US" smtClean="0">
                <a:sym typeface="Verdana" charset="0"/>
              </a:rPr>
              <a:t>11:15 </a:t>
            </a:r>
            <a:r>
              <a:rPr lang="en-US" dirty="0" smtClean="0">
                <a:sym typeface="Verdana" charset="0"/>
              </a:rPr>
              <a:t>AM to 12:00PM </a:t>
            </a:r>
            <a:r>
              <a:rPr lang="en-US" dirty="0" smtClean="0"/>
              <a:t>US Mountain Daylight Time </a:t>
            </a:r>
            <a:endParaRPr lang="en-US" dirty="0" smtClean="0">
              <a:sym typeface="Verdana" charset="0"/>
            </a:endParaRPr>
          </a:p>
          <a:p>
            <a:pPr eaLnBrk="1" hangingPunct="1">
              <a:defRPr/>
            </a:pPr>
            <a:endParaRPr lang="en-US" sz="2800" dirty="0" smtClean="0">
              <a:sym typeface="Verdana" charset="0"/>
            </a:endParaRP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Status</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482600" y="2133600"/>
            <a:ext cx="12268200" cy="6873677"/>
          </a:xfrm>
          <a:ln w="9525"/>
        </p:spPr>
        <p:txBody>
          <a:bodyPr wrap="square">
            <a:spAutoFit/>
          </a:bodyPr>
          <a:lstStyle/>
          <a:p>
            <a:pPr algn="just"/>
            <a:r>
              <a:rPr lang="en-US" sz="2800" dirty="0" smtClean="0"/>
              <a:t>By the last approved SM Workgroup charter, the primary function of the Semantic Model workgroup was to update the Semantic Model and keep it current the to reflect the changes and additions to IPP.</a:t>
            </a:r>
          </a:p>
          <a:p>
            <a:pPr algn="just"/>
            <a:r>
              <a:rPr lang="en-US" sz="2800" dirty="0" smtClean="0"/>
              <a:t>The </a:t>
            </a:r>
            <a:r>
              <a:rPr lang="en-US" sz="2800" dirty="0" smtClean="0"/>
              <a:t>creation of a </a:t>
            </a:r>
            <a:r>
              <a:rPr lang="en-US" sz="2800" i="1" dirty="0" err="1" smtClean="0"/>
              <a:t>regtosm</a:t>
            </a:r>
            <a:r>
              <a:rPr lang="en-US" sz="2800" i="1" dirty="0" smtClean="0"/>
              <a:t> </a:t>
            </a:r>
            <a:r>
              <a:rPr lang="en-US" sz="2800" dirty="0" smtClean="0"/>
              <a:t>tool by Mike Sweet, and the successful generation of a Print3D Service model from registry information using this tool demonstrated that, to the extent that a Semantic Model representation of IPP attributes was necessary, it could be better done by automatic derivation from the IPP registry data. This derivation task reasonably falls to the IPP workgroup</a:t>
            </a:r>
            <a:r>
              <a:rPr lang="en-US" sz="2800" dirty="0" smtClean="0"/>
              <a:t>.</a:t>
            </a:r>
          </a:p>
          <a:p>
            <a:pPr algn="just"/>
            <a:r>
              <a:rPr lang="en-US" sz="2800" dirty="0" smtClean="0"/>
              <a:t>Therefore, the SM Workgroup is no longer needed for its primary chartered function, and is to be put into an ‘hibernation’ state until some other appropriate function is identified by the PWG membership.</a:t>
            </a:r>
          </a:p>
          <a:p>
            <a:pPr algn="just">
              <a:buNone/>
            </a:pPr>
            <a:endParaRPr lang="en-US" sz="2800"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Wrap-Up</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752600"/>
            <a:ext cx="12268200" cy="9602629"/>
          </a:xfrm>
          <a:ln w="9525"/>
        </p:spPr>
        <p:txBody>
          <a:bodyPr wrap="square">
            <a:spAutoFit/>
          </a:bodyPr>
          <a:lstStyle/>
          <a:p>
            <a:pPr algn="just"/>
            <a:r>
              <a:rPr lang="en-US" sz="2800" dirty="0" smtClean="0"/>
              <a:t>The </a:t>
            </a:r>
            <a:r>
              <a:rPr lang="en-US" sz="2800" dirty="0" smtClean="0"/>
              <a:t>remaining wrap-up tasks for the workgroup are:</a:t>
            </a:r>
          </a:p>
          <a:p>
            <a:pPr lvl="1" algn="just"/>
            <a:r>
              <a:rPr lang="en-US" sz="2200" dirty="0" smtClean="0"/>
              <a:t>Resolving the status of the JDFMAP document, which has been dormant, by proceeding to release it as a Best Practices Informational document.</a:t>
            </a:r>
          </a:p>
          <a:p>
            <a:pPr lvl="1" algn="just"/>
            <a:r>
              <a:rPr lang="en-US" sz="2200" dirty="0" smtClean="0"/>
              <a:t>Putting incomplete work in a recoverable state, should there been reason to readdress it in the future.</a:t>
            </a:r>
          </a:p>
          <a:p>
            <a:pPr lvl="1" algn="just"/>
            <a:r>
              <a:rPr lang="en-US" sz="2200" dirty="0" smtClean="0"/>
              <a:t>Settling on a revised charter reflecting the state of the workgroup</a:t>
            </a:r>
          </a:p>
          <a:p>
            <a:pPr algn="just"/>
            <a:r>
              <a:rPr lang="en-US" sz="2800" dirty="0" smtClean="0"/>
              <a:t>The June 2015 JDFMAP draft has been restructured as a Best Practices draft with some minor reference updates. </a:t>
            </a:r>
          </a:p>
          <a:p>
            <a:pPr lvl="1" algn="just"/>
            <a:r>
              <a:rPr lang="en-US" sz="2200" dirty="0" smtClean="0"/>
              <a:t>It will be discussed today, requested changes made, and a revised draft put into WG last Call for one week. </a:t>
            </a:r>
            <a:r>
              <a:rPr lang="en-US" sz="2200" dirty="0" smtClean="0"/>
              <a:t>If necessary, an updated draft will then be generated.</a:t>
            </a:r>
          </a:p>
          <a:p>
            <a:pPr lvl="1" algn="just"/>
            <a:r>
              <a:rPr lang="en-US" sz="2200" dirty="0" smtClean="0"/>
              <a:t>The draft will the be submitted for PWG Final Approval, including PWG Last Call.</a:t>
            </a:r>
          </a:p>
          <a:p>
            <a:pPr algn="just"/>
            <a:r>
              <a:rPr lang="en-US" sz="2800" dirty="0" smtClean="0"/>
              <a:t>A revised SM charter reflecting the WG hibernation state will be discussed today, modified is necessary and put up for PWG Final Approval.</a:t>
            </a:r>
            <a:endParaRPr lang="en-US" sz="2800" dirty="0" smtClean="0"/>
          </a:p>
          <a:p>
            <a:pPr algn="just"/>
            <a:r>
              <a:rPr lang="en-US" sz="2800" dirty="0" smtClean="0"/>
              <a:t>The SM3 mail list and the SM3 directory in the PWG site will be retained for the foreseeable future. However, no future conference calls have been scheduled  or are anticipated.</a:t>
            </a:r>
          </a:p>
          <a:p>
            <a:pPr lvl="1" algn="just"/>
            <a:endParaRPr lang="en-US" sz="2200" dirty="0" smtClean="0"/>
          </a:p>
          <a:p>
            <a:pPr lvl="1" algn="just">
              <a:buNone/>
            </a:pPr>
            <a:endParaRPr lang="en-US" sz="2200" dirty="0" smtClean="0"/>
          </a:p>
          <a:p>
            <a:pPr lvl="1" algn="just"/>
            <a:endParaRPr lang="en-US" sz="2200" dirty="0" smtClean="0"/>
          </a:p>
          <a:p>
            <a:pPr algn="just">
              <a:buNone/>
            </a:pPr>
            <a:r>
              <a:rPr lang="en-US" sz="2800" dirty="0" smtClean="0"/>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JDFMAP and Charter Documents</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752600"/>
            <a:ext cx="12268200" cy="8027839"/>
          </a:xfrm>
          <a:ln w="9525"/>
        </p:spPr>
        <p:txBody>
          <a:bodyPr wrap="square">
            <a:spAutoFit/>
          </a:bodyPr>
          <a:lstStyle/>
          <a:p>
            <a:pPr algn="just"/>
            <a:r>
              <a:rPr lang="en-US" sz="2800" dirty="0" smtClean="0"/>
              <a:t>JDFMAP </a:t>
            </a:r>
          </a:p>
          <a:p>
            <a:pPr lvl="1" algn="just"/>
            <a:r>
              <a:rPr lang="en-US" sz="2200" dirty="0" smtClean="0"/>
              <a:t>Drafts</a:t>
            </a:r>
          </a:p>
          <a:p>
            <a:pPr lvl="2"/>
            <a:r>
              <a:rPr lang="en-US" sz="2200" dirty="0" smtClean="0">
                <a:hlinkClick r:id="rId4"/>
              </a:rPr>
              <a:t>http://</a:t>
            </a:r>
            <a:r>
              <a:rPr lang="en-US" sz="2200" dirty="0" smtClean="0">
                <a:hlinkClick r:id="rId4"/>
              </a:rPr>
              <a:t>ftp.pwg.org/pub/pwg/sm3/wd/wd-smjdfmap10-20170501.pdf</a:t>
            </a:r>
            <a:r>
              <a:rPr lang="en-US" sz="2200" dirty="0" smtClean="0"/>
              <a:t> </a:t>
            </a:r>
            <a:r>
              <a:rPr lang="en-US" sz="2200" dirty="0" smtClean="0"/>
              <a:t>  </a:t>
            </a:r>
          </a:p>
          <a:p>
            <a:pPr lvl="2"/>
            <a:r>
              <a:rPr lang="en-US" sz="2200" dirty="0" smtClean="0">
                <a:hlinkClick r:id="rId5"/>
              </a:rPr>
              <a:t>http://ftp.pwg.org/pub/pwg/sm3/wd/wd-smjdfmap10-20170501.docx</a:t>
            </a:r>
            <a:r>
              <a:rPr lang="en-US" sz="2200" dirty="0" smtClean="0"/>
              <a:t> </a:t>
            </a:r>
          </a:p>
          <a:p>
            <a:pPr lvl="2"/>
            <a:r>
              <a:rPr lang="en-US" sz="2200" dirty="0" smtClean="0">
                <a:hlinkClick r:id="rId6"/>
              </a:rPr>
              <a:t>http</a:t>
            </a:r>
            <a:r>
              <a:rPr lang="en-US" sz="2200" dirty="0" smtClean="0">
                <a:hlinkClick r:id="rId6"/>
              </a:rPr>
              <a:t>://</a:t>
            </a:r>
            <a:r>
              <a:rPr lang="en-US" sz="2200" dirty="0" smtClean="0">
                <a:hlinkClick r:id="rId6"/>
              </a:rPr>
              <a:t>ftp.pwg.org/pub/pwg/sm3/wd/wd-smjdfmap10-20170501-rev.pdf</a:t>
            </a:r>
            <a:r>
              <a:rPr lang="en-US" sz="2200" dirty="0" smtClean="0"/>
              <a:t> </a:t>
            </a:r>
            <a:r>
              <a:rPr lang="en-US" sz="2200" dirty="0" smtClean="0"/>
              <a:t> </a:t>
            </a:r>
            <a:endParaRPr lang="en-US" sz="2200" dirty="0" smtClean="0"/>
          </a:p>
          <a:p>
            <a:pPr lvl="1"/>
            <a:r>
              <a:rPr lang="en-US" sz="2200" dirty="0" smtClean="0"/>
              <a:t>Changes</a:t>
            </a:r>
          </a:p>
          <a:p>
            <a:pPr lvl="2"/>
            <a:r>
              <a:rPr lang="en-US" sz="2200" dirty="0" smtClean="0"/>
              <a:t>Date, Level changed to Stable</a:t>
            </a:r>
          </a:p>
          <a:p>
            <a:pPr lvl="2"/>
            <a:r>
              <a:rPr lang="en-US" sz="2200" dirty="0" smtClean="0"/>
              <a:t>Conformance statements removed, with reference to Best Practices intent added</a:t>
            </a:r>
          </a:p>
          <a:p>
            <a:pPr lvl="2"/>
            <a:r>
              <a:rPr lang="en-US" sz="2200" dirty="0" smtClean="0"/>
              <a:t>References updated and not separated between normative and informative, since entire document is informative</a:t>
            </a:r>
          </a:p>
          <a:p>
            <a:pPr algn="just"/>
            <a:r>
              <a:rPr lang="en-US" sz="2800" dirty="0" smtClean="0"/>
              <a:t>Charter Draft</a:t>
            </a:r>
          </a:p>
          <a:p>
            <a:pPr lvl="1" algn="just"/>
            <a:r>
              <a:rPr lang="en-US" sz="2200" u="sng" dirty="0" smtClean="0">
                <a:hlinkClick r:id="rId7"/>
              </a:rPr>
              <a:t>ftp://ftp.pwg.org/pub/pwg/sm3/charter/wd-sm30-charter-20170413.docx</a:t>
            </a:r>
            <a:endParaRPr lang="en-US" sz="2200" dirty="0" smtClean="0"/>
          </a:p>
          <a:p>
            <a:pPr algn="just"/>
            <a:endParaRPr lang="en-US" sz="2800" dirty="0" smtClean="0"/>
          </a:p>
          <a:p>
            <a:pPr lvl="1" algn="just"/>
            <a:endParaRPr lang="en-US" sz="2200" dirty="0" smtClean="0"/>
          </a:p>
          <a:p>
            <a:pPr lvl="1" algn="just">
              <a:buNone/>
            </a:pPr>
            <a:endParaRPr lang="en-US" sz="2200" dirty="0" smtClean="0"/>
          </a:p>
          <a:p>
            <a:pPr lvl="1" algn="just"/>
            <a:endParaRPr lang="en-US" sz="2200" dirty="0" smtClean="0"/>
          </a:p>
          <a:p>
            <a:pPr algn="just">
              <a:buNone/>
            </a:pPr>
            <a:r>
              <a:rPr lang="en-US" sz="2800" dirty="0" smtClean="0"/>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81646</TotalTime>
  <Pages>0</Pages>
  <Words>474</Words>
  <Characters>0</Characters>
  <Application>Microsoft Office PowerPoint</Application>
  <PresentationFormat>Custom</PresentationFormat>
  <Lines>0</Lines>
  <Paragraphs>54</Paragraphs>
  <Slides>4</Slides>
  <Notes>3</Notes>
  <HiddenSlides>0</HiddenSlides>
  <MMClips>0</MMClips>
  <ScaleCrop>false</ScaleCrop>
  <HeadingPairs>
    <vt:vector size="4" baseType="variant">
      <vt:variant>
        <vt:lpstr>Theme</vt:lpstr>
      </vt:variant>
      <vt:variant>
        <vt:i4>3</vt:i4>
      </vt:variant>
      <vt:variant>
        <vt:lpstr>Slide Titles</vt:lpstr>
      </vt:variant>
      <vt:variant>
        <vt:i4>4</vt:i4>
      </vt:variant>
    </vt:vector>
  </HeadingPairs>
  <TitlesOfParts>
    <vt:vector size="7" baseType="lpstr">
      <vt:lpstr>Title</vt:lpstr>
      <vt:lpstr>Bullet Slide</vt:lpstr>
      <vt:lpstr>Custom Design</vt:lpstr>
      <vt:lpstr>Semantic Model Workgroup Session</vt:lpstr>
      <vt:lpstr>Status</vt:lpstr>
      <vt:lpstr>Wrap-Up</vt:lpstr>
      <vt:lpstr>JDFMAP and Charter Documents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wam</cp:lastModifiedBy>
  <cp:revision>1288</cp:revision>
  <dcterms:modified xsi:type="dcterms:W3CDTF">2017-05-01T16:46:02Z</dcterms:modified>
</cp:coreProperties>
</file>