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76" r:id="rId3"/>
  </p:sldMasterIdLst>
  <p:notesMasterIdLst>
    <p:notesMasterId r:id="rId12"/>
  </p:notesMasterIdLst>
  <p:handoutMasterIdLst>
    <p:handoutMasterId r:id="rId13"/>
  </p:handoutMasterIdLst>
  <p:sldIdLst>
    <p:sldId id="256" r:id="rId4"/>
    <p:sldId id="305" r:id="rId5"/>
    <p:sldId id="276" r:id="rId6"/>
    <p:sldId id="300" r:id="rId7"/>
    <p:sldId id="328" r:id="rId8"/>
    <p:sldId id="322" r:id="rId9"/>
    <p:sldId id="329" r:id="rId10"/>
    <p:sldId id="271" r:id="rId11"/>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varScale="1">
        <p:scale>
          <a:sx n="76" d="100"/>
          <a:sy n="76" d="100"/>
        </p:scale>
        <p:origin x="-1074" y="96"/>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6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E52B07-7354-47D5-B0AF-2C2E0F58CD21}" type="datetimeFigureOut">
              <a:rPr lang="en-US" smtClean="0"/>
              <a:pPr/>
              <a:t>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B02860-AB8F-4021-ACCD-465F9084067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xmlns=""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p14="http://schemas.microsoft.com/office/powerpoint/2010/main" xmlns="" val="126943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p14="http://schemas.microsoft.com/office/powerpoint/2010/main" xmlns=""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p14="http://schemas.microsoft.com/office/powerpoint/2010/main" xmlns="" val="1213747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dirty="0"/>
          </a:p>
        </p:txBody>
      </p:sp>
    </p:spTree>
    <p:extLst>
      <p:ext uri="{BB962C8B-B14F-4D97-AF65-F5344CB8AC3E}">
        <p14:creationId xmlns:p14="http://schemas.microsoft.com/office/powerpoint/2010/main" xmlns=""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dirty="0"/>
          </a:p>
        </p:txBody>
      </p:sp>
    </p:spTree>
    <p:extLst>
      <p:ext uri="{BB962C8B-B14F-4D97-AF65-F5344CB8AC3E}">
        <p14:creationId xmlns:p14="http://schemas.microsoft.com/office/powerpoint/2010/main" xmlns="" val="1778355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a:p>
        </p:txBody>
      </p:sp>
    </p:spTree>
    <p:extLst>
      <p:ext uri="{BB962C8B-B14F-4D97-AF65-F5344CB8AC3E}">
        <p14:creationId xmlns:p14="http://schemas.microsoft.com/office/powerpoint/2010/main" xmlns=""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5CA9F1-93C8-4CBC-BD0D-F5E9E61DAF9A}"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CA9F1-93C8-4CBC-BD0D-F5E9E61DAF9A}" type="datetimeFigureOut">
              <a:rPr lang="en-US" smtClean="0"/>
              <a:pPr/>
              <a:t>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5CA9F1-93C8-4CBC-BD0D-F5E9E61DAF9A}" type="datetimeFigureOut">
              <a:rPr lang="en-US" smtClean="0"/>
              <a:pPr/>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CA9F1-93C8-4CBC-BD0D-F5E9E61DAF9A}" type="datetimeFigureOut">
              <a:rPr lang="en-US" smtClean="0"/>
              <a:pPr/>
              <a:t>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875" y="390525"/>
            <a:ext cx="11703050" cy="1625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50875" y="2276475"/>
            <a:ext cx="11703050" cy="64357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0875" y="9040813"/>
            <a:ext cx="3033713"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6A5CA9F1-93C8-4CBC-BD0D-F5E9E61DAF9A}" type="datetimeFigureOut">
              <a:rPr lang="en-US" smtClean="0"/>
              <a:pPr/>
              <a:t>2/7/2017</a:t>
            </a:fld>
            <a:endParaRPr lang="en-US"/>
          </a:p>
        </p:txBody>
      </p:sp>
      <p:sp>
        <p:nvSpPr>
          <p:cNvPr id="5" name="Footer Placeholder 4"/>
          <p:cNvSpPr>
            <a:spLocks noGrp="1"/>
          </p:cNvSpPr>
          <p:nvPr>
            <p:ph type="ftr" sz="quarter" idx="3"/>
          </p:nvPr>
        </p:nvSpPr>
        <p:spPr>
          <a:xfrm>
            <a:off x="4443413" y="9040813"/>
            <a:ext cx="4117975"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0213" y="9040813"/>
            <a:ext cx="3033712"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52E160-1A14-4447-BA9E-F866D5371D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ftp://ftp.pwg.org/pub/pwg/sm3/wd/wd-smjdfmap10-20150604.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8f8fab044b3f41be0f376cb7745eca40" TargetMode="External"/><Relationship Id="rId4" Type="http://schemas.openxmlformats.org/officeDocument/2006/relationships/hyperlink" Target="http://www.pwg.org/sm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a:t>
            </a:r>
            <a:r>
              <a:rPr lang="en-US" dirty="0" smtClean="0"/>
              <a:t>Workgroup Status</a:t>
            </a:r>
            <a:endParaRPr lang="en-US" dirty="0" smtClean="0"/>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February 14, 2017</a:t>
            </a:r>
          </a:p>
          <a:p>
            <a:pPr eaLnBrk="1" hangingPunct="1">
              <a:defRPr/>
            </a:pPr>
            <a:r>
              <a:rPr lang="en-US" dirty="0" smtClean="0"/>
              <a:t>Sunnyvale, CA (hosted by Apple)</a:t>
            </a:r>
          </a:p>
          <a:p>
            <a:pPr eaLnBrk="1" hangingPunct="1">
              <a:defRPr/>
            </a:pPr>
            <a:endParaRPr lang="en-US" dirty="0" smtClean="0">
              <a:sym typeface="Verdana" charset="0"/>
            </a:endParaRPr>
          </a:p>
          <a:p>
            <a:pPr marL="0" indent="0" eaLnBrk="1" hangingPunct="1">
              <a:defRPr/>
            </a:pPr>
            <a:r>
              <a:rPr lang="en-US" sz="2800" dirty="0" smtClean="0">
                <a:sym typeface="Verdana" charset="0"/>
              </a:rPr>
              <a:t>Jeremy Reitz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sz="4400" dirty="0" smtClean="0"/>
              <a:t>Semantic Model </a:t>
            </a:r>
            <a:r>
              <a:rPr lang="en-US" sz="4400" dirty="0" smtClean="0"/>
              <a:t>Workgroup</a:t>
            </a:r>
            <a:endParaRPr lang="en-US" dirty="0" smtClean="0">
              <a:solidFill>
                <a:schemeClr val="bg1"/>
              </a:solidFill>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711200" y="1752600"/>
            <a:ext cx="11887200" cy="4739759"/>
          </a:xfrm>
          <a:ln w="9525"/>
        </p:spPr>
        <p:txBody>
          <a:bodyPr wrap="square">
            <a:spAutoFit/>
          </a:bodyPr>
          <a:lstStyle/>
          <a:p>
            <a:r>
              <a:rPr lang="en-US" sz="3200" dirty="0" smtClean="0"/>
              <a:t>Semantic </a:t>
            </a:r>
            <a:r>
              <a:rPr lang="en-US" sz="3200" dirty="0" smtClean="0"/>
              <a:t>Model Workgroup Officers</a:t>
            </a:r>
          </a:p>
          <a:p>
            <a:pPr lvl="1" eaLnBrk="1" hangingPunct="1"/>
            <a:r>
              <a:rPr lang="en-US" sz="2600" dirty="0" smtClean="0"/>
              <a:t>Chair: </a:t>
            </a:r>
            <a:r>
              <a:rPr lang="en-US" sz="2800" dirty="0" smtClean="0"/>
              <a:t>Jeremy Reitz (Xerox)</a:t>
            </a:r>
          </a:p>
          <a:p>
            <a:pPr lvl="1" eaLnBrk="1" hangingPunct="1"/>
            <a:r>
              <a:rPr lang="en-US" sz="2600" dirty="0" smtClean="0"/>
              <a:t>Vice-Chair: </a:t>
            </a:r>
            <a:r>
              <a:rPr lang="en-US" sz="2800" dirty="0" smtClean="0"/>
              <a:t>Paul Tykodi (TCS) </a:t>
            </a:r>
          </a:p>
          <a:p>
            <a:pPr marL="782638" lvl="1" eaLnBrk="1" hangingPunct="1"/>
            <a:r>
              <a:rPr lang="en-US" sz="2600" dirty="0" smtClean="0"/>
              <a:t>Secretary: Bill Wagner (TIC)</a:t>
            </a:r>
          </a:p>
          <a:p>
            <a:pPr eaLnBrk="1" hangingPunct="1"/>
            <a:r>
              <a:rPr lang="en-US" sz="3200" dirty="0" smtClean="0"/>
              <a:t>Document Editors:</a:t>
            </a:r>
          </a:p>
          <a:p>
            <a:pPr lvl="2">
              <a:spcBef>
                <a:spcPts val="600"/>
              </a:spcBef>
              <a:spcAft>
                <a:spcPts val="0"/>
              </a:spcAft>
              <a:buFontTx/>
              <a:buChar char="•"/>
            </a:pPr>
            <a:r>
              <a:rPr lang="en-US" sz="2800" dirty="0"/>
              <a:t>Jeremy </a:t>
            </a:r>
            <a:r>
              <a:rPr lang="en-US" sz="2800" dirty="0" smtClean="0"/>
              <a:t>Reitz (</a:t>
            </a:r>
            <a:r>
              <a:rPr lang="en-US" sz="2800" dirty="0"/>
              <a:t>Xerox</a:t>
            </a:r>
            <a:r>
              <a:rPr lang="en-US" sz="2800" dirty="0" smtClean="0"/>
              <a:t>) – SM2, SM3 Schema</a:t>
            </a:r>
          </a:p>
          <a:p>
            <a:pPr lvl="2">
              <a:spcBef>
                <a:spcPts val="600"/>
              </a:spcBef>
              <a:spcAft>
                <a:spcPts val="0"/>
              </a:spcAft>
              <a:buFontTx/>
              <a:buChar char="•"/>
            </a:pPr>
            <a:r>
              <a:rPr lang="en-US" sz="2800" dirty="0" smtClean="0"/>
              <a:t>Pete Zehler (Xerox) – Print3D Model</a:t>
            </a:r>
          </a:p>
          <a:p>
            <a:pPr lvl="2">
              <a:spcBef>
                <a:spcPts val="600"/>
              </a:spcBef>
              <a:spcAft>
                <a:spcPts val="0"/>
              </a:spcAft>
              <a:buFontTx/>
              <a:buChar char="•"/>
            </a:pPr>
            <a:r>
              <a:rPr lang="en-US" sz="2800" dirty="0" smtClean="0"/>
              <a:t>Ira McDonald (High North) – JDFMAP (awaiting prototype) </a:t>
            </a:r>
          </a:p>
          <a:p>
            <a:pPr lvl="2">
              <a:spcBef>
                <a:spcPts val="600"/>
              </a:spcBef>
              <a:spcAft>
                <a:spcPts val="0"/>
              </a:spcAft>
              <a:buFontTx/>
              <a:buChar char="•"/>
            </a:pPr>
            <a:r>
              <a:rPr lang="en-US" sz="2800" dirty="0" smtClean="0"/>
              <a:t>Rick Yardumian (Canon) – JDFMAP (awaiting prototype)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82132"/>
            <a:ext cx="12750800" cy="7735451"/>
          </a:xfrm>
          <a:ln w="9525"/>
        </p:spPr>
        <p:txBody>
          <a:bodyPr wrap="square">
            <a:spAutoFit/>
          </a:bodyPr>
          <a:lstStyle/>
          <a:p>
            <a:pPr algn="just"/>
            <a:endParaRPr lang="en-US" sz="2800" dirty="0" smtClean="0">
              <a:sym typeface="Verdana" charset="0"/>
            </a:endParaRPr>
          </a:p>
          <a:p>
            <a:pPr algn="just"/>
            <a:r>
              <a:rPr lang="en-US" sz="2800" dirty="0" smtClean="0">
                <a:sym typeface="Verdana" charset="0"/>
              </a:rPr>
              <a:t>The PWG Semantic Model defines the semantic elements that constitute the imaging services and subunits of a network-connected Imaging System, and the actions that </a:t>
            </a:r>
            <a:r>
              <a:rPr lang="en-US" sz="2800" dirty="0" smtClean="0"/>
              <a:t>operate on the objects and elements of the model, independent of a specific protocol or network environment.</a:t>
            </a:r>
          </a:p>
          <a:p>
            <a:pPr algn="just"/>
            <a:r>
              <a:rPr lang="en-US" sz="2800" dirty="0" smtClean="0"/>
              <a:t>By the current workgroup charter, the primary function of the Semantic Model workgroup is to keep the model updated with additions and changes developed by other PWG workgroups, to make the model documentation accessible without the need for special software, and to provided for the review and approval of model updates by the PWG membership.</a:t>
            </a:r>
          </a:p>
          <a:p>
            <a:pPr algn="just"/>
            <a:r>
              <a:rPr lang="en-US" sz="2800" dirty="0" smtClean="0"/>
              <a:t>The intent of maintaining an abstract model in parallel with the IPP protocol is to document the Imaging Technology-specific aspects of defining a Imaging Job, describing an Imaging  Service, and communicating the status of these two types of objects in readily comprehensible  way.</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Projects and Status – Current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676400"/>
            <a:ext cx="12827000" cy="8594661"/>
          </a:xfrm>
          <a:ln w="9525"/>
        </p:spPr>
        <p:txBody>
          <a:bodyPr wrap="square">
            <a:spAutoFit/>
          </a:bodyPr>
          <a:lstStyle/>
          <a:p>
            <a:r>
              <a:rPr lang="en-US" sz="2800" dirty="0" smtClean="0"/>
              <a:t>Mapping CIP4 JDF to PWG Print Job Ticket v1.0 (JDFMAP)</a:t>
            </a:r>
          </a:p>
          <a:p>
            <a:pPr lvl="1"/>
            <a:r>
              <a:rPr lang="en-US" sz="2000" dirty="0" smtClean="0"/>
              <a:t>Current draft (</a:t>
            </a:r>
            <a:r>
              <a:rPr lang="en-US" sz="2000" dirty="0" smtClean="0">
                <a:hlinkClick r:id="rId4"/>
              </a:rPr>
              <a:t>ftp://ftp.pwg.org/pub/pwg/sm3/wd/wd-smjdfmap10-20150604.pdf</a:t>
            </a:r>
            <a:r>
              <a:rPr lang="en-US" sz="2000" dirty="0" smtClean="0"/>
              <a:t>) is at Prototype level, awaiting prototype reports.</a:t>
            </a:r>
          </a:p>
          <a:p>
            <a:pPr lvl="1"/>
            <a:r>
              <a:rPr lang="en-US" sz="2000" dirty="0" smtClean="0"/>
              <a:t>Effort to solicit candidates to do prototyping appears to have been unsuccessful</a:t>
            </a:r>
            <a:r>
              <a:rPr lang="en-US" sz="2000" dirty="0" smtClean="0"/>
              <a:t>.</a:t>
            </a:r>
          </a:p>
          <a:p>
            <a:pPr lvl="1"/>
            <a:r>
              <a:rPr lang="en-US" sz="2000" dirty="0" smtClean="0"/>
              <a:t>It was decided in the previous SM Meeting session to: _______________</a:t>
            </a:r>
            <a:endParaRPr lang="en-US" sz="2000" dirty="0" smtClean="0"/>
          </a:p>
          <a:p>
            <a:r>
              <a:rPr lang="en-US" dirty="0" smtClean="0"/>
              <a:t>Print3D Service</a:t>
            </a:r>
          </a:p>
          <a:p>
            <a:pPr lvl="1"/>
            <a:r>
              <a:rPr lang="en-US" sz="2000" dirty="0" smtClean="0"/>
              <a:t>In accord with the SM Workgroup charter, the information in the IPP 3D Printing Extensions draft was abstracted to add a Print3D Service to the current Semantic Model. This included the definition of a Print3D Job Ticket.</a:t>
            </a:r>
          </a:p>
          <a:p>
            <a:pPr lvl="1"/>
            <a:r>
              <a:rPr lang="en-US" sz="2000" dirty="0" smtClean="0"/>
              <a:t>The Semantic Model including the Print3D Service is in Schema 2.909 (ftp://ftp.pwg.org/pub/pwg/sm3/schemas/pwg-semantic-model-master2.909.zip). The model needs to be reviewed and the additions made to the IPP extension during Last Call and Vote need to be added.</a:t>
            </a:r>
          </a:p>
          <a:p>
            <a:pPr lvl="1"/>
            <a:r>
              <a:rPr lang="en-US" sz="2000" dirty="0" smtClean="0"/>
              <a:t>It is to be determined whether specific Print 3D Operations and operations elements need to be modeled.</a:t>
            </a:r>
          </a:p>
          <a:p>
            <a:r>
              <a:rPr lang="en-US" sz="2800" dirty="0" smtClean="0"/>
              <a:t>Update and Finalization of Semantic Model 2</a:t>
            </a:r>
          </a:p>
          <a:p>
            <a:pPr lvl="1"/>
            <a:r>
              <a:rPr lang="en-US" sz="2000" dirty="0" smtClean="0"/>
              <a:t>The defined project was to produce an updated version of SM2, reflecting corrections and reasonable additions from IPP, but no Cloud or 3D aspects, to finalize and document this version and subject it to an approval process.</a:t>
            </a:r>
          </a:p>
          <a:p>
            <a:pPr lvl="1"/>
            <a:r>
              <a:rPr lang="en-US" sz="2000" dirty="0" smtClean="0"/>
              <a:t>The effort of comparing the IANA-Registered IPP attributes with the Gap analysis is still in </a:t>
            </a:r>
            <a:r>
              <a:rPr lang="en-US" sz="2000" dirty="0" smtClean="0"/>
              <a:t>progress. The continuance of this project depends upon Schema maintenance approach.</a:t>
            </a:r>
            <a:endParaRPr lang="en-US" sz="2000" dirty="0" smtClean="0"/>
          </a:p>
          <a:p>
            <a:pPr lvl="1">
              <a:buNone/>
            </a:pPr>
            <a:endParaRPr lang="en-US" sz="20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Projects and Status – Identified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558800" y="1524000"/>
            <a:ext cx="12065000" cy="9897581"/>
          </a:xfrm>
          <a:ln w="9525"/>
        </p:spPr>
        <p:txBody>
          <a:bodyPr wrap="square">
            <a:spAutoFit/>
          </a:bodyPr>
          <a:lstStyle/>
          <a:p>
            <a:r>
              <a:rPr lang="en-US" sz="2800" dirty="0" smtClean="0"/>
              <a:t>SM 3</a:t>
            </a:r>
          </a:p>
          <a:p>
            <a:pPr lvl="1"/>
            <a:r>
              <a:rPr lang="en-US" sz="2000" dirty="0" smtClean="0"/>
              <a:t>The intent was to produce an updated version of SM2, reflecting corrections and reasonable additions from IPP, but no Cloud or 3D aspects. This was to complete the MFD Model. A follow on SM3 project was to refine the MFD model and add the Cloud printing semantics, and more recent IPP additions including Infra, extended finishing and 3D Printing. </a:t>
            </a:r>
          </a:p>
          <a:p>
            <a:pPr lvl="1"/>
            <a:r>
              <a:rPr lang="en-US" sz="2000" dirty="0" smtClean="0"/>
              <a:t>Because of the interest in 3D Printing and the lack of resources to complete SM2 in a timely manner, 3D Printing was added to the basic SM2 model before update. Although the current Schema could be developed into a updated SM2 and an SM3 version, it is unclear that there the interest or the resources to do this. </a:t>
            </a:r>
          </a:p>
          <a:p>
            <a:pPr lvl="1"/>
            <a:r>
              <a:rPr lang="en-US" sz="2000" dirty="0" smtClean="0"/>
              <a:t>Therefore the SM3 project, as differentiated from SM2 update, </a:t>
            </a:r>
            <a:r>
              <a:rPr lang="en-US" sz="2000" dirty="0" smtClean="0"/>
              <a:t>has been</a:t>
            </a:r>
            <a:r>
              <a:rPr lang="en-US" sz="2000" dirty="0" smtClean="0"/>
              <a:t> suspended pending a decision on how to proceed.</a:t>
            </a:r>
            <a:endParaRPr lang="en-US" sz="2000" dirty="0" smtClean="0">
              <a:latin typeface="Verdana" charset="0"/>
              <a:ea typeface="Heiti SC Light" charset="0"/>
              <a:cs typeface="Heiti SC Light" charset="0"/>
              <a:sym typeface="Verdana" charset="0"/>
            </a:endParaRPr>
          </a:p>
          <a:p>
            <a:r>
              <a:rPr lang="en-US" sz="2600" dirty="0" smtClean="0"/>
              <a:t>Update of the Semantic Model Web Pages</a:t>
            </a:r>
          </a:p>
          <a:p>
            <a:pPr lvl="1"/>
            <a:r>
              <a:rPr lang="en-US" sz="2000" dirty="0" smtClean="0"/>
              <a:t>It had been discussed that the SM parts of the PWG Web page should be expanded to:</a:t>
            </a:r>
          </a:p>
          <a:p>
            <a:pPr lvl="2"/>
            <a:r>
              <a:rPr lang="en-US" sz="2000" dirty="0" smtClean="0"/>
              <a:t>Give clear examples of the 2D Print Service Capabilities (PSC), Print Job Ticket (PJT), and Print Job Receipt (PJR)structures, including a narrative description.</a:t>
            </a:r>
          </a:p>
          <a:p>
            <a:pPr lvl="2"/>
            <a:r>
              <a:rPr lang="en-US" sz="2000" dirty="0" smtClean="0"/>
              <a:t>Provide parallel information for 3D imaging</a:t>
            </a:r>
          </a:p>
          <a:p>
            <a:pPr lvl="2"/>
            <a:r>
              <a:rPr lang="en-US" sz="2000" dirty="0" smtClean="0"/>
              <a:t>Reference the Web-</a:t>
            </a:r>
            <a:r>
              <a:rPr lang="en-US" sz="2000" dirty="0" err="1" smtClean="0"/>
              <a:t>browsable</a:t>
            </a:r>
            <a:r>
              <a:rPr lang="en-US" sz="2000" dirty="0" smtClean="0"/>
              <a:t> pictorial representations of schema for both completed/approved models and in-process model developments, so that viewers unfamiliar with the PWG Imaging System models may clearly understand, comment on and contribute to what we have done and the new things we are working on.</a:t>
            </a:r>
          </a:p>
          <a:p>
            <a:pPr lvl="2"/>
            <a:r>
              <a:rPr lang="en-US" sz="2000" dirty="0" smtClean="0"/>
              <a:t>How and whether we will work on this </a:t>
            </a:r>
            <a:r>
              <a:rPr lang="en-US" sz="2000" dirty="0" smtClean="0"/>
              <a:t>activity has yet to be decided.</a:t>
            </a:r>
            <a:endParaRPr lang="en-US" sz="2000" dirty="0" smtClean="0"/>
          </a:p>
          <a:p>
            <a:pPr lvl="2"/>
            <a:endParaRPr lang="en-US" sz="2000" dirty="0" smtClean="0"/>
          </a:p>
          <a:p>
            <a:pPr lvl="2"/>
            <a:endParaRPr lang="en-US" sz="2000" dirty="0" smtClean="0"/>
          </a:p>
          <a:p>
            <a:pPr lvl="2"/>
            <a:endParaRPr lang="en-US" sz="2000" dirty="0" smtClean="0"/>
          </a:p>
          <a:p>
            <a:pPr lvl="1">
              <a:buNone/>
            </a:pPr>
            <a:endParaRPr lang="en-US" sz="2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Generating Schema from IPP Registry</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8928085"/>
          </a:xfrm>
          <a:ln w="9525"/>
        </p:spPr>
        <p:txBody>
          <a:bodyPr wrap="square">
            <a:spAutoFit/>
          </a:bodyPr>
          <a:lstStyle/>
          <a:p>
            <a:r>
              <a:rPr lang="en-US" sz="3200" dirty="0" smtClean="0"/>
              <a:t>The primary chartered responsibility of the SM Workgroup is to maintain a model consistent with the evolving IPP protocol. Indeed, the SM2 update project has become a time-consuming manual correlation of IANA Attributes with the Model elements.</a:t>
            </a:r>
          </a:p>
          <a:p>
            <a:r>
              <a:rPr lang="en-US" sz="3200" dirty="0" smtClean="0"/>
              <a:t>Michael Sweet has developed “Proof-of-concept” code to generate SM schema from the IPP registry. This approach is promising, as will be evident by comparing the registry-derived schema with the current  generated schema</a:t>
            </a:r>
            <a:r>
              <a:rPr lang="en-US" sz="3200" dirty="0" smtClean="0"/>
              <a:t>.</a:t>
            </a:r>
          </a:p>
          <a:p>
            <a:r>
              <a:rPr lang="en-US" sz="3200" dirty="0" smtClean="0"/>
              <a:t>The use of this capability in fulfilling the Semantic Model Workgroup Charter has been discussed in the previous session.</a:t>
            </a:r>
            <a:endParaRPr lang="en-US" sz="3200" dirty="0" smtClean="0"/>
          </a:p>
          <a:p>
            <a:pPr lvl="3">
              <a:buNone/>
            </a:pPr>
            <a:endParaRPr lang="en-US" sz="1600" dirty="0" smtClean="0"/>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 Issues &amp; Next </a:t>
            </a:r>
            <a:r>
              <a:rPr lang="en-US" sz="4400" dirty="0" smtClean="0">
                <a:solidFill>
                  <a:schemeClr val="bg1"/>
                </a:solidFill>
                <a:latin typeface="Verdana" charset="0"/>
                <a:ea typeface="Heiti SC Light" charset="0"/>
                <a:cs typeface="Heiti SC Light" charset="0"/>
                <a:sym typeface="Verdana" charset="0"/>
              </a:rPr>
              <a:t>Steps</a:t>
            </a:r>
            <a:endParaRPr lang="en-US" sz="4400" dirty="0" smtClean="0">
              <a:solidFill>
                <a:schemeClr val="bg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9479518"/>
          </a:xfrm>
          <a:ln w="9525"/>
        </p:spPr>
        <p:txBody>
          <a:bodyPr wrap="square">
            <a:spAutoFit/>
          </a:bodyPr>
          <a:lstStyle/>
          <a:p>
            <a:r>
              <a:rPr lang="en-US" sz="2400" dirty="0" smtClean="0"/>
              <a:t>The ability of the WG to act  on chartered projects and provide a realistic plan and schedule for those projects depends upon having reliable, competent resources for execution and review. </a:t>
            </a:r>
          </a:p>
          <a:p>
            <a:r>
              <a:rPr lang="en-US" sz="2400" dirty="0" smtClean="0"/>
              <a:t>There have been insufficient resources to proceed with the projects in a timely manner and insufficient participation in SM conference calls to review the work that has been done.</a:t>
            </a:r>
          </a:p>
          <a:p>
            <a:r>
              <a:rPr lang="en-US" sz="2400" dirty="0" smtClean="0"/>
              <a:t>How to Proceed</a:t>
            </a:r>
          </a:p>
          <a:p>
            <a:pPr lvl="1"/>
            <a:r>
              <a:rPr lang="en-US" sz="1800" dirty="0" smtClean="0"/>
              <a:t>As discussed in the previous session, t</a:t>
            </a:r>
            <a:r>
              <a:rPr lang="en-US" sz="1800" dirty="0" smtClean="0"/>
              <a:t>he derivation of a Semantic Model from the IPP Registry by Michael’s code provides a way to satisfy charter requirements without requiring extensive resources.</a:t>
            </a:r>
          </a:p>
          <a:p>
            <a:pPr lvl="1"/>
            <a:r>
              <a:rPr lang="en-US" sz="1800" dirty="0" smtClean="0"/>
              <a:t>There are questions relating to:</a:t>
            </a:r>
          </a:p>
          <a:p>
            <a:pPr lvl="2"/>
            <a:r>
              <a:rPr lang="en-US" sz="1800" dirty="0" smtClean="0"/>
              <a:t> the degree this derivation </a:t>
            </a:r>
            <a:r>
              <a:rPr lang="en-US" sz="1800" dirty="0" smtClean="0"/>
              <a:t>c</a:t>
            </a:r>
            <a:r>
              <a:rPr lang="en-US" sz="1800" dirty="0" smtClean="0"/>
              <a:t>apability should be enhanced to </a:t>
            </a:r>
            <a:r>
              <a:rPr lang="en-US" sz="1800" dirty="0" smtClean="0"/>
              <a:t>approach the full capability of the current model.</a:t>
            </a:r>
          </a:p>
          <a:p>
            <a:pPr lvl="2"/>
            <a:r>
              <a:rPr lang="en-US" sz="1800" dirty="0" smtClean="0"/>
              <a:t>The handling of the other identified SM WG projects</a:t>
            </a:r>
          </a:p>
          <a:p>
            <a:pPr lvl="2"/>
            <a:r>
              <a:rPr lang="en-US" sz="1800" dirty="0" smtClean="0"/>
              <a:t>What workgroup should take on maintenance of the Model Schema, and who is responsible</a:t>
            </a:r>
          </a:p>
          <a:p>
            <a:pPr lvl="2"/>
            <a:r>
              <a:rPr lang="en-US" sz="1800" dirty="0" smtClean="0"/>
              <a:t>Should the SM Workgroup be suspended</a:t>
            </a:r>
          </a:p>
          <a:p>
            <a:pPr lvl="2"/>
            <a:r>
              <a:rPr lang="en-US" sz="1800" dirty="0" smtClean="0"/>
              <a:t>And others</a:t>
            </a:r>
          </a:p>
          <a:p>
            <a:pPr lvl="1"/>
            <a:r>
              <a:rPr lang="en-US" sz="1800" dirty="0" smtClean="0"/>
              <a:t>Tentative answers from the previous session are: _______________________</a:t>
            </a:r>
            <a:endParaRPr lang="en-US" sz="1800" dirty="0" smtClean="0"/>
          </a:p>
          <a:p>
            <a:pPr lvl="1"/>
            <a:endParaRPr lang="en-US" sz="2200" dirty="0" smtClean="0"/>
          </a:p>
          <a:p>
            <a:pPr lvl="2"/>
            <a:endParaRPr lang="en-US" sz="2200" dirty="0" smtClean="0"/>
          </a:p>
          <a:p>
            <a:endParaRPr lang="en-US" sz="2600" dirty="0" smtClean="0"/>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8</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2017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8</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To be announced on the SM3 mail list.</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u="sng" dirty="0" smtClean="0">
                <a:hlinkClick r:id="rId5"/>
              </a:rPr>
              <a:t>https://ieee-isto.webex.com/ieee-isto/e.php?MTID=m8f8fab044b3f41be0f376cb7745eca40</a:t>
            </a:r>
            <a:endParaRPr lang="en-US" sz="20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81566</TotalTime>
  <Pages>0</Pages>
  <Words>1370</Words>
  <Characters>0</Characters>
  <Application>Microsoft Office PowerPoint</Application>
  <PresentationFormat>Custom</PresentationFormat>
  <Lines>0</Lines>
  <Paragraphs>112</Paragraphs>
  <Slides>8</Slides>
  <Notes>6</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Title</vt:lpstr>
      <vt:lpstr>Bullet Slide</vt:lpstr>
      <vt:lpstr>Custom Design</vt:lpstr>
      <vt:lpstr>Semantic Model Workgroup Status</vt:lpstr>
      <vt:lpstr>Semantic Model Workgroup</vt:lpstr>
      <vt:lpstr>Introduction</vt:lpstr>
      <vt:lpstr>Projects and Status – Current Projects</vt:lpstr>
      <vt:lpstr>Projects and Status – Identified Projects</vt:lpstr>
      <vt:lpstr>Generating Schema from IPP Registry</vt:lpstr>
      <vt:lpstr> Issues &amp; Next Steps</vt:lpstr>
      <vt:lpstr>More Info/How to participate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1284</cp:revision>
  <dcterms:modified xsi:type="dcterms:W3CDTF">2017-02-07T19:58:23Z</dcterms:modified>
</cp:coreProperties>
</file>