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76" r:id="rId3"/>
  </p:sldMasterIdLst>
  <p:notesMasterIdLst>
    <p:notesMasterId r:id="rId21"/>
  </p:notesMasterIdLst>
  <p:handoutMasterIdLst>
    <p:handoutMasterId r:id="rId22"/>
  </p:handoutMasterIdLst>
  <p:sldIdLst>
    <p:sldId id="256" r:id="rId4"/>
    <p:sldId id="284" r:id="rId5"/>
    <p:sldId id="305" r:id="rId6"/>
    <p:sldId id="276" r:id="rId7"/>
    <p:sldId id="300" r:id="rId8"/>
    <p:sldId id="328" r:id="rId9"/>
    <p:sldId id="325" r:id="rId10"/>
    <p:sldId id="307" r:id="rId11"/>
    <p:sldId id="306" r:id="rId12"/>
    <p:sldId id="322" r:id="rId13"/>
    <p:sldId id="333" r:id="rId14"/>
    <p:sldId id="334" r:id="rId15"/>
    <p:sldId id="331" r:id="rId16"/>
    <p:sldId id="332" r:id="rId17"/>
    <p:sldId id="329" r:id="rId18"/>
    <p:sldId id="311" r:id="rId19"/>
    <p:sldId id="271" r:id="rId20"/>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1686" autoAdjust="0"/>
  </p:normalViewPr>
  <p:slideViewPr>
    <p:cSldViewPr>
      <p:cViewPr varScale="1">
        <p:scale>
          <a:sx n="76" d="100"/>
          <a:sy n="76" d="100"/>
        </p:scale>
        <p:origin x="-1074" y="-114"/>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6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E52B07-7354-47D5-B0AF-2C2E0F58CD21}" type="datetimeFigureOut">
              <a:rPr lang="en-US" smtClean="0"/>
              <a:pPr/>
              <a:t>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B02860-AB8F-4021-ACCD-465F9084067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 xmlns:p14="http://schemas.microsoft.com/office/powerpoint/2010/main" val="1122045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14</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15</a:t>
            </a:fld>
            <a:endParaRPr lang="en-US"/>
          </a:p>
        </p:txBody>
      </p:sp>
    </p:spTree>
    <p:extLst>
      <p:ext uri="{BB962C8B-B14F-4D97-AF65-F5344CB8AC3E}">
        <p14:creationId xmlns="" xmlns:p14="http://schemas.microsoft.com/office/powerpoint/2010/main" val="1778355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16</a:t>
            </a:fld>
            <a:endParaRPr lang="en-US"/>
          </a:p>
        </p:txBody>
      </p:sp>
    </p:spTree>
    <p:extLst>
      <p:ext uri="{BB962C8B-B14F-4D97-AF65-F5344CB8AC3E}">
        <p14:creationId xmlns="" xmlns:p14="http://schemas.microsoft.com/office/powerpoint/2010/main" val="177835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 xmlns:p14="http://schemas.microsoft.com/office/powerpoint/2010/main" val="126943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dirty="0"/>
          </a:p>
        </p:txBody>
      </p:sp>
    </p:spTree>
    <p:extLst>
      <p:ext uri="{BB962C8B-B14F-4D97-AF65-F5344CB8AC3E}">
        <p14:creationId xmlns="" xmlns:p14="http://schemas.microsoft.com/office/powerpoint/2010/main"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dirty="0"/>
          </a:p>
        </p:txBody>
      </p:sp>
    </p:spTree>
    <p:extLst>
      <p:ext uri="{BB962C8B-B14F-4D97-AF65-F5344CB8AC3E}">
        <p14:creationId xmlns="" xmlns:p14="http://schemas.microsoft.com/office/powerpoint/2010/main" val="1213747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dirty="0"/>
          </a:p>
        </p:txBody>
      </p:sp>
    </p:spTree>
    <p:extLst>
      <p:ext uri="{BB962C8B-B14F-4D97-AF65-F5344CB8AC3E}">
        <p14:creationId xmlns="" xmlns:p14="http://schemas.microsoft.com/office/powerpoint/2010/main"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5CA9F1-93C8-4CBC-BD0D-F5E9E61DAF9A}"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CA9F1-93C8-4CBC-BD0D-F5E9E61DAF9A}" type="datetimeFigureOut">
              <a:rPr lang="en-US" smtClean="0"/>
              <a:pPr/>
              <a:t>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5CA9F1-93C8-4CBC-BD0D-F5E9E61DAF9A}" type="datetimeFigureOut">
              <a:rPr lang="en-US" smtClean="0"/>
              <a:pPr/>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CA9F1-93C8-4CBC-BD0D-F5E9E61DAF9A}" type="datetimeFigureOut">
              <a:rPr lang="en-US" smtClean="0"/>
              <a:pPr/>
              <a:t>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CA9F1-93C8-4CBC-BD0D-F5E9E61DAF9A}"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CA9F1-93C8-4CBC-BD0D-F5E9E61DAF9A}"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52E160-1A14-4447-BA9E-F866D5371D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875" y="390525"/>
            <a:ext cx="11703050" cy="1625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50875" y="2276475"/>
            <a:ext cx="11703050" cy="64357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0875" y="9040813"/>
            <a:ext cx="3033713"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6A5CA9F1-93C8-4CBC-BD0D-F5E9E61DAF9A}" type="datetimeFigureOut">
              <a:rPr lang="en-US" smtClean="0"/>
              <a:pPr/>
              <a:t>2/7/2017</a:t>
            </a:fld>
            <a:endParaRPr lang="en-US"/>
          </a:p>
        </p:txBody>
      </p:sp>
      <p:sp>
        <p:nvSpPr>
          <p:cNvPr id="5" name="Footer Placeholder 4"/>
          <p:cNvSpPr>
            <a:spLocks noGrp="1"/>
          </p:cNvSpPr>
          <p:nvPr>
            <p:ph type="ftr" sz="quarter" idx="3"/>
          </p:nvPr>
        </p:nvSpPr>
        <p:spPr>
          <a:xfrm>
            <a:off x="4443413" y="9040813"/>
            <a:ext cx="4117975"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0213" y="9040813"/>
            <a:ext cx="3033712"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52E160-1A14-4447-BA9E-F866D5371D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hyperlink" Target="http://istopwg.github.io/ippregistry" TargetMode="External"/><Relationship Id="rId4" Type="http://schemas.openxmlformats.org/officeDocument/2006/relationships/hyperlink" Target="https://github.com/istopwg/ippregistr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hyperlink" Target="ftp://ftp.pwg.org/pub/pwg/sm3/schemas/pwg-semantic-model-master-2-909/" TargetMode="External"/><Relationship Id="rId5" Type="http://schemas.openxmlformats.org/officeDocument/2006/relationships/hyperlink" Target="ftp://ftp.pwg.org/pub/pwg/sm3/schemas/Derived-Registry-Feb-2017/" TargetMode="External"/><Relationship Id="rId4" Type="http://schemas.openxmlformats.org/officeDocument/2006/relationships/hyperlink" Target="http://istopwg.github.io/ippregistry/sm-current/PrintService.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hyperlink" Target="ftp://ftp.pwg.org/pub/pwg/liaison/nist/am_schema_20161208.xs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8f8fab044b3f41be0f376cb7745eca40" TargetMode="External"/><Relationship Id="rId4" Type="http://schemas.openxmlformats.org/officeDocument/2006/relationships/hyperlink" Target="http://www.pwg.org/sm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ftp://ftp.pwg.org/pub/pwg/sm3/wd/wd-smjdfmap10-20150604.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NU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February 14, 2017</a:t>
            </a:r>
          </a:p>
          <a:p>
            <a:pPr eaLnBrk="1" hangingPunct="1">
              <a:defRPr/>
            </a:pPr>
            <a:r>
              <a:rPr lang="en-US" dirty="0" smtClean="0"/>
              <a:t>Sunnyvale, CA (hosted by Apple)</a:t>
            </a:r>
          </a:p>
          <a:p>
            <a:pPr eaLnBrk="1" hangingPunct="1">
              <a:defRPr/>
            </a:pPr>
            <a:endParaRPr lang="en-US" dirty="0" smtClean="0">
              <a:sym typeface="Verdana" charset="0"/>
            </a:endParaRPr>
          </a:p>
          <a:p>
            <a:pPr marL="0" indent="0" eaLnBrk="1" hangingPunct="1">
              <a:defRPr/>
            </a:pPr>
            <a:r>
              <a:rPr lang="en-US" sz="2800" dirty="0" smtClean="0">
                <a:sym typeface="Verdana" charset="0"/>
              </a:rPr>
              <a:t>Jeremy Reitz (Xerox)</a:t>
            </a: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10</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Generating Schema from IPP Registry</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10</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7348165"/>
          </a:xfrm>
          <a:ln w="9525"/>
        </p:spPr>
        <p:txBody>
          <a:bodyPr wrap="square">
            <a:spAutoFit/>
          </a:bodyPr>
          <a:lstStyle/>
          <a:p>
            <a:r>
              <a:rPr lang="en-US" sz="3200" dirty="0" smtClean="0"/>
              <a:t>The primary chartered responsibility of the SM Workgroup is to maintain a model consistent with the evolving IPP protocol. Indeed, the SM2 update project has become a time-consuming manual correlation of IANA Attributes with the Model elements.</a:t>
            </a:r>
          </a:p>
          <a:p>
            <a:r>
              <a:rPr lang="en-US" sz="3200" dirty="0" smtClean="0"/>
              <a:t>Michael Sweet has developed “Proof-of-concept” code to generate SM schema from the IPP registry. This approach is promising, as will be evident by comparing the registry-derived schema with the current  generated schema.</a:t>
            </a:r>
          </a:p>
          <a:p>
            <a:pPr lvl="3">
              <a:buNone/>
            </a:pPr>
            <a:endParaRPr lang="en-US" sz="1600" dirty="0" smtClean="0"/>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11</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t> IPP Registry Tool "</a:t>
            </a:r>
            <a:r>
              <a:rPr lang="en-US" sz="4400" dirty="0" err="1" smtClean="0"/>
              <a:t>regtosm</a:t>
            </a:r>
            <a:r>
              <a:rPr lang="en-US" sz="4400" dirty="0" smtClean="0"/>
              <a:t>"</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11</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10254089"/>
          </a:xfrm>
          <a:ln w="9525"/>
        </p:spPr>
        <p:txBody>
          <a:bodyPr wrap="square">
            <a:spAutoFit/>
          </a:bodyPr>
          <a:lstStyle/>
          <a:p>
            <a:r>
              <a:rPr lang="en-US" sz="3200" dirty="0" smtClean="0"/>
              <a:t>New tool for converting the IANA IPP registry (XML) to an XML schema</a:t>
            </a:r>
          </a:p>
          <a:p>
            <a:pPr lvl="1"/>
            <a:r>
              <a:rPr lang="en-US" sz="2600" dirty="0" smtClean="0"/>
              <a:t>Current code uses mapping "rules" from Appendix H of PWG 5108.07-2012: PWG Print Job Ticket and Associated Capabilities Version 1.0</a:t>
            </a:r>
          </a:p>
          <a:p>
            <a:pPr lvl="1"/>
            <a:r>
              <a:rPr lang="en-US" sz="2600" dirty="0" smtClean="0"/>
              <a:t>Approximates what was proposed for SM 3.0</a:t>
            </a:r>
          </a:p>
          <a:p>
            <a:pPr lvl="1"/>
            <a:r>
              <a:rPr lang="en-US" sz="2600" dirty="0" smtClean="0"/>
              <a:t>Exclusively uses the IPP registry so the counters, power management, and subunits portions of SM 2.0 are greatly reduced in scope (to the subset present in IPP)</a:t>
            </a:r>
          </a:p>
          <a:p>
            <a:pPr lvl="1"/>
            <a:r>
              <a:rPr lang="en-US" sz="2600" dirty="0" smtClean="0"/>
              <a:t>Limited to Print service right now; others possible, probably want to add a service association field to the IANA IPP registry for that</a:t>
            </a:r>
          </a:p>
          <a:p>
            <a:pPr lvl="1"/>
            <a:r>
              <a:rPr lang="en-US" sz="2600" dirty="0" smtClean="0"/>
              <a:t>No WSDL for operations</a:t>
            </a:r>
          </a:p>
          <a:p>
            <a:r>
              <a:rPr lang="en-US" sz="3200" dirty="0" smtClean="0"/>
              <a:t>Code available on </a:t>
            </a:r>
            <a:r>
              <a:rPr lang="en-US" sz="3200" dirty="0" err="1" smtClean="0"/>
              <a:t>Github</a:t>
            </a:r>
            <a:r>
              <a:rPr lang="en-US" sz="3200" dirty="0" smtClean="0"/>
              <a:t>:</a:t>
            </a:r>
          </a:p>
          <a:p>
            <a:pPr lvl="1"/>
            <a:r>
              <a:rPr lang="en-US" sz="2600" u="sng" dirty="0" smtClean="0">
                <a:hlinkClick r:id="rId4"/>
              </a:rPr>
              <a:t>https://github.com/istopwg/ippregistry</a:t>
            </a:r>
            <a:endParaRPr lang="en-US" sz="2600" dirty="0" smtClean="0"/>
          </a:p>
          <a:p>
            <a:r>
              <a:rPr lang="en-US" sz="3200" dirty="0" smtClean="0"/>
              <a:t>Current results provided on tool page:</a:t>
            </a:r>
          </a:p>
          <a:p>
            <a:pPr lvl="1"/>
            <a:r>
              <a:rPr lang="en-US" sz="2600" u="sng" dirty="0" smtClean="0">
                <a:hlinkClick r:id="rId5"/>
              </a:rPr>
              <a:t>http://istopwg.github.io/ippregistry</a:t>
            </a:r>
            <a:endParaRPr lang="en-US" sz="2600" dirty="0" smtClean="0"/>
          </a:p>
          <a:p>
            <a:pPr lvl="3">
              <a:buNone/>
            </a:pPr>
            <a:endParaRPr lang="en-US" sz="1600" dirty="0" smtClean="0"/>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t> Compare Derived Schema with V 2.909 </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9412833"/>
          </a:xfrm>
          <a:ln w="9525"/>
        </p:spPr>
        <p:txBody>
          <a:bodyPr wrap="square">
            <a:spAutoFit/>
          </a:bodyPr>
          <a:lstStyle/>
          <a:p>
            <a:pPr lvl="1"/>
            <a:r>
              <a:rPr lang="en-US" sz="2600" dirty="0" smtClean="0"/>
              <a:t>Derived Schema for Print Service </a:t>
            </a:r>
          </a:p>
          <a:p>
            <a:pPr lvl="2"/>
            <a:r>
              <a:rPr lang="en-US" sz="2600" dirty="0" smtClean="0"/>
              <a:t>HTML Version: </a:t>
            </a:r>
            <a:r>
              <a:rPr lang="en-US" sz="2600" dirty="0" smtClean="0">
                <a:hlinkClick r:id="rId4"/>
              </a:rPr>
              <a:t>http://istopwg.github.io/ippregistry/sm-current/PrintService.html</a:t>
            </a:r>
            <a:endParaRPr lang="en-US" sz="2600" dirty="0" smtClean="0"/>
          </a:p>
          <a:p>
            <a:pPr lvl="2"/>
            <a:r>
              <a:rPr lang="en-US" sz="2600" dirty="0" smtClean="0"/>
              <a:t>.</a:t>
            </a:r>
            <a:r>
              <a:rPr lang="en-US" sz="2600" dirty="0" err="1" smtClean="0"/>
              <a:t>xsd</a:t>
            </a:r>
            <a:r>
              <a:rPr lang="en-US" sz="2600" dirty="0" smtClean="0"/>
              <a:t> files: </a:t>
            </a:r>
            <a:r>
              <a:rPr lang="en-US" sz="2600" dirty="0" smtClean="0">
                <a:hlinkClick r:id="rId5"/>
              </a:rPr>
              <a:t>ftp://ftp.pwg.org/pub/pwg/sm3/schemas/Derived-Registry-Feb-2017/</a:t>
            </a:r>
            <a:r>
              <a:rPr lang="en-US" sz="2600" dirty="0" smtClean="0"/>
              <a:t> </a:t>
            </a:r>
          </a:p>
          <a:p>
            <a:pPr lvl="1"/>
            <a:r>
              <a:rPr lang="en-US" sz="2600" dirty="0" smtClean="0"/>
              <a:t>Latest Standard Schema (unzipped)</a:t>
            </a:r>
          </a:p>
          <a:p>
            <a:pPr lvl="2"/>
            <a:r>
              <a:rPr lang="en-US" sz="2600" dirty="0" smtClean="0">
                <a:hlinkClick r:id="rId6"/>
              </a:rPr>
              <a:t>ftp://ftp.pwg.org/pub/pwg/sm3/schemas/pwg-semantic-model-master-2-909/</a:t>
            </a:r>
            <a:r>
              <a:rPr lang="en-US" sz="2600" dirty="0" smtClean="0"/>
              <a:t> </a:t>
            </a:r>
          </a:p>
          <a:p>
            <a:pPr lvl="2"/>
            <a:endParaRPr lang="en-US" sz="2600" dirty="0" smtClean="0"/>
          </a:p>
          <a:p>
            <a:pPr lvl="1"/>
            <a:r>
              <a:rPr lang="en-US" sz="2600" dirty="0" smtClean="0"/>
              <a:t>Comparison Points:</a:t>
            </a:r>
          </a:p>
          <a:p>
            <a:pPr lvl="2"/>
            <a:r>
              <a:rPr lang="en-US" sz="2600" dirty="0" smtClean="0"/>
              <a:t>Structure</a:t>
            </a:r>
          </a:p>
          <a:p>
            <a:pPr lvl="2"/>
            <a:r>
              <a:rPr lang="en-US" sz="2600" dirty="0" smtClean="0"/>
              <a:t>Completeness</a:t>
            </a:r>
          </a:p>
          <a:p>
            <a:pPr lvl="2"/>
            <a:r>
              <a:rPr lang="en-US" sz="2600" dirty="0" smtClean="0"/>
              <a:t>Clarity</a:t>
            </a:r>
          </a:p>
          <a:p>
            <a:pPr lvl="2"/>
            <a:r>
              <a:rPr lang="en-US" sz="2600" dirty="0" smtClean="0"/>
              <a:t>?</a:t>
            </a:r>
          </a:p>
          <a:p>
            <a:pPr lvl="1"/>
            <a:endParaRPr lang="en-US" sz="2600" dirty="0" smtClean="0"/>
          </a:p>
          <a:p>
            <a:pPr lvl="3">
              <a:buNone/>
            </a:pPr>
            <a:endParaRPr lang="en-US" sz="1600" dirty="0" smtClean="0"/>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Advantages/Disadvantages of Relying on</a:t>
            </a:r>
            <a:br>
              <a:rPr lang="en-US" sz="4400" dirty="0" smtClean="0">
                <a:solidFill>
                  <a:schemeClr val="bg1"/>
                </a:solidFill>
                <a:latin typeface="Verdana" charset="0"/>
                <a:ea typeface="Heiti SC Light" charset="0"/>
                <a:cs typeface="Heiti SC Light" charset="0"/>
                <a:sym typeface="Verdana" charset="0"/>
              </a:rPr>
            </a:br>
            <a:r>
              <a:rPr lang="en-US" sz="4400" dirty="0" smtClean="0">
                <a:solidFill>
                  <a:schemeClr val="bg1"/>
                </a:solidFill>
                <a:latin typeface="Verdana" charset="0"/>
                <a:ea typeface="Heiti SC Light" charset="0"/>
                <a:cs typeface="Heiti SC Light" charset="0"/>
                <a:sym typeface="Verdana" charset="0"/>
              </a:rPr>
              <a:t>Registry Derived Schema</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524000"/>
            <a:ext cx="12750800" cy="10864513"/>
          </a:xfrm>
          <a:ln w="9525"/>
        </p:spPr>
        <p:txBody>
          <a:bodyPr wrap="square">
            <a:spAutoFit/>
          </a:bodyPr>
          <a:lstStyle/>
          <a:p>
            <a:r>
              <a:rPr lang="en-US" sz="3200" dirty="0" smtClean="0"/>
              <a:t>Advantages: Automating derivation will </a:t>
            </a:r>
          </a:p>
          <a:p>
            <a:pPr lvl="1"/>
            <a:r>
              <a:rPr lang="en-US" dirty="0" smtClean="0"/>
              <a:t>Lessen likelihood of the Semantic Model being abandoned.</a:t>
            </a:r>
          </a:p>
          <a:p>
            <a:pPr lvl="1"/>
            <a:r>
              <a:rPr lang="en-US" dirty="0" smtClean="0"/>
              <a:t>Increase likelihood that Semantic Model will correctly and fully reflect IPP</a:t>
            </a:r>
          </a:p>
          <a:p>
            <a:pPr lvl="1"/>
            <a:r>
              <a:rPr lang="en-US" dirty="0" smtClean="0"/>
              <a:t>Conversion to Schema form acts as check for Registry errors and inconsistencies. (Michael’s proof-of-concept code has found missing or incorrectly defined items in the registry.)</a:t>
            </a:r>
          </a:p>
          <a:p>
            <a:pPr lvl="1"/>
            <a:r>
              <a:rPr lang="en-US" dirty="0" smtClean="0"/>
              <a:t>There would be no need to go though PWG approval cycle for the model  since it would just reflect what had been already approved for IPP</a:t>
            </a:r>
          </a:p>
          <a:p>
            <a:r>
              <a:rPr lang="en-US" sz="3200" dirty="0" smtClean="0"/>
              <a:t>Disadvantages</a:t>
            </a:r>
          </a:p>
          <a:p>
            <a:pPr lvl="1"/>
            <a:r>
              <a:rPr lang="en-US" dirty="0" smtClean="0"/>
              <a:t>A lot of the system subunits, counters, and power management stuff is either missing or limited in comparison to the current model.</a:t>
            </a:r>
          </a:p>
          <a:p>
            <a:pPr lvl="1"/>
            <a:r>
              <a:rPr lang="en-US" dirty="0" smtClean="0"/>
              <a:t>There would not be an easy way to separate things for different services, although this could be resolved</a:t>
            </a:r>
          </a:p>
          <a:p>
            <a:pPr lvl="1"/>
            <a:r>
              <a:rPr lang="en-US" dirty="0" smtClean="0"/>
              <a:t>There currently is no way to model operations with WSDL; addressing that would require a new section to the IPP registry, and populating that content is a fairly big task.</a:t>
            </a:r>
          </a:p>
          <a:p>
            <a:pPr lvl="1"/>
            <a:r>
              <a:rPr lang="en-US" dirty="0" smtClean="0"/>
              <a:t>The advantage of independent schema to view IPP additions in the abstract, to exploit parallelism in elements, operations and services, is lost.</a:t>
            </a:r>
          </a:p>
          <a:p>
            <a:pPr lvl="1">
              <a:buNone/>
            </a:pPr>
            <a:endParaRPr lang="en-US" dirty="0" smtClean="0"/>
          </a:p>
          <a:p>
            <a:pPr lvl="3">
              <a:buNone/>
            </a:pPr>
            <a:endParaRPr lang="en-US" sz="1600" dirty="0" smtClean="0"/>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Questions on Implementing</a:t>
            </a:r>
            <a:br>
              <a:rPr lang="en-US" sz="4400" dirty="0" smtClean="0">
                <a:solidFill>
                  <a:schemeClr val="bg1"/>
                </a:solidFill>
                <a:latin typeface="Verdana" charset="0"/>
                <a:ea typeface="Heiti SC Light" charset="0"/>
                <a:cs typeface="Heiti SC Light" charset="0"/>
                <a:sym typeface="Verdana" charset="0"/>
              </a:rPr>
            </a:br>
            <a:r>
              <a:rPr lang="en-US" sz="4400" dirty="0" smtClean="0">
                <a:solidFill>
                  <a:schemeClr val="bg1"/>
                </a:solidFill>
                <a:latin typeface="Verdana" charset="0"/>
                <a:ea typeface="Heiti SC Light" charset="0"/>
                <a:cs typeface="Heiti SC Light" charset="0"/>
                <a:sym typeface="Verdana" charset="0"/>
              </a:rPr>
              <a:t>Registry Derived Schema Approach</a:t>
            </a:r>
            <a:endParaRPr lang="en-US" sz="4400" dirty="0" smtClean="0">
              <a:solidFill>
                <a:schemeClr val="tx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9884757"/>
          </a:xfrm>
          <a:ln w="9525"/>
        </p:spPr>
        <p:txBody>
          <a:bodyPr wrap="square">
            <a:spAutoFit/>
          </a:bodyPr>
          <a:lstStyle/>
          <a:p>
            <a:r>
              <a:rPr lang="en-US" sz="3200" dirty="0" smtClean="0"/>
              <a:t>Addressing Disadvantages</a:t>
            </a:r>
          </a:p>
          <a:p>
            <a:pPr lvl="1"/>
            <a:r>
              <a:rPr lang="en-US" dirty="0" smtClean="0"/>
              <a:t>To what extent would the system subunits, counters, and power management stuff be incorporated when the System Service is fully fleshed out?</a:t>
            </a:r>
          </a:p>
          <a:p>
            <a:pPr lvl="1"/>
            <a:r>
              <a:rPr lang="en-US" dirty="0" smtClean="0"/>
              <a:t>Would it be possible to meld existing and derived .</a:t>
            </a:r>
            <a:r>
              <a:rPr lang="en-US" dirty="0" err="1" smtClean="0"/>
              <a:t>xsd</a:t>
            </a:r>
            <a:r>
              <a:rPr lang="en-US" dirty="0" smtClean="0"/>
              <a:t>  files to preserve current degree of handling with what derivation provides?</a:t>
            </a:r>
          </a:p>
          <a:p>
            <a:pPr lvl="1"/>
            <a:r>
              <a:rPr lang="en-US" dirty="0" smtClean="0"/>
              <a:t>Are the operations a critical part of the Model? Is WSDL needed to document them or is some other method available? Would including the ‘new section’ in the IPP registry have advantages? </a:t>
            </a:r>
          </a:p>
          <a:p>
            <a:pPr lvl="1"/>
            <a:r>
              <a:rPr lang="en-US" dirty="0" smtClean="0"/>
              <a:t>Would recasting and reviewing IPP operations and attributes in schema form in itself provide a better consideration of  consistency, parallelism, and generality.</a:t>
            </a:r>
          </a:p>
          <a:p>
            <a:r>
              <a:rPr lang="en-US" dirty="0" smtClean="0"/>
              <a:t>Implementation</a:t>
            </a:r>
          </a:p>
          <a:p>
            <a:pPr lvl="1"/>
            <a:r>
              <a:rPr lang="en-US" dirty="0" smtClean="0"/>
              <a:t>Who would take responsibility for and under what workgroup would the maintenance of the derived schema update fall&gt;</a:t>
            </a:r>
          </a:p>
          <a:p>
            <a:pPr lvl="1"/>
            <a:r>
              <a:rPr lang="en-US" dirty="0" smtClean="0"/>
              <a:t>To what extent would the validity of the derived schema be verified, and by whom?</a:t>
            </a:r>
          </a:p>
          <a:p>
            <a:pPr lvl="1"/>
            <a:endParaRPr lang="en-US" sz="2200" dirty="0" smtClean="0"/>
          </a:p>
          <a:p>
            <a:pPr lvl="3">
              <a:buNone/>
            </a:pPr>
            <a:endParaRPr lang="en-US" sz="1600" dirty="0" smtClean="0"/>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15</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 Issues &amp; Next Steps - </a:t>
            </a:r>
            <a:r>
              <a:rPr lang="en-US" sz="4400" dirty="0" smtClean="0"/>
              <a:t>Organizational</a:t>
            </a:r>
            <a:endParaRPr lang="en-US" sz="4400" dirty="0" smtClean="0">
              <a:solidFill>
                <a:schemeClr val="bg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15</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10556736"/>
          </a:xfrm>
          <a:ln w="9525"/>
        </p:spPr>
        <p:txBody>
          <a:bodyPr wrap="square">
            <a:spAutoFit/>
          </a:bodyPr>
          <a:lstStyle/>
          <a:p>
            <a:r>
              <a:rPr lang="en-US" sz="2400" dirty="0" smtClean="0"/>
              <a:t>The ability of the WG to act  on chartered projects and provide a realistic plan and schedule for those projects depends upon having reliable, competent resources for execution and review. </a:t>
            </a:r>
          </a:p>
          <a:p>
            <a:r>
              <a:rPr lang="en-US" sz="2400" dirty="0" smtClean="0"/>
              <a:t>There have been insufficient resources to proceed with the projects in a timely manner and insufficient participation in SM conference calls to review the work that has been done.</a:t>
            </a:r>
          </a:p>
          <a:p>
            <a:r>
              <a:rPr lang="en-US" sz="2400" dirty="0" smtClean="0"/>
              <a:t>Suggestions that the Model has a function beyond echoing IPP, that the presentation of imaging semantics in a more readily understood form, and that documentation of Imaging Services and Imaging Jobs in abstract form has intrinsic and lasting value to the industry have not been accepted and have not prompted increased participation.</a:t>
            </a:r>
          </a:p>
          <a:p>
            <a:r>
              <a:rPr lang="en-US" sz="2400" dirty="0" smtClean="0"/>
              <a:t>Although, in previous MFD Modeling work, the Semantic Model has preceded IPP activity by modeling Imaging Services beyond printing, the current SM Charter effectively limits SM activity to reflecting what has already been approved in IPP. </a:t>
            </a:r>
          </a:p>
          <a:p>
            <a:r>
              <a:rPr lang="en-US" sz="2400" dirty="0" smtClean="0"/>
              <a:t>It has been suggested that:</a:t>
            </a:r>
          </a:p>
          <a:p>
            <a:pPr lvl="1"/>
            <a:r>
              <a:rPr lang="en-US" sz="1800" dirty="0" smtClean="0"/>
              <a:t>There is no need to put Models up for PWG approval since they merely reflect what has been approved in IPP.</a:t>
            </a:r>
          </a:p>
          <a:p>
            <a:pPr lvl="1"/>
            <a:r>
              <a:rPr lang="en-US" sz="1800" dirty="0" smtClean="0"/>
              <a:t>The modeling activity should be part of the development process for IPP Specifications.</a:t>
            </a:r>
          </a:p>
          <a:p>
            <a:pPr lvl="1"/>
            <a:r>
              <a:rPr lang="en-US" sz="1800" dirty="0" smtClean="0"/>
              <a:t>There is no need for a separate Semantic Model Workgroup.</a:t>
            </a:r>
          </a:p>
          <a:p>
            <a:pPr lvl="1"/>
            <a:endParaRPr lang="en-US" sz="2200" dirty="0" smtClean="0"/>
          </a:p>
          <a:p>
            <a:pPr lvl="2"/>
            <a:endParaRPr lang="en-US" sz="2200" dirty="0" smtClean="0"/>
          </a:p>
          <a:p>
            <a:endParaRPr lang="en-US" sz="2600" dirty="0" smtClean="0"/>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16</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 Issues and Next Steps -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16</a:t>
            </a:fld>
            <a:endParaRPr lang="en-US" sz="1400">
              <a:solidFill>
                <a:srgbClr val="FFFFFF"/>
              </a:solidFill>
              <a:cs typeface="Arial" charset="0"/>
            </a:endParaRPr>
          </a:p>
        </p:txBody>
      </p:sp>
      <p:sp>
        <p:nvSpPr>
          <p:cNvPr id="11" name="Rectangle 3"/>
          <p:cNvSpPr>
            <a:spLocks noGrp="1" noChangeArrowheads="1"/>
          </p:cNvSpPr>
          <p:nvPr>
            <p:ph idx="1"/>
          </p:nvPr>
        </p:nvSpPr>
        <p:spPr>
          <a:xfrm>
            <a:off x="0" y="1524000"/>
            <a:ext cx="12827000" cy="10397718"/>
          </a:xfrm>
          <a:ln w="9525"/>
        </p:spPr>
        <p:txBody>
          <a:bodyPr wrap="square">
            <a:spAutoFit/>
          </a:bodyPr>
          <a:lstStyle/>
          <a:p>
            <a:r>
              <a:rPr lang="en-US" sz="2400" dirty="0" smtClean="0"/>
              <a:t>Furtherance of the Semantic Model - Options</a:t>
            </a:r>
          </a:p>
          <a:p>
            <a:pPr lvl="1"/>
            <a:r>
              <a:rPr lang="en-US" sz="1800" dirty="0" smtClean="0"/>
              <a:t>Proceed with the chartered projects of updating the SM2 MFD model and creating a new SM3 model which includes Cloud, 3D, and expanded Finishing</a:t>
            </a:r>
          </a:p>
          <a:p>
            <a:pPr lvl="1"/>
            <a:r>
              <a:rPr lang="en-US" sz="1800" dirty="0" smtClean="0"/>
              <a:t>Proceed with the current single model, updating it with IPP elements added in the past five years, including Cloud, 3D, and expanded Finishing.</a:t>
            </a:r>
          </a:p>
          <a:p>
            <a:pPr lvl="1"/>
            <a:r>
              <a:rPr lang="en-US" sz="1800" dirty="0" smtClean="0"/>
              <a:t>Completing the SM2 update, but not adding Cloud or 3D. The Print3D Service model can extracted and stand as a separate model. Cloud Imaging has already been separately documented.</a:t>
            </a:r>
          </a:p>
          <a:p>
            <a:pPr lvl="1"/>
            <a:r>
              <a:rPr lang="en-US" sz="1800" dirty="0" smtClean="0"/>
              <a:t>Adapting the Derived approach. </a:t>
            </a:r>
          </a:p>
          <a:p>
            <a:pPr lvl="2"/>
            <a:r>
              <a:rPr lang="en-US" sz="1800" dirty="0" smtClean="0"/>
              <a:t>The derived model would be, by definition SM3</a:t>
            </a:r>
          </a:p>
          <a:p>
            <a:pPr lvl="2"/>
            <a:r>
              <a:rPr lang="en-US" sz="1800" dirty="0" smtClean="0"/>
              <a:t>Information in the derived model could be used to help update the SM2 model, which would then be closed.</a:t>
            </a:r>
          </a:p>
          <a:p>
            <a:pPr lvl="1"/>
            <a:r>
              <a:rPr lang="en-US" sz="1800" dirty="0" smtClean="0"/>
              <a:t>Terminating the WG, with the understanding that the Semantic Model would be created and updated by the IPP Workgroup.</a:t>
            </a:r>
          </a:p>
          <a:p>
            <a:r>
              <a:rPr lang="en-US" sz="2400" dirty="0" smtClean="0"/>
              <a:t>Print3D Service – Options</a:t>
            </a:r>
          </a:p>
          <a:p>
            <a:pPr lvl="1"/>
            <a:r>
              <a:rPr lang="en-US" sz="1800" dirty="0" smtClean="0"/>
              <a:t>Update to include attributes in IPP Extensions, as approved.</a:t>
            </a:r>
          </a:p>
          <a:p>
            <a:pPr lvl="1"/>
            <a:r>
              <a:rPr lang="en-US" sz="1800" dirty="0" smtClean="0"/>
              <a:t>Update to reflect the information in  the NIST </a:t>
            </a:r>
            <a:r>
              <a:rPr lang="en-US" sz="1800" dirty="0" smtClean="0">
                <a:hlinkClick r:id="rId4"/>
              </a:rPr>
              <a:t>am_schema_20161208.xsd</a:t>
            </a:r>
            <a:endParaRPr lang="en-US" sz="1800" dirty="0" smtClean="0"/>
          </a:p>
          <a:p>
            <a:pPr lvl="1"/>
            <a:r>
              <a:rPr lang="en-US" sz="1800" dirty="0" smtClean="0"/>
              <a:t>Maintain as separate schema</a:t>
            </a:r>
          </a:p>
          <a:p>
            <a:r>
              <a:rPr lang="en-US" sz="2400" dirty="0" smtClean="0"/>
              <a:t>JDFMAP – Options</a:t>
            </a:r>
          </a:p>
          <a:p>
            <a:pPr lvl="1"/>
            <a:r>
              <a:rPr lang="en-US" sz="1800" dirty="0" smtClean="0"/>
              <a:t>Continue to look for </a:t>
            </a:r>
            <a:r>
              <a:rPr lang="en-US" sz="1800" dirty="0" err="1" smtClean="0"/>
              <a:t>prototyper</a:t>
            </a:r>
            <a:endParaRPr lang="en-US" sz="1800" dirty="0" smtClean="0"/>
          </a:p>
          <a:p>
            <a:pPr lvl="1"/>
            <a:r>
              <a:rPr lang="en-US" sz="1800" dirty="0" smtClean="0"/>
              <a:t>Issue document as White Paper  or other non-specification PWG publication</a:t>
            </a:r>
            <a:endParaRPr lang="en-US" sz="1600" dirty="0" smtClean="0"/>
          </a:p>
          <a:p>
            <a:r>
              <a:rPr lang="en-US" sz="2400" dirty="0" smtClean="0"/>
              <a:t>Web Page Update</a:t>
            </a:r>
          </a:p>
          <a:p>
            <a:pPr lvl="1"/>
            <a:r>
              <a:rPr lang="en-US" sz="2000" dirty="0" smtClean="0"/>
              <a:t>Do or Drop </a:t>
            </a:r>
          </a:p>
          <a:p>
            <a:endParaRPr lang="en-US" sz="2600" dirty="0" smtClean="0"/>
          </a:p>
          <a:p>
            <a:endParaRPr lang="en-US" sz="2600" dirty="0" smtClean="0"/>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17</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2017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17</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To be announced on the SM3 mail list.</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u="sng" dirty="0" smtClean="0">
                <a:hlinkClick r:id="rId5"/>
              </a:rPr>
              <a:t>https://ieee-isto.webex.com/ieee-isto/e.php?MTID=m8f8fab044b3f41be0f376cb7745eca40</a:t>
            </a:r>
            <a:endParaRPr lang="en-US" sz="20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graphicFrame>
        <p:nvGraphicFramePr>
          <p:cNvPr id="10" name="Group 8"/>
          <p:cNvGraphicFramePr>
            <a:graphicFrameLocks noGrp="1"/>
          </p:cNvGraphicFramePr>
          <p:nvPr>
            <p:extLst>
              <p:ext uri="{D42A27DB-BD31-4B8C-83A1-F6EECF244321}">
                <p14:modId xmlns="" xmlns:p14="http://schemas.microsoft.com/office/powerpoint/2010/main" val="1164599322"/>
              </p:ext>
            </p:extLst>
          </p:nvPr>
        </p:nvGraphicFramePr>
        <p:xfrm>
          <a:off x="254000" y="2057400"/>
          <a:ext cx="12496800" cy="6292737"/>
        </p:xfrm>
        <a:graphic>
          <a:graphicData uri="http://schemas.openxmlformats.org/drawingml/2006/table">
            <a:tbl>
              <a:tblPr/>
              <a:tblGrid>
                <a:gridCol w="4114800"/>
                <a:gridCol w="8382000"/>
              </a:tblGrid>
              <a:tr h="839004">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68499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9:00-9:10</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Administrivia, Introduction, Agenda</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9:10-9:15</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600" b="0" dirty="0" smtClean="0"/>
                        <a:t>Project Status and Activities</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9:15- 10:15</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Print3D  Service Model</a:t>
                      </a:r>
                    </a:p>
                  </a:txBody>
                  <a:tcPr marL="50800" marR="50800" marT="50800" marB="50800" horzOverflow="overflow">
                    <a:lnL cap="flat">
                      <a:noFill/>
                    </a:lnL>
                    <a:lnR cap="flat">
                      <a:noFill/>
                    </a:lnR>
                    <a:lnT cap="flat">
                      <a:noFill/>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10:15-10:30</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754994">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10:30 -11:30</a:t>
                      </a: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Generating SM Schema from IPP Registry</a:t>
                      </a:r>
                    </a:p>
                  </a:txBody>
                  <a:tcPr marL="50800" marR="50800" marT="50800" marB="50800" horzOverflow="overflow">
                    <a:lnL cap="flat">
                      <a:noFill/>
                    </a:lnL>
                    <a:lnR cap="flat">
                      <a:noFill/>
                    </a:lnR>
                    <a:lnT cap="flat">
                      <a:noFill/>
                    </a:lnT>
                    <a:lnB cap="flat">
                      <a:noFill/>
                    </a:lnB>
                    <a:lnTlToBr>
                      <a:noFill/>
                    </a:lnTlToBr>
                    <a:lnBlToTr>
                      <a:noFill/>
                    </a:lnBlToTr>
                    <a:noFill/>
                  </a:tcPr>
                </a:tc>
              </a:tr>
              <a:tr h="120765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11:30- 12:00</a:t>
                      </a: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 and Action Items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sz="4400" dirty="0" smtClean="0">
                <a:solidFill>
                  <a:schemeClr val="bg1"/>
                </a:solidFill>
                <a:latin typeface="Verdana" charset="0"/>
                <a:ea typeface="Heiti SC Light" charset="0"/>
                <a:cs typeface="Heiti SC Light" charset="0"/>
                <a:sym typeface="Verdana" charset="0"/>
              </a:rPr>
              <a:t>Administrivia</a:t>
            </a:r>
            <a:endParaRPr lang="en-US" dirty="0" smtClean="0">
              <a:solidFill>
                <a:schemeClr val="bg1"/>
              </a:solidFill>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711200" y="1752600"/>
            <a:ext cx="11887200" cy="6432530"/>
          </a:xfrm>
          <a:ln w="9525"/>
        </p:spPr>
        <p:txBody>
          <a:bodyPr wrap="square">
            <a:spAutoFit/>
          </a:bodyPr>
          <a:lstStyle/>
          <a:p>
            <a:r>
              <a:rPr lang="en-US" sz="3200" dirty="0" smtClean="0"/>
              <a:t>Welcome</a:t>
            </a:r>
          </a:p>
          <a:p>
            <a:r>
              <a:rPr lang="en-US" sz="3200" dirty="0" smtClean="0"/>
              <a:t>Confirm Minutes Taker</a:t>
            </a:r>
          </a:p>
          <a:p>
            <a:r>
              <a:rPr lang="en-US" sz="3200" dirty="0" smtClean="0"/>
              <a:t>Policy on Non-disclosure of Proprietary Information</a:t>
            </a:r>
          </a:p>
          <a:p>
            <a:r>
              <a:rPr lang="en-US" sz="3200" dirty="0" smtClean="0"/>
              <a:t>Semantic Model Workgroup Officers</a:t>
            </a:r>
          </a:p>
          <a:p>
            <a:pPr lvl="1" eaLnBrk="1" hangingPunct="1"/>
            <a:r>
              <a:rPr lang="en-US" sz="2600" dirty="0" smtClean="0"/>
              <a:t>Chair: </a:t>
            </a:r>
            <a:r>
              <a:rPr lang="en-US" sz="2800" dirty="0" smtClean="0"/>
              <a:t>Jeremy Reitz (Xerox)</a:t>
            </a:r>
          </a:p>
          <a:p>
            <a:pPr lvl="1" eaLnBrk="1" hangingPunct="1"/>
            <a:r>
              <a:rPr lang="en-US" sz="2600" dirty="0" smtClean="0"/>
              <a:t>Vice-Chair: </a:t>
            </a:r>
            <a:r>
              <a:rPr lang="en-US" sz="2800" dirty="0" smtClean="0"/>
              <a:t>Paul Tykodi (TCS) </a:t>
            </a:r>
          </a:p>
          <a:p>
            <a:pPr marL="782638" lvl="1" eaLnBrk="1" hangingPunct="1"/>
            <a:r>
              <a:rPr lang="en-US" sz="2600" dirty="0" smtClean="0"/>
              <a:t>Secretary: Bill Wagner (TIC)</a:t>
            </a:r>
          </a:p>
          <a:p>
            <a:pPr lvl="1" eaLnBrk="1" hangingPunct="1"/>
            <a:r>
              <a:rPr lang="en-US" sz="2600" dirty="0" smtClean="0"/>
              <a:t>Document Editors:</a:t>
            </a:r>
          </a:p>
          <a:p>
            <a:pPr lvl="2">
              <a:spcBef>
                <a:spcPts val="600"/>
              </a:spcBef>
              <a:spcAft>
                <a:spcPts val="0"/>
              </a:spcAft>
              <a:buFontTx/>
              <a:buChar char="•"/>
            </a:pPr>
            <a:r>
              <a:rPr lang="en-US" sz="2800" dirty="0"/>
              <a:t>Jeremy </a:t>
            </a:r>
            <a:r>
              <a:rPr lang="en-US" sz="2800" dirty="0" smtClean="0"/>
              <a:t>Reitz (</a:t>
            </a:r>
            <a:r>
              <a:rPr lang="en-US" sz="2800" dirty="0"/>
              <a:t>Xerox</a:t>
            </a:r>
            <a:r>
              <a:rPr lang="en-US" sz="2800" dirty="0" smtClean="0"/>
              <a:t>) – SM2, SM3 Schema</a:t>
            </a:r>
          </a:p>
          <a:p>
            <a:pPr lvl="2">
              <a:spcBef>
                <a:spcPts val="600"/>
              </a:spcBef>
              <a:spcAft>
                <a:spcPts val="0"/>
              </a:spcAft>
              <a:buFontTx/>
              <a:buChar char="•"/>
            </a:pPr>
            <a:r>
              <a:rPr lang="en-US" sz="2800" dirty="0" smtClean="0"/>
              <a:t>Pete Zehler (Xerox) – Print3D Model</a:t>
            </a:r>
          </a:p>
          <a:p>
            <a:pPr lvl="2">
              <a:spcBef>
                <a:spcPts val="600"/>
              </a:spcBef>
              <a:spcAft>
                <a:spcPts val="0"/>
              </a:spcAft>
              <a:buFontTx/>
              <a:buChar char="•"/>
            </a:pPr>
            <a:r>
              <a:rPr lang="en-US" sz="2800" dirty="0" smtClean="0"/>
              <a:t>Ira McDonald (High North) – JDFMAP (awaiting prototype) </a:t>
            </a:r>
          </a:p>
          <a:p>
            <a:pPr lvl="2">
              <a:spcBef>
                <a:spcPts val="600"/>
              </a:spcBef>
              <a:spcAft>
                <a:spcPts val="0"/>
              </a:spcAft>
              <a:buFontTx/>
              <a:buChar char="•"/>
            </a:pPr>
            <a:r>
              <a:rPr lang="en-US" sz="2800" dirty="0" smtClean="0"/>
              <a:t>Rick Yardumian (Canon) – JDFMAP (awaiting prototype)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82132"/>
            <a:ext cx="12750800" cy="7735451"/>
          </a:xfrm>
          <a:ln w="9525"/>
        </p:spPr>
        <p:txBody>
          <a:bodyPr wrap="square">
            <a:spAutoFit/>
          </a:bodyPr>
          <a:lstStyle/>
          <a:p>
            <a:pPr algn="just"/>
            <a:endParaRPr lang="en-US" sz="2800" dirty="0" smtClean="0">
              <a:sym typeface="Verdana" charset="0"/>
            </a:endParaRPr>
          </a:p>
          <a:p>
            <a:pPr algn="just"/>
            <a:r>
              <a:rPr lang="en-US" sz="2800" dirty="0" smtClean="0">
                <a:sym typeface="Verdana" charset="0"/>
              </a:rPr>
              <a:t>The PWG Semantic Model defines the semantic elements that constitute the imaging services and subunits of a network-connected Imaging System, and the actions that </a:t>
            </a:r>
            <a:r>
              <a:rPr lang="en-US" sz="2800" dirty="0" smtClean="0"/>
              <a:t>operate on the objects and elements of the model, independent of a specific protocol or network environment.</a:t>
            </a:r>
          </a:p>
          <a:p>
            <a:pPr algn="just"/>
            <a:r>
              <a:rPr lang="en-US" sz="2800" dirty="0" smtClean="0"/>
              <a:t>By the current workgroup charter, the primary function of the Semantic Model workgroup is to keep the model updated with additions and changes developed by other PWG workgroups, to make the model documentation accessible without the need for special software, and to provided for the review and approval of model updates by the PWG membership.</a:t>
            </a:r>
          </a:p>
          <a:p>
            <a:pPr algn="just"/>
            <a:r>
              <a:rPr lang="en-US" sz="2800" dirty="0" smtClean="0"/>
              <a:t>The intent of maintaining an abstract model in parallel with the IPP protocol is to document the Imaging Technology-specific aspects of defining a Imaging Job, describing an Imaging  Service, and communicating the status of these two types of objects in readily comprehensible  way.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Projects and Status – Current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35000" y="1752601"/>
            <a:ext cx="12065000" cy="8145820"/>
          </a:xfrm>
          <a:ln w="9525"/>
        </p:spPr>
        <p:txBody>
          <a:bodyPr wrap="square">
            <a:spAutoFit/>
          </a:bodyPr>
          <a:lstStyle/>
          <a:p>
            <a:r>
              <a:rPr lang="en-US" sz="2800" dirty="0" smtClean="0"/>
              <a:t>Mapping CIP4 JDF to PWG Print Job Ticket v1.0 (JDFMAP)</a:t>
            </a:r>
          </a:p>
          <a:p>
            <a:pPr lvl="1"/>
            <a:r>
              <a:rPr lang="en-US" sz="2000" dirty="0" smtClean="0"/>
              <a:t>Current draft (</a:t>
            </a:r>
            <a:r>
              <a:rPr lang="en-US" sz="2000" dirty="0" smtClean="0">
                <a:hlinkClick r:id="rId4"/>
              </a:rPr>
              <a:t>ftp://ftp.pwg.org/pub/pwg/sm3/wd/wd-smjdfmap10-20150604.pdf</a:t>
            </a:r>
            <a:r>
              <a:rPr lang="en-US" sz="2000" dirty="0" smtClean="0"/>
              <a:t>) is at Prototype level, awaiting prototype reports.</a:t>
            </a:r>
          </a:p>
          <a:p>
            <a:pPr lvl="1"/>
            <a:r>
              <a:rPr lang="en-US" sz="2000" dirty="0" smtClean="0"/>
              <a:t>Effort to solicit candidates to do prototyping appears to have been unsuccessful.</a:t>
            </a:r>
          </a:p>
          <a:p>
            <a:r>
              <a:rPr lang="en-US" dirty="0" smtClean="0"/>
              <a:t>Print3D Service</a:t>
            </a:r>
          </a:p>
          <a:p>
            <a:pPr lvl="1"/>
            <a:r>
              <a:rPr lang="en-US" sz="2000" dirty="0" smtClean="0"/>
              <a:t>In accord with the SM Workgroup charter, the information in the IPP 3D Printing Extensions draft was abstracted to add a Print3D Service to the current Semantic Model. This included the definition of a Print3D Job Ticket.</a:t>
            </a:r>
          </a:p>
          <a:p>
            <a:pPr lvl="1"/>
            <a:r>
              <a:rPr lang="en-US" sz="2000" dirty="0" smtClean="0"/>
              <a:t>The Semantic Model including the Print3D Service is in Schema 2.909 (ftp://ftp.pwg.org/pub/pwg/sm3/schemas/pwg-semantic-model-master2.909.zip). The model needs to be reviewed and the additions made to the IPP extension during Last Call and Vote need to be added.</a:t>
            </a:r>
          </a:p>
          <a:p>
            <a:pPr lvl="1"/>
            <a:r>
              <a:rPr lang="en-US" sz="2000" dirty="0" smtClean="0"/>
              <a:t>It is to be determined whether specific Print 3D Operations and operations elements need to be modeled.</a:t>
            </a:r>
          </a:p>
          <a:p>
            <a:r>
              <a:rPr lang="en-US" sz="2800" dirty="0" smtClean="0"/>
              <a:t>Update and Finalization of Semantic Model 2</a:t>
            </a:r>
          </a:p>
          <a:p>
            <a:pPr lvl="1"/>
            <a:r>
              <a:rPr lang="en-US" sz="2000" dirty="0" smtClean="0"/>
              <a:t>The defined project was to produce an updated version of SM2, reflecting corrections and reasonable additions from IPP, but no Cloud or 3D aspects, to finalize and document this version and subject it to an approval process.</a:t>
            </a:r>
          </a:p>
          <a:p>
            <a:pPr lvl="1"/>
            <a:r>
              <a:rPr lang="en-US" sz="2000" dirty="0" smtClean="0"/>
              <a:t>The effort of comparing the IANA-Registered IPP attributes with the Gap analysis is still in progress (Bill Wagner). The group needs to decide whether the Model is to be modified to reflect each of the identified differences. </a:t>
            </a:r>
          </a:p>
          <a:p>
            <a:pPr lvl="1">
              <a:buNone/>
            </a:pPr>
            <a:endParaRPr lang="en-US" sz="2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Projects and Status – Identified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dirty="0">
              <a:solidFill>
                <a:srgbClr val="FFFFFF"/>
              </a:solidFill>
              <a:cs typeface="Arial" charset="0"/>
            </a:endParaRPr>
          </a:p>
        </p:txBody>
      </p:sp>
      <p:sp>
        <p:nvSpPr>
          <p:cNvPr id="11" name="Rectangle 3"/>
          <p:cNvSpPr>
            <a:spLocks noGrp="1" noChangeArrowheads="1"/>
          </p:cNvSpPr>
          <p:nvPr>
            <p:ph idx="1"/>
          </p:nvPr>
        </p:nvSpPr>
        <p:spPr>
          <a:xfrm>
            <a:off x="558800" y="1524000"/>
            <a:ext cx="12065000" cy="9589805"/>
          </a:xfrm>
          <a:ln w="9525"/>
        </p:spPr>
        <p:txBody>
          <a:bodyPr wrap="square">
            <a:spAutoFit/>
          </a:bodyPr>
          <a:lstStyle/>
          <a:p>
            <a:r>
              <a:rPr lang="en-US" sz="2800" dirty="0" smtClean="0"/>
              <a:t>SM 3</a:t>
            </a:r>
          </a:p>
          <a:p>
            <a:pPr lvl="1"/>
            <a:r>
              <a:rPr lang="en-US" sz="2000" dirty="0" smtClean="0"/>
              <a:t>The intent was to produce an updated version of SM2, reflecting corrections and reasonable additions from IPP, but no Cloud or 3D aspects. This was to complete the MFD Model. A follow on SM3 project was to refine the MFD model and add the Cloud printing semantics, and more recent IPP additions including Infra, extended finishing and 3D Printing. </a:t>
            </a:r>
          </a:p>
          <a:p>
            <a:pPr lvl="1"/>
            <a:r>
              <a:rPr lang="en-US" sz="2000" dirty="0" smtClean="0"/>
              <a:t>Because of the interest in 3D Printing and the lack of resources to complete SM2 in a timely manner, 3D Printing was added to the basic SM2 model before update. Although the current Schema could be developed into a updated SM2 and an SM3 version, it is unclear that there the interest or the resources to do this. </a:t>
            </a:r>
          </a:p>
          <a:p>
            <a:pPr lvl="1"/>
            <a:r>
              <a:rPr lang="en-US" sz="2000" dirty="0" smtClean="0"/>
              <a:t>Therefore the SM3 project, as differentiated from SM2 update, is suspended. The options to proceed are to be discussed during </a:t>
            </a:r>
            <a:r>
              <a:rPr lang="en-US" sz="2000" dirty="0" smtClean="0">
                <a:latin typeface="Verdana" charset="0"/>
                <a:ea typeface="Heiti SC Light" charset="0"/>
                <a:cs typeface="Heiti SC Light" charset="0"/>
                <a:sym typeface="Verdana" charset="0"/>
              </a:rPr>
              <a:t>Next Steps and Action Items.</a:t>
            </a:r>
          </a:p>
          <a:p>
            <a:r>
              <a:rPr lang="en-US" sz="2600" dirty="0" smtClean="0"/>
              <a:t>Update of the Semantic Model Web Pages</a:t>
            </a:r>
          </a:p>
          <a:p>
            <a:pPr lvl="1"/>
            <a:r>
              <a:rPr lang="en-US" sz="2000" dirty="0" smtClean="0"/>
              <a:t>It had been discussed that the SM parts of the PWG Web page should be expanded to:</a:t>
            </a:r>
          </a:p>
          <a:p>
            <a:pPr lvl="2"/>
            <a:r>
              <a:rPr lang="en-US" sz="2000" dirty="0" smtClean="0"/>
              <a:t>Give clear examples of the 2D Print Service Capabilities (PSC), Print Job Ticket (PJT), and Print Job Receipt (PJR)structures, including a narrative description.</a:t>
            </a:r>
          </a:p>
          <a:p>
            <a:pPr lvl="2"/>
            <a:r>
              <a:rPr lang="en-US" sz="2000" dirty="0" smtClean="0"/>
              <a:t>Provide parallel information for 3D imaging</a:t>
            </a:r>
          </a:p>
          <a:p>
            <a:pPr lvl="2"/>
            <a:r>
              <a:rPr lang="en-US" sz="2000" dirty="0" smtClean="0"/>
              <a:t>Reference the Web-</a:t>
            </a:r>
            <a:r>
              <a:rPr lang="en-US" sz="2000" dirty="0" err="1" smtClean="0"/>
              <a:t>browsable</a:t>
            </a:r>
            <a:r>
              <a:rPr lang="en-US" sz="2000" dirty="0" smtClean="0"/>
              <a:t> pictorial representations of schema for both completed/approved models and in-process model developments, so that viewers unfamiliar with the PWG Imaging System models may clearly understand, comment on and contribute to what we have done and the new things we are working on.</a:t>
            </a:r>
          </a:p>
          <a:p>
            <a:pPr lvl="2"/>
            <a:r>
              <a:rPr lang="en-US" sz="2000" dirty="0" smtClean="0"/>
              <a:t>How and whether we will work on this activity will be discussed during Next Steps.</a:t>
            </a:r>
          </a:p>
          <a:p>
            <a:pPr lvl="2"/>
            <a:endParaRPr lang="en-US" sz="2000" dirty="0" smtClean="0"/>
          </a:p>
          <a:p>
            <a:pPr lvl="2"/>
            <a:endParaRPr lang="en-US" sz="2000" dirty="0" smtClean="0"/>
          </a:p>
          <a:p>
            <a:pPr lvl="2"/>
            <a:endParaRPr lang="en-US" sz="2000" dirty="0" smtClean="0"/>
          </a:p>
          <a:p>
            <a:pPr lvl="1">
              <a:buNone/>
            </a:pPr>
            <a:endParaRPr lang="en-US" sz="20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 </a:t>
            </a:r>
            <a:r>
              <a:rPr lang="en-US" sz="1400" dirty="0" smtClean="0">
                <a:solidFill>
                  <a:srgbClr val="FFFFFF"/>
                </a:solidFill>
                <a:cs typeface="Arial" charset="0"/>
              </a:rPr>
              <a:t>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Print3D Service</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6347892"/>
          </a:xfrm>
          <a:ln w="9525"/>
        </p:spPr>
        <p:txBody>
          <a:bodyPr wrap="square">
            <a:spAutoFit/>
          </a:bodyPr>
          <a:lstStyle/>
          <a:p>
            <a:r>
              <a:rPr lang="en-US" sz="2800" dirty="0" smtClean="0"/>
              <a:t>Because of the distinct differences between 2D Printing and 3D Printing Elements, 3D Printing in the Semantic Model is represented as a distinct service.</a:t>
            </a:r>
          </a:p>
          <a:p>
            <a:r>
              <a:rPr lang="en-US" sz="2800" dirty="0" smtClean="0"/>
              <a:t>The Print3D Service is represented in version 2.909 of the Schema.</a:t>
            </a:r>
          </a:p>
          <a:p>
            <a:pPr>
              <a:buNone/>
            </a:pPr>
            <a:r>
              <a:rPr lang="en-US" dirty="0" smtClean="0"/>
              <a:t>	</a:t>
            </a:r>
            <a:r>
              <a:rPr lang="en-US" i="1" dirty="0" smtClean="0"/>
              <a:t>	</a:t>
            </a:r>
            <a:r>
              <a:rPr lang="en-US" sz="2800" i="1" dirty="0" smtClean="0"/>
              <a:t>[Review the Print3D Service Model]</a:t>
            </a:r>
          </a:p>
          <a:p>
            <a:pPr>
              <a:buNone/>
            </a:pPr>
            <a:endParaRPr lang="en-US" dirty="0" smtClean="0"/>
          </a:p>
          <a:p>
            <a:r>
              <a:rPr lang="en-US" sz="2800" dirty="0" smtClean="0"/>
              <a:t>The Print3D Job Ticket and the  Print3D Job Receipt are  represented in the Print3DJobTicket files of version 2.909 of the Schema .</a:t>
            </a:r>
            <a:r>
              <a:rPr lang="en-US" sz="2800" dirty="0" err="1" smtClean="0"/>
              <a:t>xsd</a:t>
            </a:r>
            <a:r>
              <a:rPr lang="en-US" sz="2800" dirty="0" smtClean="0"/>
              <a:t>, .xml and .</a:t>
            </a:r>
            <a:r>
              <a:rPr lang="en-US" sz="2800" dirty="0" err="1" smtClean="0"/>
              <a:t>json</a:t>
            </a:r>
            <a:r>
              <a:rPr lang="en-US" sz="2800" dirty="0" smtClean="0"/>
              <a:t> versions are provided.</a:t>
            </a:r>
          </a:p>
          <a:p>
            <a:pPr>
              <a:buNone/>
            </a:pPr>
            <a:endParaRPr lang="en-US" sz="2600" dirty="0" smtClean="0"/>
          </a:p>
          <a:p>
            <a:pPr>
              <a:buNone/>
            </a:pPr>
            <a:r>
              <a:rPr lang="en-US" sz="2800" dirty="0" smtClean="0"/>
              <a:t>		</a:t>
            </a:r>
            <a:r>
              <a:rPr lang="en-US" sz="2800" i="1" dirty="0" smtClean="0"/>
              <a:t>[Review the Print3D Job Ticket and Job Receipt]</a:t>
            </a:r>
          </a:p>
          <a:p>
            <a:pPr lvl="1"/>
            <a:endParaRPr lang="en-US" sz="2000" i="1"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 </a:t>
            </a:r>
            <a:r>
              <a:rPr lang="en-US" sz="1400" dirty="0" smtClean="0">
                <a:solidFill>
                  <a:srgbClr val="FFFFFF"/>
                </a:solidFill>
                <a:cs typeface="Arial" charset="0"/>
              </a:rPr>
              <a:t>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787400" y="0"/>
            <a:ext cx="112014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Break</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1908215"/>
          </a:xfrm>
          <a:ln w="9525"/>
        </p:spPr>
        <p:txBody>
          <a:bodyPr wrap="square">
            <a:spAutoFit/>
          </a:bodyPr>
          <a:lstStyle/>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pic>
        <p:nvPicPr>
          <p:cNvPr id="13314" name="Picture 2" descr="http://previews.123rf.com/images/dvarg/dvarg1309/dvarg130900142/22015399-Cup-of-coffee-with-time-limit-for-break-fiiteen-minutes-Illustration-on-white-background--Stock-Vector.jpg"/>
          <p:cNvPicPr>
            <a:picLocks noChangeAspect="1" noChangeArrowheads="1"/>
          </p:cNvPicPr>
          <p:nvPr/>
        </p:nvPicPr>
        <p:blipFill>
          <a:blip r:embed="rId4" cstate="print"/>
          <a:srcRect/>
          <a:stretch>
            <a:fillRect/>
          </a:stretch>
        </p:blipFill>
        <p:spPr bwMode="auto">
          <a:xfrm>
            <a:off x="330200" y="1752600"/>
            <a:ext cx="5238750" cy="5238750"/>
          </a:xfrm>
          <a:prstGeom prst="rect">
            <a:avLst/>
          </a:prstGeom>
          <a:noFill/>
        </p:spPr>
      </p:pic>
      <p:pic>
        <p:nvPicPr>
          <p:cNvPr id="13316" name="Picture 4" descr="http://thumbs2.dreamstime.com/x/3d-businessman-time-yoga-15164626.jpg"/>
          <p:cNvPicPr>
            <a:picLocks noChangeAspect="1" noChangeArrowheads="1"/>
          </p:cNvPicPr>
          <p:nvPr/>
        </p:nvPicPr>
        <p:blipFill>
          <a:blip r:embed="rId5" cstate="print"/>
          <a:srcRect/>
          <a:stretch>
            <a:fillRect/>
          </a:stretch>
        </p:blipFill>
        <p:spPr bwMode="auto">
          <a:xfrm>
            <a:off x="7340600" y="4572000"/>
            <a:ext cx="3276600" cy="428625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2017</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Plan for Updating and Finalizing SM2</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00200"/>
            <a:ext cx="12573000" cy="7838043"/>
          </a:xfrm>
          <a:ln w="9525"/>
        </p:spPr>
        <p:txBody>
          <a:bodyPr wrap="square">
            <a:spAutoFit/>
          </a:bodyPr>
          <a:lstStyle/>
          <a:p>
            <a:r>
              <a:rPr lang="en-US" sz="2800" dirty="0" smtClean="0"/>
              <a:t>The project is to update, stabilize and finalize SM2 as the basic model for an MFD providing one or more imaging services. This model will then be the basis for SM3, which will include Cloud, 3D Printing and the expanded finishing features.</a:t>
            </a:r>
          </a:p>
          <a:p>
            <a:r>
              <a:rPr lang="en-US" sz="2800" dirty="0" smtClean="0"/>
              <a:t>The approach is to correlate current IPP attributes, as registered in IANA, with Semantic Model elements, adding new elements and deprecating  others. Elements specifically for Cloud, 3D Printing and the expanded finishing features will be removed.</a:t>
            </a:r>
          </a:p>
          <a:p>
            <a:r>
              <a:rPr lang="en-US" sz="2800" dirty="0" smtClean="0"/>
              <a:t>Once syntactical  and format errors are corrected, the updated SM2 will be submitted for PWG approval in accord with the PWG Policy for Maintenance and Approval of Schemata.</a:t>
            </a:r>
          </a:p>
          <a:p>
            <a:r>
              <a:rPr lang="en-US" sz="2800" dirty="0" smtClean="0"/>
              <a:t>A updated compilation of IANA-registered IPP attributes (</a:t>
            </a:r>
            <a:r>
              <a:rPr lang="en-US" sz="2800" dirty="0" smtClean="0">
                <a:hlinkClick r:id="rId4" invalidUrl="ftp://ftp.pwg.org/pub/pwg/sm3/white/IANA 29Dec 2016.xlsx"/>
              </a:rPr>
              <a:t>IANA 29Dec 2016.xlsx</a:t>
            </a:r>
            <a:r>
              <a:rPr lang="en-US" sz="2800" dirty="0" smtClean="0"/>
              <a:t>) is being compared with Semantic Model elements in the current schema version 2.909 </a:t>
            </a:r>
          </a:p>
          <a:p>
            <a:r>
              <a:rPr lang="en-US" sz="2800" dirty="0" smtClean="0"/>
              <a:t>However, if it is decided to proceed with the approach of generating the Model schema from the IPP registry, as discussed in the following slides, this SM2 update activity will be abandoned.</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81490</TotalTime>
  <Pages>0</Pages>
  <Words>2537</Words>
  <Characters>0</Characters>
  <Application>Microsoft Office PowerPoint</Application>
  <PresentationFormat>Custom</PresentationFormat>
  <Lines>0</Lines>
  <Paragraphs>257</Paragraphs>
  <Slides>17</Slides>
  <Notes>15</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Title</vt:lpstr>
      <vt:lpstr>Bullet Slide</vt:lpstr>
      <vt:lpstr>Custom Design</vt:lpstr>
      <vt:lpstr>Semantic Model Workgroup</vt:lpstr>
      <vt:lpstr>SM Meeting Agenda</vt:lpstr>
      <vt:lpstr>Administrivia</vt:lpstr>
      <vt:lpstr>Introduction</vt:lpstr>
      <vt:lpstr>Projects and Status – Current Projects</vt:lpstr>
      <vt:lpstr>Projects and Status – Identified Projects</vt:lpstr>
      <vt:lpstr>Print3D Service</vt:lpstr>
      <vt:lpstr>Break</vt:lpstr>
      <vt:lpstr>Plan for Updating and Finalizing SM2  </vt:lpstr>
      <vt:lpstr>Generating Schema from IPP Registry</vt:lpstr>
      <vt:lpstr> IPP Registry Tool "regtosm"</vt:lpstr>
      <vt:lpstr> Compare Derived Schema with V 2.909 </vt:lpstr>
      <vt:lpstr>Advantages/Disadvantages of Relying on Registry Derived Schema</vt:lpstr>
      <vt:lpstr>Questions on Implementing Registry Derived Schema Approach</vt:lpstr>
      <vt:lpstr> Issues &amp; Next Steps - Organizational</vt:lpstr>
      <vt:lpstr> Issues and Next Steps - Projects</vt:lpstr>
      <vt:lpstr>More Info/How to participate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wam</cp:lastModifiedBy>
  <cp:revision>1282</cp:revision>
  <dcterms:modified xsi:type="dcterms:W3CDTF">2017-02-07T18:36:58Z</dcterms:modified>
</cp:coreProperties>
</file>