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7"/>
  </p:notesMasterIdLst>
  <p:sldIdLst>
    <p:sldId id="256" r:id="rId3"/>
    <p:sldId id="276" r:id="rId4"/>
    <p:sldId id="286" r:id="rId5"/>
    <p:sldId id="284" r:id="rId6"/>
    <p:sldId id="300" r:id="rId7"/>
    <p:sldId id="287" r:id="rId8"/>
    <p:sldId id="302" r:id="rId9"/>
    <p:sldId id="301" r:id="rId10"/>
    <p:sldId id="303" r:id="rId11"/>
    <p:sldId id="271" r:id="rId12"/>
    <p:sldId id="273" r:id="rId13"/>
    <p:sldId id="265" r:id="rId14"/>
    <p:sldId id="267" r:id="rId15"/>
    <p:sldId id="266" r:id="rId16"/>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xmlns="">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1686" autoAdjust="0"/>
  </p:normalViewPr>
  <p:slideViewPr>
    <p:cSldViewPr>
      <p:cViewPr>
        <p:scale>
          <a:sx n="80" d="100"/>
          <a:sy n="80" d="100"/>
        </p:scale>
        <p:origin x="-906" y="108"/>
      </p:cViewPr>
      <p:guideLst>
        <p:guide orient="horz" pos="3072"/>
        <p:guide pos="409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p14="http://schemas.microsoft.com/office/powerpoint/2010/main" xmlns=""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a:p>
        </p:txBody>
      </p:sp>
    </p:spTree>
    <p:extLst>
      <p:ext uri="{BB962C8B-B14F-4D97-AF65-F5344CB8AC3E}">
        <p14:creationId xmlns:p14="http://schemas.microsoft.com/office/powerpoint/2010/main" xmlns="" val="1269433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a:p>
        </p:txBody>
      </p:sp>
    </p:spTree>
    <p:extLst>
      <p:ext uri="{BB962C8B-B14F-4D97-AF65-F5344CB8AC3E}">
        <p14:creationId xmlns:p14="http://schemas.microsoft.com/office/powerpoint/2010/main" xmlns="" val="1649618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a:p>
        </p:txBody>
      </p:sp>
    </p:spTree>
    <p:extLst>
      <p:ext uri="{BB962C8B-B14F-4D97-AF65-F5344CB8AC3E}">
        <p14:creationId xmlns:p14="http://schemas.microsoft.com/office/powerpoint/2010/main" xmlns="" val="1122045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a:p>
        </p:txBody>
      </p:sp>
    </p:spTree>
    <p:extLst>
      <p:ext uri="{BB962C8B-B14F-4D97-AF65-F5344CB8AC3E}">
        <p14:creationId xmlns:p14="http://schemas.microsoft.com/office/powerpoint/2010/main" xmlns="" val="121374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a:p>
        </p:txBody>
      </p:sp>
    </p:spTree>
    <p:extLst>
      <p:ext uri="{BB962C8B-B14F-4D97-AF65-F5344CB8AC3E}">
        <p14:creationId xmlns:p14="http://schemas.microsoft.com/office/powerpoint/2010/main" xmlns="" val="1778355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7</a:t>
            </a:fld>
            <a:endParaRPr lang="en-US"/>
          </a:p>
        </p:txBody>
      </p:sp>
    </p:spTree>
    <p:extLst>
      <p:ext uri="{BB962C8B-B14F-4D97-AF65-F5344CB8AC3E}">
        <p14:creationId xmlns:p14="http://schemas.microsoft.com/office/powerpoint/2010/main" xmlns="" val="1778355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8</a:t>
            </a:fld>
            <a:endParaRPr lang="en-US"/>
          </a:p>
        </p:txBody>
      </p:sp>
    </p:spTree>
    <p:extLst>
      <p:ext uri="{BB962C8B-B14F-4D97-AF65-F5344CB8AC3E}">
        <p14:creationId xmlns:p14="http://schemas.microsoft.com/office/powerpoint/2010/main" xmlns="" val="1778355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9</a:t>
            </a:fld>
            <a:endParaRPr lang="en-US"/>
          </a:p>
        </p:txBody>
      </p:sp>
    </p:spTree>
    <p:extLst>
      <p:ext uri="{BB962C8B-B14F-4D97-AF65-F5344CB8AC3E}">
        <p14:creationId xmlns:p14="http://schemas.microsoft.com/office/powerpoint/2010/main" xmlns="" val="1778355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https://ieee-isto.webex.com/ieee-isto" TargetMode="External"/><Relationship Id="rId4" Type="http://schemas.openxmlformats.org/officeDocument/2006/relationships/hyperlink" Target="http://www.pwg.org/sm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ftp://ftp.pwg.org/pub/pwg/candidates/cs-sm20-scan10-20090410-5108.02.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resource10-20090703-5108.03.pdf" TargetMode="External"/><Relationship Id="rId4" Type="http://schemas.openxmlformats.org/officeDocument/2006/relationships/hyperlink" Target="ftp://ftp.pwg.org/pub/pwg/candidates/cs-sm10-20040120-5105.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ftp://ftp.pwg.org/pub/pwg/informational/req-mfdreq10-20100901.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copy10-20110610-5108.04.pdf" TargetMode="External"/><Relationship Id="rId4" Type="http://schemas.openxmlformats.org/officeDocument/2006/relationships/hyperlink" Target="ftp://ftp.pwg.org/pub/pwg/candidates/cs-sm20-mfdmodel10-20110415-5108.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ftp://ftp.pwg.org/pub/pwg/candidates/cs-sm20-faxout10-20110809-5108.05.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pjt10-20120813-5108.07.pdf" TargetMode="External"/><Relationship Id="rId4" Type="http://schemas.openxmlformats.org/officeDocument/2006/relationships/hyperlink" Target="ftp://ftp.pwg.org/pub/pwg/candidates/cs-sm20-system10-20120217-5108.06.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hyperlink" Target="http://www.pwg.org/sm/schemas/Rev2.905/system.html" TargetMode="External"/><Relationship Id="rId4" Type="http://schemas.openxmlformats.org/officeDocument/2006/relationships/hyperlink" Target="http://ftp.pwg.org/pub/pwg/sm3/schemas/PWG_SM_3.0_v2.905.zip"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ftp://ftp.pwg.org/pub/pwg/sm3/minutes/SMWG-concall-minutes-20160125.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hyperlink" Target="ftp://ftp.pwg.org/pub/pwg/sm3/wd/wd-sm3-policy-schemata-20160125.docx"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Wednesday, Feb </a:t>
            </a:r>
            <a:r>
              <a:rPr lang="en-US" dirty="0" smtClean="0">
                <a:sym typeface="Verdana" charset="0"/>
              </a:rPr>
              <a:t>10, </a:t>
            </a:r>
            <a:r>
              <a:rPr lang="en-US" dirty="0" smtClean="0">
                <a:sym typeface="Verdana" charset="0"/>
              </a:rPr>
              <a:t>2016</a:t>
            </a:r>
          </a:p>
          <a:p>
            <a:pPr eaLnBrk="1" hangingPunct="1">
              <a:defRPr/>
            </a:pPr>
            <a:r>
              <a:rPr lang="en-US" dirty="0" smtClean="0">
                <a:sym typeface="Verdana" charset="0"/>
              </a:rPr>
              <a:t>Sunnyvale, CA</a:t>
            </a:r>
          </a:p>
          <a:p>
            <a:pPr marL="0" indent="0" eaLnBrk="1" hangingPunct="1">
              <a:defRPr/>
            </a:pPr>
            <a:endParaRPr lang="en-US" dirty="0" smtClean="0">
              <a:sym typeface="Verdana" charset="0"/>
            </a:endParaRPr>
          </a:p>
          <a:p>
            <a:pPr marL="0" indent="0" eaLnBrk="1" hangingPunct="1">
              <a:defRPr/>
            </a:pPr>
            <a:r>
              <a:rPr lang="en-US" sz="2800" dirty="0" smtClean="0">
                <a:sym typeface="Verdana" charset="0"/>
              </a:rPr>
              <a:t>Daniel Manchala (Xerox)</a:t>
            </a: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10</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10</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Next  conference call</a:t>
            </a:r>
            <a:r>
              <a:rPr lang="en-US" sz="2800" b="1" kern="0" smtClean="0">
                <a:solidFill>
                  <a:schemeClr val="tx1"/>
                </a:solidFill>
                <a:latin typeface="Arial" pitchFamily="34" charset="0"/>
                <a:ea typeface="+mn-ea"/>
                <a:cs typeface="Arial" pitchFamily="34" charset="0"/>
                <a:sym typeface="Verdana" charset="0"/>
              </a:rPr>
              <a:t>:  </a:t>
            </a:r>
            <a:r>
              <a:rPr lang="en-US" sz="2800" b="1" kern="0">
                <a:solidFill>
                  <a:schemeClr val="tx1"/>
                </a:solidFill>
                <a:latin typeface="Arial" pitchFamily="34" charset="0"/>
                <a:ea typeface="+mn-ea"/>
                <a:cs typeface="Arial" pitchFamily="34" charset="0"/>
                <a:sym typeface="Verdana" charset="0"/>
              </a:rPr>
              <a:t>February 22, 2016; </a:t>
            </a:r>
            <a:r>
              <a:rPr lang="en-US" sz="2800" b="1" kern="0" dirty="0" smtClean="0">
                <a:solidFill>
                  <a:schemeClr val="tx1"/>
                </a:solidFill>
                <a:latin typeface="Arial" pitchFamily="34" charset="0"/>
                <a:ea typeface="+mn-ea"/>
                <a:cs typeface="Arial" pitchFamily="34" charset="0"/>
                <a:sym typeface="Verdana" charset="0"/>
              </a:rPr>
              <a:t>12:00 – 1:00 PDT / 3:00 – 4:00 PM EDT.</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400" dirty="0" smtClean="0"/>
              <a:t> </a:t>
            </a:r>
            <a:r>
              <a:rPr lang="en-US" sz="2400" u="sng" dirty="0">
                <a:hlinkClick r:id="rId5"/>
              </a:rPr>
              <a:t>https://ieee-isto.webex.com/ieee-isto</a:t>
            </a:r>
            <a:endParaRPr lang="en-US" sz="24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pPr algn="ctr"/>
            <a:r>
              <a:rPr lang="en-US" dirty="0" smtClean="0">
                <a:solidFill>
                  <a:schemeClr val="tx1"/>
                </a:solidFill>
              </a:rPr>
              <a:t>Appendix</a:t>
            </a:r>
            <a:endParaRPr lang="en-US" dirty="0">
              <a:solidFill>
                <a:schemeClr val="tx1"/>
              </a:solidFill>
            </a:endParaRPr>
          </a:p>
        </p:txBody>
      </p:sp>
      <p:sp>
        <p:nvSpPr>
          <p:cNvPr id="6" name="Subtitle 5"/>
          <p:cNvSpPr>
            <a:spLocks noGrp="1"/>
          </p:cNvSpPr>
          <p:nvPr>
            <p:ph type="subTitle" idx="1"/>
          </p:nvPr>
        </p:nvSpPr>
        <p:spPr/>
        <p:txBody>
          <a:bodyPr/>
          <a:lstStyle/>
          <a:p>
            <a:r>
              <a:rPr lang="en-US" dirty="0" smtClean="0"/>
              <a:t>Past Specifications</a:t>
            </a:r>
            <a:endParaRPr lang="en-US" dirty="0"/>
          </a:p>
        </p:txBody>
      </p:sp>
      <p:sp>
        <p:nvSpPr>
          <p:cNvPr id="4" name="Slide Number Placeholder 3"/>
          <p:cNvSpPr>
            <a:spLocks noGrp="1"/>
          </p:cNvSpPr>
          <p:nvPr>
            <p:ph type="sldNum" sz="quarter" idx="10"/>
          </p:nvPr>
        </p:nvSpPr>
        <p:spPr/>
        <p:txBody>
          <a:bodyPr/>
          <a:lstStyle/>
          <a:p>
            <a:pPr>
              <a:defRPr/>
            </a:pPr>
            <a:fld id="{5B8D8183-25DD-4D1D-A67B-97BE19D0EF38}" type="slidenum">
              <a:rPr lang="en-US" smtClean="0"/>
              <a:pPr>
                <a:defRPr/>
              </a:pPr>
              <a:t>11</a:t>
            </a:fld>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B54E7D7F-881F-4A5D-9C5B-B6F765B3444F}" type="slidenum">
              <a:rPr lang="en-US" smtClean="0"/>
              <a:pPr/>
              <a:t>12</a:t>
            </a:fld>
            <a:endParaRPr lang="en-US" smtClean="0"/>
          </a:p>
        </p:txBody>
      </p:sp>
      <p:sp>
        <p:nvSpPr>
          <p:cNvPr id="10243"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0244"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0245"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0246"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024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6A38E44-E466-4955-8F58-24305DBA14B1}" type="slidenum">
              <a:rPr lang="en-US" sz="1400">
                <a:solidFill>
                  <a:srgbClr val="FFFFFF"/>
                </a:solidFill>
                <a:cs typeface="Arial" charset="0"/>
              </a:rPr>
              <a:pPr algn="ctr"/>
              <a:t>12</a:t>
            </a:fld>
            <a:endParaRPr lang="en-US" sz="1400">
              <a:solidFill>
                <a:srgbClr val="FFFFFF"/>
              </a:solidFill>
              <a:cs typeface="Arial" charset="0"/>
            </a:endParaRPr>
          </a:p>
        </p:txBody>
      </p:sp>
      <p:sp>
        <p:nvSpPr>
          <p:cNvPr id="10248" name="Title 12"/>
          <p:cNvSpPr>
            <a:spLocks noGrp="1"/>
          </p:cNvSpPr>
          <p:nvPr>
            <p:ph type="title"/>
          </p:nvPr>
        </p:nvSpPr>
        <p:spPr/>
        <p:txBody>
          <a:bodyPr/>
          <a:lstStyle/>
          <a:p>
            <a:r>
              <a:rPr lang="en-US" smtClean="0"/>
              <a:t>Approved Documents</a:t>
            </a:r>
          </a:p>
        </p:txBody>
      </p:sp>
      <p:sp>
        <p:nvSpPr>
          <p:cNvPr id="10" name="Rectangle 3"/>
          <p:cNvSpPr txBox="1">
            <a:spLocks noChangeArrowheads="1"/>
          </p:cNvSpPr>
          <p:nvPr/>
        </p:nvSpPr>
        <p:spPr bwMode="auto">
          <a:xfrm>
            <a:off x="306388" y="4681538"/>
            <a:ext cx="11225212" cy="1277937"/>
          </a:xfrm>
          <a:prstGeom prst="rect">
            <a:avLst/>
          </a:prstGeom>
          <a:noFill/>
          <a:ln w="12700">
            <a:noFill/>
            <a:miter lim="800000"/>
            <a:headEnd/>
            <a:tailEnd/>
          </a:ln>
        </p:spPr>
        <p:txBody>
          <a:bodyPr lIns="50800" tIns="50800" rIns="108599" bIns="50800"/>
          <a:lstStyle/>
          <a:p>
            <a:pPr marL="382588" indent="-342900" eaLnBrk="0" hangingPunct="0">
              <a:spcBef>
                <a:spcPts val="800"/>
              </a:spcBef>
              <a:buSzPct val="100000"/>
              <a:buFont typeface="Verdana" charset="0"/>
              <a:buChar char="•"/>
              <a:defRPr/>
            </a:pPr>
            <a:r>
              <a:rPr lang="en-US" sz="2000" kern="0" dirty="0">
                <a:solidFill>
                  <a:schemeClr val="tx1"/>
                </a:solidFill>
                <a:latin typeface="+mn-lt"/>
                <a:ea typeface="+mn-ea"/>
                <a:cs typeface="+mn-cs"/>
                <a:sym typeface="Verdana" charset="0"/>
              </a:rPr>
              <a:t>PWG5108.02-2009: </a:t>
            </a:r>
            <a:br>
              <a:rPr lang="en-US" sz="2000" kern="0" dirty="0">
                <a:solidFill>
                  <a:schemeClr val="tx1"/>
                </a:solidFill>
                <a:latin typeface="+mn-lt"/>
                <a:ea typeface="+mn-ea"/>
                <a:cs typeface="+mn-cs"/>
                <a:sym typeface="Verdana" charset="0"/>
              </a:rPr>
            </a:br>
            <a:r>
              <a:rPr lang="en-US" sz="2000" kern="0" dirty="0">
                <a:solidFill>
                  <a:schemeClr val="tx1"/>
                </a:solidFill>
                <a:latin typeface="+mn-lt"/>
                <a:ea typeface="+mn-ea"/>
                <a:cs typeface="+mn-cs"/>
                <a:sym typeface="Verdana" charset="0"/>
              </a:rPr>
              <a:t>Network Scan Service Semantic Model and Service Interface Version 1.0 </a:t>
            </a:r>
          </a:p>
          <a:p>
            <a:pPr marL="382588" indent="-342900" eaLnBrk="0" hangingPunct="0">
              <a:spcBef>
                <a:spcPts val="800"/>
              </a:spcBef>
              <a:buSzPct val="100000"/>
              <a:buFont typeface="Verdana" charset="0"/>
              <a:buChar char="•"/>
              <a:defRPr/>
            </a:pPr>
            <a:r>
              <a:rPr lang="en-US" sz="2000" kern="0" dirty="0">
                <a:solidFill>
                  <a:schemeClr val="tx1"/>
                </a:solidFill>
                <a:latin typeface="+mn-lt"/>
                <a:ea typeface="+mn-ea"/>
                <a:cs typeface="+mn-cs"/>
                <a:sym typeface="Verdana" charset="0"/>
                <a:hlinkClick r:id="rId3"/>
              </a:rPr>
              <a:t>ftp://ftp.pwg.org/pub/pwg/candidates/cs-sm20-scan10-20090410-5108.02.pdf</a:t>
            </a:r>
            <a:r>
              <a:rPr lang="en-US" sz="2000" kern="0" dirty="0">
                <a:solidFill>
                  <a:schemeClr val="tx1"/>
                </a:solidFill>
                <a:latin typeface="+mn-lt"/>
                <a:ea typeface="+mn-ea"/>
                <a:cs typeface="+mn-cs"/>
                <a:sym typeface="Verdana" charset="0"/>
              </a:rPr>
              <a:t> </a:t>
            </a:r>
          </a:p>
        </p:txBody>
      </p:sp>
      <p:sp>
        <p:nvSpPr>
          <p:cNvPr id="10250" name="Rectangle 2"/>
          <p:cNvSpPr>
            <a:spLocks noChangeArrowheads="1"/>
          </p:cNvSpPr>
          <p:nvPr/>
        </p:nvSpPr>
        <p:spPr bwMode="auto">
          <a:xfrm>
            <a:off x="381000" y="6264275"/>
            <a:ext cx="7924800" cy="685800"/>
          </a:xfrm>
          <a:prstGeom prst="rect">
            <a:avLst/>
          </a:prstGeom>
          <a:noFill/>
          <a:ln w="9525">
            <a:noFill/>
            <a:miter lim="800000"/>
            <a:headEnd/>
            <a:tailEnd/>
          </a:ln>
        </p:spPr>
        <p:txBody>
          <a:bodyPr anchor="ctr"/>
          <a:lstStyle/>
          <a:p>
            <a:r>
              <a:rPr lang="en-US" sz="4000">
                <a:solidFill>
                  <a:schemeClr val="tx2"/>
                </a:solidFill>
                <a:latin typeface="Verdana" pitchFamily="34" charset="0"/>
              </a:rPr>
              <a:t>Resource</a:t>
            </a:r>
            <a:r>
              <a:rPr lang="en-US" sz="3600">
                <a:solidFill>
                  <a:schemeClr val="tx2"/>
                </a:solidFill>
                <a:latin typeface="Verdana" pitchFamily="34" charset="0"/>
              </a:rPr>
              <a:t> Service: </a:t>
            </a:r>
            <a:r>
              <a:rPr lang="en-US" sz="2400" i="1"/>
              <a:t>Approved July 2009</a:t>
            </a:r>
            <a:endParaRPr lang="en-US" sz="2400" i="1">
              <a:solidFill>
                <a:schemeClr val="tx2"/>
              </a:solidFill>
              <a:latin typeface="Verdana" pitchFamily="34" charset="0"/>
            </a:endParaRPr>
          </a:p>
        </p:txBody>
      </p:sp>
      <p:sp>
        <p:nvSpPr>
          <p:cNvPr id="10251" name="Rectangle 9"/>
          <p:cNvSpPr>
            <a:spLocks noChangeArrowheads="1"/>
          </p:cNvSpPr>
          <p:nvPr/>
        </p:nvSpPr>
        <p:spPr bwMode="auto">
          <a:xfrm>
            <a:off x="304800" y="4094163"/>
            <a:ext cx="7315200" cy="708025"/>
          </a:xfrm>
          <a:prstGeom prst="rect">
            <a:avLst/>
          </a:prstGeom>
          <a:noFill/>
          <a:ln w="9525">
            <a:noFill/>
            <a:miter lim="800000"/>
            <a:headEnd/>
            <a:tailEnd/>
          </a:ln>
        </p:spPr>
        <p:txBody>
          <a:bodyPr>
            <a:spAutoFit/>
          </a:bodyPr>
          <a:lstStyle/>
          <a:p>
            <a:r>
              <a:rPr lang="en-US" sz="3600">
                <a:solidFill>
                  <a:schemeClr val="tx2"/>
                </a:solidFill>
                <a:latin typeface="Verdana" pitchFamily="34" charset="0"/>
              </a:rPr>
              <a:t>Scan </a:t>
            </a:r>
            <a:r>
              <a:rPr lang="en-US" sz="4000">
                <a:solidFill>
                  <a:schemeClr val="tx2"/>
                </a:solidFill>
                <a:latin typeface="Verdana" pitchFamily="34" charset="0"/>
              </a:rPr>
              <a:t>Service</a:t>
            </a:r>
            <a:r>
              <a:rPr lang="en-US" sz="3600">
                <a:solidFill>
                  <a:schemeClr val="tx2"/>
                </a:solidFill>
                <a:latin typeface="Verdana" pitchFamily="34" charset="0"/>
              </a:rPr>
              <a:t>: </a:t>
            </a:r>
            <a:r>
              <a:rPr lang="en-US" sz="2400" i="1"/>
              <a:t>Approved April 2009</a:t>
            </a:r>
            <a:endParaRPr lang="en-US" sz="2400" i="1">
              <a:solidFill>
                <a:schemeClr val="tx2"/>
              </a:solidFill>
              <a:latin typeface="Verdana" pitchFamily="34" charset="0"/>
            </a:endParaRPr>
          </a:p>
        </p:txBody>
      </p:sp>
      <p:sp>
        <p:nvSpPr>
          <p:cNvPr id="10252" name="Rectangle 9"/>
          <p:cNvSpPr>
            <a:spLocks noChangeArrowheads="1"/>
          </p:cNvSpPr>
          <p:nvPr/>
        </p:nvSpPr>
        <p:spPr bwMode="auto">
          <a:xfrm>
            <a:off x="381000" y="2133600"/>
            <a:ext cx="6934200" cy="708025"/>
          </a:xfrm>
          <a:prstGeom prst="rect">
            <a:avLst/>
          </a:prstGeom>
          <a:noFill/>
          <a:ln w="9525">
            <a:noFill/>
            <a:miter lim="800000"/>
            <a:headEnd/>
            <a:tailEnd/>
          </a:ln>
        </p:spPr>
        <p:txBody>
          <a:bodyPr>
            <a:spAutoFit/>
          </a:bodyPr>
          <a:lstStyle/>
          <a:p>
            <a:r>
              <a:rPr lang="en-US" sz="3600">
                <a:solidFill>
                  <a:schemeClr val="tx2"/>
                </a:solidFill>
                <a:latin typeface="Verdana" pitchFamily="34" charset="0"/>
              </a:rPr>
              <a:t>Print </a:t>
            </a:r>
            <a:r>
              <a:rPr lang="en-US" sz="4000">
                <a:solidFill>
                  <a:schemeClr val="tx2"/>
                </a:solidFill>
                <a:latin typeface="Verdana" pitchFamily="34" charset="0"/>
              </a:rPr>
              <a:t>Service</a:t>
            </a:r>
            <a:r>
              <a:rPr lang="en-US" sz="3600">
                <a:solidFill>
                  <a:schemeClr val="tx2"/>
                </a:solidFill>
                <a:latin typeface="Verdana" pitchFamily="34" charset="0"/>
              </a:rPr>
              <a:t>: </a:t>
            </a:r>
            <a:r>
              <a:rPr lang="en-US" sz="2400" i="1"/>
              <a:t>Approved January 2004</a:t>
            </a:r>
            <a:endParaRPr lang="en-US" sz="2400" i="1">
              <a:solidFill>
                <a:schemeClr val="tx2"/>
              </a:solidFill>
              <a:latin typeface="Verdana" pitchFamily="34" charset="0"/>
            </a:endParaRPr>
          </a:p>
        </p:txBody>
      </p:sp>
      <p:sp>
        <p:nvSpPr>
          <p:cNvPr id="16" name="Rectangle 3"/>
          <p:cNvSpPr txBox="1">
            <a:spLocks noChangeArrowheads="1"/>
          </p:cNvSpPr>
          <p:nvPr/>
        </p:nvSpPr>
        <p:spPr bwMode="auto">
          <a:xfrm>
            <a:off x="381000" y="2835275"/>
            <a:ext cx="10617200" cy="1295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PWG5105.1</a:t>
            </a:r>
            <a:r>
              <a:rPr lang="en-US" sz="1800" kern="0" dirty="0">
                <a:latin typeface="+mn-lt"/>
              </a:rPr>
              <a:t>: </a:t>
            </a:r>
            <a:br>
              <a:rPr lang="en-US" sz="1800" kern="0" dirty="0">
                <a:latin typeface="+mn-lt"/>
              </a:rPr>
            </a:br>
            <a:r>
              <a:rPr lang="en-US" sz="1800" kern="0" dirty="0">
                <a:latin typeface="+mn-lt"/>
              </a:rPr>
              <a:t>PWG </a:t>
            </a:r>
            <a:r>
              <a:rPr lang="en-US" sz="2000" kern="0" dirty="0">
                <a:latin typeface="+mn-lt"/>
              </a:rPr>
              <a:t>Semantic</a:t>
            </a:r>
            <a:r>
              <a:rPr lang="en-US" sz="1800" kern="0" dirty="0">
                <a:latin typeface="+mn-lt"/>
              </a:rPr>
              <a:t> Model Specification Version 1.00 </a:t>
            </a:r>
          </a:p>
          <a:p>
            <a:pPr marL="342900" indent="-342900" eaLnBrk="0" hangingPunct="0">
              <a:spcBef>
                <a:spcPct val="20000"/>
              </a:spcBef>
              <a:buFontTx/>
              <a:buChar char="•"/>
              <a:defRPr/>
            </a:pPr>
            <a:r>
              <a:rPr lang="en-US" sz="1800" kern="0" dirty="0">
                <a:latin typeface="+mn-lt"/>
                <a:hlinkClick r:id="rId4"/>
              </a:rPr>
              <a:t>ftp://</a:t>
            </a:r>
            <a:r>
              <a:rPr lang="en-US" sz="2000" kern="0" dirty="0">
                <a:latin typeface="+mn-lt"/>
                <a:hlinkClick r:id="rId4"/>
              </a:rPr>
              <a:t>ftp.pwg.org/pub/pwg/candidates/cs-sm10-20040120-5105.1.pdf</a:t>
            </a:r>
            <a:endParaRPr lang="en-US" sz="1800" kern="0" dirty="0">
              <a:latin typeface="+mn-lt"/>
            </a:endParaRPr>
          </a:p>
        </p:txBody>
      </p:sp>
      <p:sp>
        <p:nvSpPr>
          <p:cNvPr id="17" name="Rectangle 3"/>
          <p:cNvSpPr txBox="1">
            <a:spLocks noChangeArrowheads="1"/>
          </p:cNvSpPr>
          <p:nvPr/>
        </p:nvSpPr>
        <p:spPr bwMode="auto">
          <a:xfrm>
            <a:off x="254000" y="6950075"/>
            <a:ext cx="11506200" cy="10668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PWG5108.03-2009</a:t>
            </a:r>
            <a:r>
              <a:rPr lang="en-US" sz="2400" kern="0" dirty="0">
                <a:latin typeface="+mn-lt"/>
              </a:rPr>
              <a:t>:</a:t>
            </a:r>
            <a:br>
              <a:rPr lang="en-US" sz="2400" kern="0" dirty="0">
                <a:latin typeface="+mn-lt"/>
              </a:rPr>
            </a:br>
            <a:r>
              <a:rPr lang="en-US" sz="2000" kern="0" dirty="0">
                <a:latin typeface="+mn-lt"/>
              </a:rPr>
              <a:t>Network Resource Service Semantic Model and Service Interface Version 1.0 </a:t>
            </a:r>
          </a:p>
          <a:p>
            <a:pPr marL="342900" indent="-342900" eaLnBrk="0" hangingPunct="0">
              <a:spcBef>
                <a:spcPct val="20000"/>
              </a:spcBef>
              <a:buFontTx/>
              <a:buChar char="•"/>
              <a:defRPr/>
            </a:pPr>
            <a:r>
              <a:rPr lang="en-US" sz="2000" kern="0" dirty="0">
                <a:latin typeface="+mn-lt"/>
                <a:hlinkClick r:id="rId5"/>
              </a:rPr>
              <a:t>ftp://ftp.pwg.org/pub/pwg/candidates/cs-sm20-resource10-20090703-5108.03.pdf</a:t>
            </a:r>
            <a:r>
              <a:rPr lang="en-US" sz="2000" kern="0" dirty="0">
                <a:latin typeface="+mn-lt"/>
              </a:rPr>
              <a:t>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p>
            <a:fld id="{AD9BF732-B0DB-41A9-8DD6-A8C8833B7E81}" type="slidenum">
              <a:rPr lang="en-US" smtClean="0"/>
              <a:pPr/>
              <a:t>13</a:t>
            </a:fld>
            <a:endParaRPr lang="en-US" smtClean="0"/>
          </a:p>
        </p:txBody>
      </p:sp>
      <p:sp>
        <p:nvSpPr>
          <p:cNvPr id="11267"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1268"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1269"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1270" name="Rectangle 4"/>
          <p:cNvSpPr>
            <a:spLocks/>
          </p:cNvSpPr>
          <p:nvPr/>
        </p:nvSpPr>
        <p:spPr bwMode="auto">
          <a:xfrm>
            <a:off x="177800" y="9480550"/>
            <a:ext cx="118110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1271"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A274E7F8-C06D-4A33-9CC8-83D3AA3B67D2}" type="slidenum">
              <a:rPr lang="en-US" sz="1400">
                <a:solidFill>
                  <a:srgbClr val="FFFFFF"/>
                </a:solidFill>
                <a:cs typeface="Arial" charset="0"/>
              </a:rPr>
              <a:pPr algn="ctr"/>
              <a:t>13</a:t>
            </a:fld>
            <a:endParaRPr lang="en-US" sz="1400">
              <a:solidFill>
                <a:srgbClr val="FFFFFF"/>
              </a:solidFill>
              <a:cs typeface="Arial" charset="0"/>
            </a:endParaRPr>
          </a:p>
        </p:txBody>
      </p:sp>
      <p:sp>
        <p:nvSpPr>
          <p:cNvPr id="11272" name="Title 12"/>
          <p:cNvSpPr>
            <a:spLocks noGrp="1"/>
          </p:cNvSpPr>
          <p:nvPr>
            <p:ph type="title"/>
          </p:nvPr>
        </p:nvSpPr>
        <p:spPr/>
        <p:txBody>
          <a:bodyPr/>
          <a:lstStyle/>
          <a:p>
            <a:r>
              <a:rPr lang="en-US" smtClean="0"/>
              <a:t>Approved Documents</a:t>
            </a:r>
          </a:p>
        </p:txBody>
      </p:sp>
      <p:sp>
        <p:nvSpPr>
          <p:cNvPr id="11273" name="Rectangle 9"/>
          <p:cNvSpPr>
            <a:spLocks noChangeArrowheads="1"/>
          </p:cNvSpPr>
          <p:nvPr/>
        </p:nvSpPr>
        <p:spPr bwMode="auto">
          <a:xfrm>
            <a:off x="558800" y="6702425"/>
            <a:ext cx="9996488" cy="708025"/>
          </a:xfrm>
          <a:prstGeom prst="rect">
            <a:avLst/>
          </a:prstGeom>
          <a:noFill/>
          <a:ln w="9525">
            <a:noFill/>
            <a:miter lim="800000"/>
            <a:headEnd/>
            <a:tailEnd/>
          </a:ln>
        </p:spPr>
        <p:txBody>
          <a:bodyPr>
            <a:spAutoFit/>
          </a:bodyPr>
          <a:lstStyle/>
          <a:p>
            <a:r>
              <a:rPr lang="en-US" sz="4000">
                <a:solidFill>
                  <a:schemeClr val="tx2"/>
                </a:solidFill>
                <a:latin typeface="Verdana" pitchFamily="34" charset="0"/>
              </a:rPr>
              <a:t>MFD Requirements: </a:t>
            </a:r>
            <a:r>
              <a:rPr lang="en-US" sz="2800" i="1"/>
              <a:t>Approved September 2010</a:t>
            </a:r>
            <a:endParaRPr lang="en-US" sz="2800" i="1">
              <a:solidFill>
                <a:schemeClr val="tx2"/>
              </a:solidFill>
              <a:latin typeface="Verdana" pitchFamily="34" charset="0"/>
            </a:endParaRPr>
          </a:p>
        </p:txBody>
      </p:sp>
      <p:sp>
        <p:nvSpPr>
          <p:cNvPr id="11" name="Rectangle 3"/>
          <p:cNvSpPr txBox="1">
            <a:spLocks noChangeArrowheads="1"/>
          </p:cNvSpPr>
          <p:nvPr/>
        </p:nvSpPr>
        <p:spPr bwMode="auto">
          <a:xfrm>
            <a:off x="558800" y="7467600"/>
            <a:ext cx="11912600" cy="914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 Multifunction Device Service Model Requirements</a:t>
            </a:r>
          </a:p>
          <a:p>
            <a:pPr marL="342900" indent="-342900" eaLnBrk="0" hangingPunct="0">
              <a:spcBef>
                <a:spcPct val="20000"/>
              </a:spcBef>
              <a:buFontTx/>
              <a:buChar char="•"/>
              <a:defRPr/>
            </a:pPr>
            <a:r>
              <a:rPr lang="en-US" sz="2000" kern="0" dirty="0">
                <a:latin typeface="+mn-lt"/>
                <a:hlinkClick r:id="rId3"/>
              </a:rPr>
              <a:t>ftp://ftp.pwg.org/pub/pwg/informational/req-mfdreq10-20100901.pdf</a:t>
            </a:r>
            <a:endParaRPr lang="en-US" sz="2000" kern="0" dirty="0">
              <a:latin typeface="+mn-lt"/>
            </a:endParaRPr>
          </a:p>
        </p:txBody>
      </p:sp>
      <p:sp>
        <p:nvSpPr>
          <p:cNvPr id="14" name="Rectangle 9"/>
          <p:cNvSpPr>
            <a:spLocks noChangeArrowheads="1"/>
          </p:cNvSpPr>
          <p:nvPr/>
        </p:nvSpPr>
        <p:spPr bwMode="auto">
          <a:xfrm>
            <a:off x="558800" y="2133600"/>
            <a:ext cx="10287000" cy="708025"/>
          </a:xfrm>
          <a:prstGeom prst="rect">
            <a:avLst/>
          </a:prstGeom>
          <a:noFill/>
          <a:ln w="9525">
            <a:noFill/>
            <a:miter lim="800000"/>
            <a:headEnd/>
            <a:tailEnd/>
          </a:ln>
        </p:spPr>
        <p:txBody>
          <a:bodyPr>
            <a:spAutoFit/>
          </a:bodyPr>
          <a:lstStyle/>
          <a:p>
            <a:pPr>
              <a:defRPr/>
            </a:pPr>
            <a:r>
              <a:rPr lang="en-US" sz="4000" dirty="0">
                <a:solidFill>
                  <a:schemeClr val="tx2"/>
                </a:solidFill>
                <a:latin typeface="Verdana" pitchFamily="34" charset="0"/>
              </a:rPr>
              <a:t>MFD Common Semantics:</a:t>
            </a:r>
            <a:r>
              <a:rPr lang="en-US" sz="4000" kern="0" dirty="0">
                <a:latin typeface="Verdana" pitchFamily="34" charset="0"/>
                <a:sym typeface="Wingdings" pitchFamily="2" charset="2"/>
              </a:rPr>
              <a:t> </a:t>
            </a:r>
            <a:r>
              <a:rPr lang="en-US" sz="2800" i="1" dirty="0"/>
              <a:t>Approved April 2011</a:t>
            </a:r>
            <a:endParaRPr lang="en-US" sz="2800" i="1" dirty="0">
              <a:solidFill>
                <a:schemeClr val="tx2"/>
              </a:solidFill>
              <a:latin typeface="Verdana" pitchFamily="34" charset="0"/>
            </a:endParaRPr>
          </a:p>
        </p:txBody>
      </p:sp>
      <p:sp>
        <p:nvSpPr>
          <p:cNvPr id="15" name="Rectangle 3"/>
          <p:cNvSpPr txBox="1">
            <a:spLocks noChangeArrowheads="1"/>
          </p:cNvSpPr>
          <p:nvPr/>
        </p:nvSpPr>
        <p:spPr bwMode="auto">
          <a:xfrm>
            <a:off x="558800" y="3048000"/>
            <a:ext cx="11912600" cy="1295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PWG5108.01-2011:</a:t>
            </a:r>
            <a:br>
              <a:rPr lang="en-US" sz="2000" kern="0" dirty="0">
                <a:latin typeface="+mn-lt"/>
              </a:rPr>
            </a:br>
            <a:r>
              <a:rPr lang="en-US" sz="2000" dirty="0">
                <a:solidFill>
                  <a:schemeClr val="tx2"/>
                </a:solidFill>
                <a:latin typeface="Verdana" pitchFamily="34" charset="0"/>
              </a:rPr>
              <a:t>MFD Model and Common Semantics </a:t>
            </a:r>
            <a:r>
              <a:rPr lang="en-US" sz="2000" kern="0" dirty="0">
                <a:latin typeface="+mn-lt"/>
              </a:rPr>
              <a:t>Version 1.00 </a:t>
            </a:r>
          </a:p>
          <a:p>
            <a:pPr marL="342900" indent="-342900" eaLnBrk="0" hangingPunct="0">
              <a:spcBef>
                <a:spcPct val="20000"/>
              </a:spcBef>
              <a:buFontTx/>
              <a:buChar char="•"/>
              <a:defRPr/>
            </a:pPr>
            <a:r>
              <a:rPr lang="en-US" sz="1800" kern="0" dirty="0">
                <a:latin typeface="+mn-lt"/>
                <a:hlinkClick r:id="rId4"/>
              </a:rPr>
              <a:t>ftp://</a:t>
            </a:r>
            <a:r>
              <a:rPr lang="en-US" sz="2000" kern="0" dirty="0">
                <a:latin typeface="+mn-lt"/>
                <a:hlinkClick r:id="rId4"/>
              </a:rPr>
              <a:t>ftp.pwg.org/pub/pwg/candidates/cs-sm20-mfdmodel10-20110415-5108.1.pdf</a:t>
            </a:r>
            <a:endParaRPr lang="en-US" sz="1800" kern="0" dirty="0">
              <a:latin typeface="+mn-lt"/>
            </a:endParaRPr>
          </a:p>
        </p:txBody>
      </p:sp>
      <p:sp>
        <p:nvSpPr>
          <p:cNvPr id="11277" name="Rectangle 2"/>
          <p:cNvSpPr>
            <a:spLocks noChangeArrowheads="1"/>
          </p:cNvSpPr>
          <p:nvPr/>
        </p:nvSpPr>
        <p:spPr bwMode="auto">
          <a:xfrm>
            <a:off x="558800" y="4495800"/>
            <a:ext cx="9067800" cy="665163"/>
          </a:xfrm>
          <a:prstGeom prst="rect">
            <a:avLst/>
          </a:prstGeom>
          <a:noFill/>
          <a:ln w="9525">
            <a:noFill/>
            <a:miter lim="800000"/>
            <a:headEnd/>
            <a:tailEnd/>
          </a:ln>
        </p:spPr>
        <p:txBody>
          <a:bodyPr anchor="ctr"/>
          <a:lstStyle/>
          <a:p>
            <a:r>
              <a:rPr lang="en-US" sz="4000">
                <a:solidFill>
                  <a:schemeClr val="tx2"/>
                </a:solidFill>
                <a:latin typeface="Verdana" pitchFamily="34" charset="0"/>
              </a:rPr>
              <a:t>Copy Service:  </a:t>
            </a:r>
            <a:r>
              <a:rPr lang="en-US" sz="2800" i="1"/>
              <a:t>Approved June 2011</a:t>
            </a:r>
            <a:endParaRPr lang="en-US" sz="2800" i="1">
              <a:latin typeface="Verdana" pitchFamily="34" charset="0"/>
            </a:endParaRPr>
          </a:p>
        </p:txBody>
      </p:sp>
      <p:sp>
        <p:nvSpPr>
          <p:cNvPr id="17" name="Rectangle 3"/>
          <p:cNvSpPr txBox="1">
            <a:spLocks noChangeArrowheads="1"/>
          </p:cNvSpPr>
          <p:nvPr/>
        </p:nvSpPr>
        <p:spPr bwMode="auto">
          <a:xfrm>
            <a:off x="558800" y="5183188"/>
            <a:ext cx="11912600" cy="1141412"/>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PWG5108.04-2011:</a:t>
            </a:r>
            <a:br>
              <a:rPr lang="en-US" sz="2000" kern="0" dirty="0">
                <a:latin typeface="+mn-lt"/>
              </a:rPr>
            </a:br>
            <a:r>
              <a:rPr lang="en-US" sz="2000" dirty="0">
                <a:solidFill>
                  <a:schemeClr val="tx2"/>
                </a:solidFill>
                <a:latin typeface="Verdana" pitchFamily="34" charset="0"/>
              </a:rPr>
              <a:t>Copy Service Semantic Model and Service Interface </a:t>
            </a:r>
            <a:r>
              <a:rPr lang="en-US" sz="2000" kern="0" dirty="0">
                <a:latin typeface="+mn-lt"/>
              </a:rPr>
              <a:t>Version 1.00 </a:t>
            </a:r>
          </a:p>
          <a:p>
            <a:pPr marL="342900" indent="-342900" eaLnBrk="0" hangingPunct="0">
              <a:spcBef>
                <a:spcPct val="20000"/>
              </a:spcBef>
              <a:buFontTx/>
              <a:buChar char="•"/>
              <a:defRPr/>
            </a:pPr>
            <a:r>
              <a:rPr lang="en-US" sz="1800" kern="0" dirty="0">
                <a:latin typeface="+mn-lt"/>
                <a:hlinkClick r:id="rId5"/>
              </a:rPr>
              <a:t>ftp://</a:t>
            </a:r>
            <a:r>
              <a:rPr lang="en-US" sz="2000" kern="0" dirty="0">
                <a:latin typeface="+mn-lt"/>
                <a:hlinkClick r:id="rId5"/>
              </a:rPr>
              <a:t>ftp.pwg.org/pub/pwg/candidates/cs-sm20-copy10-20110610-5108.04.pdf</a:t>
            </a:r>
            <a:endParaRPr lang="en-US" sz="1800" kern="0" dirty="0">
              <a:latin typeface="+mn-lt"/>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AD0884B7-253B-4433-9695-DD4C15E63B77}" type="slidenum">
              <a:rPr lang="en-US" smtClean="0"/>
              <a:pPr/>
              <a:t>14</a:t>
            </a:fld>
            <a:endParaRPr lang="en-US" smtClean="0"/>
          </a:p>
        </p:txBody>
      </p:sp>
      <p:sp>
        <p:nvSpPr>
          <p:cNvPr id="1229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229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229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2294" name="Rectangle 4"/>
          <p:cNvSpPr>
            <a:spLocks/>
          </p:cNvSpPr>
          <p:nvPr/>
        </p:nvSpPr>
        <p:spPr bwMode="auto">
          <a:xfrm>
            <a:off x="177800" y="9480550"/>
            <a:ext cx="118872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2295"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570558D-DCE9-47C0-81C0-B113A9432D3A}" type="slidenum">
              <a:rPr lang="en-US" sz="1400">
                <a:solidFill>
                  <a:srgbClr val="FFFFFF"/>
                </a:solidFill>
                <a:cs typeface="Arial" charset="0"/>
              </a:rPr>
              <a:pPr algn="ctr"/>
              <a:t>14</a:t>
            </a:fld>
            <a:endParaRPr lang="en-US" sz="1400">
              <a:solidFill>
                <a:srgbClr val="FFFFFF"/>
              </a:solidFill>
              <a:cs typeface="Arial" charset="0"/>
            </a:endParaRPr>
          </a:p>
        </p:txBody>
      </p:sp>
      <p:sp>
        <p:nvSpPr>
          <p:cNvPr id="12296" name="Title 12"/>
          <p:cNvSpPr>
            <a:spLocks noGrp="1"/>
          </p:cNvSpPr>
          <p:nvPr>
            <p:ph type="title"/>
          </p:nvPr>
        </p:nvSpPr>
        <p:spPr/>
        <p:txBody>
          <a:bodyPr/>
          <a:lstStyle/>
          <a:p>
            <a:r>
              <a:rPr lang="en-US" smtClean="0"/>
              <a:t>Approved Documents</a:t>
            </a:r>
          </a:p>
        </p:txBody>
      </p:sp>
      <p:sp>
        <p:nvSpPr>
          <p:cNvPr id="10" name="Rectangle 3"/>
          <p:cNvSpPr txBox="1">
            <a:spLocks noChangeArrowheads="1"/>
          </p:cNvSpPr>
          <p:nvPr/>
        </p:nvSpPr>
        <p:spPr bwMode="auto">
          <a:xfrm>
            <a:off x="558800" y="2895600"/>
            <a:ext cx="11430000" cy="914400"/>
          </a:xfrm>
          <a:prstGeom prst="rect">
            <a:avLst/>
          </a:prstGeom>
          <a:noFill/>
          <a:ln w="9525">
            <a:noFill/>
            <a:miter lim="800000"/>
            <a:headEnd/>
            <a:tailEnd/>
          </a:ln>
        </p:spPr>
        <p:txBody>
          <a:bodyPr/>
          <a:lstStyle/>
          <a:p>
            <a:pPr marL="342900" indent="-342900" eaLnBrk="0" hangingPunct="0">
              <a:spcBef>
                <a:spcPct val="20000"/>
              </a:spcBef>
              <a:buSzPct val="150000"/>
              <a:buFont typeface="Arial" pitchFamily="34" charset="0"/>
              <a:buChar char="•"/>
              <a:defRPr/>
            </a:pPr>
            <a:r>
              <a:rPr lang="en-US" sz="2000" kern="0" dirty="0"/>
              <a:t>PWG 5108.05-2011: </a:t>
            </a:r>
            <a:br>
              <a:rPr lang="en-US" sz="2000" kern="0" dirty="0"/>
            </a:br>
            <a:r>
              <a:rPr lang="en-US" sz="2000" dirty="0"/>
              <a:t>FaxOut Service Semantic Model and Service Interface Version 1.0</a:t>
            </a:r>
          </a:p>
          <a:p>
            <a:pPr marL="342900" indent="-342900" eaLnBrk="0" hangingPunct="0">
              <a:spcBef>
                <a:spcPct val="20000"/>
              </a:spcBef>
              <a:buSzPct val="150000"/>
              <a:buFont typeface="Arial" pitchFamily="34" charset="0"/>
              <a:buChar char="•"/>
              <a:defRPr/>
            </a:pPr>
            <a:r>
              <a:rPr lang="en-US" sz="1800" kern="0" dirty="0">
                <a:latin typeface="+mn-lt"/>
                <a:hlinkClick r:id="rId3"/>
              </a:rPr>
              <a:t>ftp://</a:t>
            </a:r>
            <a:r>
              <a:rPr lang="en-US" sz="2000" kern="0" dirty="0">
                <a:latin typeface="+mn-lt"/>
                <a:hlinkClick r:id="rId3"/>
              </a:rPr>
              <a:t>ftp.pwg.org/pub/pwg/candidates/cs-sm20-faxout10-20110809-5108.05.pdf</a:t>
            </a:r>
            <a:r>
              <a:rPr lang="en-US" sz="1800" kern="0" dirty="0">
                <a:latin typeface="+mn-lt"/>
              </a:rPr>
              <a:t> </a:t>
            </a:r>
          </a:p>
        </p:txBody>
      </p:sp>
      <p:sp>
        <p:nvSpPr>
          <p:cNvPr id="11" name="Rectangle 9"/>
          <p:cNvSpPr>
            <a:spLocks noGrp="1" noChangeArrowheads="1"/>
          </p:cNvSpPr>
          <p:nvPr>
            <p:ph idx="1"/>
          </p:nvPr>
        </p:nvSpPr>
        <p:spPr>
          <a:xfrm>
            <a:off x="558800" y="2130425"/>
            <a:ext cx="11430000" cy="717550"/>
          </a:xfrm>
          <a:ln w="9525"/>
        </p:spPr>
        <p:txBody>
          <a:bodyPr>
            <a:spAutoFit/>
          </a:bodyPr>
          <a:lstStyle/>
          <a:p>
            <a:pPr>
              <a:buFont typeface="Verdana" charset="0"/>
              <a:buNone/>
              <a:defRPr/>
            </a:pPr>
            <a:r>
              <a:rPr lang="en-US" sz="4000" dirty="0" err="1" smtClean="0">
                <a:solidFill>
                  <a:schemeClr val="tx2"/>
                </a:solidFill>
                <a:sym typeface="Verdana" charset="0"/>
              </a:rPr>
              <a:t>FaxOut</a:t>
            </a:r>
            <a:r>
              <a:rPr lang="en-US" sz="4000" dirty="0" smtClean="0">
                <a:solidFill>
                  <a:schemeClr val="tx2"/>
                </a:solidFill>
                <a:sym typeface="Verdana" charset="0"/>
              </a:rPr>
              <a:t> Service</a:t>
            </a:r>
            <a:r>
              <a:rPr lang="en-US" sz="4000" kern="1200" dirty="0">
                <a:solidFill>
                  <a:srgbClr val="000000"/>
                </a:solidFill>
                <a:sym typeface="Verdana" charset="0"/>
              </a:rPr>
              <a:t> :</a:t>
            </a:r>
            <a:r>
              <a:rPr lang="en-US" sz="4000" dirty="0">
                <a:solidFill>
                  <a:srgbClr val="000000"/>
                </a:solidFill>
                <a:sym typeface="Wingdings" pitchFamily="2" charset="2"/>
              </a:rPr>
              <a:t> </a:t>
            </a:r>
            <a:r>
              <a:rPr lang="en-US" sz="2800" i="1" kern="1200" dirty="0">
                <a:solidFill>
                  <a:srgbClr val="000000"/>
                </a:solidFill>
                <a:latin typeface="Arial" charset="0"/>
                <a:sym typeface="Verdana" charset="0"/>
              </a:rPr>
              <a:t>Approved </a:t>
            </a:r>
            <a:r>
              <a:rPr lang="en-US" sz="2800" i="1" kern="1200" dirty="0" smtClean="0">
                <a:solidFill>
                  <a:srgbClr val="000000"/>
                </a:solidFill>
                <a:latin typeface="Arial" charset="0"/>
                <a:sym typeface="Verdana" charset="0"/>
              </a:rPr>
              <a:t>August 2011</a:t>
            </a:r>
            <a:endParaRPr lang="en-US" sz="3200" i="1" dirty="0">
              <a:solidFill>
                <a:schemeClr val="tx2"/>
              </a:solidFill>
              <a:sym typeface="Verdana" charset="0"/>
            </a:endParaRPr>
          </a:p>
        </p:txBody>
      </p:sp>
      <p:sp>
        <p:nvSpPr>
          <p:cNvPr id="12299" name="Rectangle 9"/>
          <p:cNvSpPr>
            <a:spLocks noChangeArrowheads="1"/>
          </p:cNvSpPr>
          <p:nvPr/>
        </p:nvSpPr>
        <p:spPr bwMode="auto">
          <a:xfrm>
            <a:off x="558800" y="4140200"/>
            <a:ext cx="11430000" cy="708025"/>
          </a:xfrm>
          <a:prstGeom prst="rect">
            <a:avLst/>
          </a:prstGeom>
          <a:noFill/>
          <a:ln w="9525">
            <a:noFill/>
            <a:miter lim="800000"/>
            <a:headEnd/>
            <a:tailEnd/>
          </a:ln>
        </p:spPr>
        <p:txBody>
          <a:bodyPr>
            <a:spAutoFit/>
          </a:bodyPr>
          <a:lstStyle/>
          <a:p>
            <a:r>
              <a:rPr lang="en-US" sz="4000">
                <a:solidFill>
                  <a:schemeClr val="tx2"/>
                </a:solidFill>
                <a:latin typeface="Verdana" pitchFamily="34" charset="0"/>
              </a:rPr>
              <a:t>System Control Service: </a:t>
            </a:r>
            <a:r>
              <a:rPr lang="en-US" sz="2800" i="1"/>
              <a:t>Approved February 2012</a:t>
            </a:r>
            <a:endParaRPr lang="en-US" sz="2800" i="1">
              <a:solidFill>
                <a:schemeClr val="tx2"/>
              </a:solidFill>
              <a:latin typeface="Verdana" pitchFamily="34" charset="0"/>
            </a:endParaRPr>
          </a:p>
        </p:txBody>
      </p:sp>
      <p:sp>
        <p:nvSpPr>
          <p:cNvPr id="15" name="Rectangle 3"/>
          <p:cNvSpPr>
            <a:spLocks noChangeArrowheads="1"/>
          </p:cNvSpPr>
          <p:nvPr/>
        </p:nvSpPr>
        <p:spPr bwMode="auto">
          <a:xfrm>
            <a:off x="635000" y="4800600"/>
            <a:ext cx="11353800" cy="1143000"/>
          </a:xfrm>
          <a:prstGeom prst="rect">
            <a:avLst/>
          </a:prstGeom>
          <a:noFill/>
          <a:ln w="9525">
            <a:noFill/>
            <a:miter lim="800000"/>
            <a:headEnd/>
            <a:tailEnd/>
          </a:ln>
        </p:spPr>
        <p:txBody>
          <a:bodyPr/>
          <a:lstStyle/>
          <a:p>
            <a:pPr marL="285750" indent="-285750">
              <a:buSzPct val="150000"/>
              <a:buFont typeface="Arial" pitchFamily="34" charset="0"/>
              <a:buChar char="•"/>
              <a:defRPr/>
            </a:pPr>
            <a:r>
              <a:rPr lang="en-US" sz="2000" dirty="0"/>
              <a:t>PWG 5108.06-2011:</a:t>
            </a:r>
            <a:br>
              <a:rPr lang="en-US" sz="2000" dirty="0"/>
            </a:br>
            <a:r>
              <a:rPr lang="en-US" sz="2000" dirty="0"/>
              <a:t>System Object and System Control Service Semantics Version 1.0</a:t>
            </a:r>
          </a:p>
          <a:p>
            <a:pPr marL="285750" indent="-285750">
              <a:buSzPct val="150000"/>
              <a:buFont typeface="Arial" pitchFamily="34" charset="0"/>
              <a:buChar char="•"/>
              <a:defRPr/>
            </a:pPr>
            <a:r>
              <a:rPr lang="en-US" sz="1800" kern="0" dirty="0">
                <a:latin typeface="Verdana"/>
                <a:hlinkClick r:id="rId4"/>
              </a:rPr>
              <a:t>ftp://</a:t>
            </a:r>
            <a:r>
              <a:rPr lang="en-US" sz="2000" kern="0" dirty="0">
                <a:latin typeface="Verdana"/>
                <a:hlinkClick r:id="rId4"/>
              </a:rPr>
              <a:t>ftp.pwg.org/pub/pwg/candidates/cs-sm20-system10-20120217-5108.06.pdf</a:t>
            </a:r>
            <a:endParaRPr lang="en-US" sz="1800" kern="0" dirty="0">
              <a:latin typeface="Verdana"/>
            </a:endParaRPr>
          </a:p>
        </p:txBody>
      </p:sp>
      <p:sp>
        <p:nvSpPr>
          <p:cNvPr id="12301" name="Rectangle 9"/>
          <p:cNvSpPr txBox="1">
            <a:spLocks noChangeArrowheads="1"/>
          </p:cNvSpPr>
          <p:nvPr/>
        </p:nvSpPr>
        <p:spPr bwMode="auto">
          <a:xfrm>
            <a:off x="635000" y="6045200"/>
            <a:ext cx="11353800" cy="708025"/>
          </a:xfrm>
          <a:prstGeom prst="rect">
            <a:avLst/>
          </a:prstGeom>
          <a:noFill/>
          <a:ln w="9525">
            <a:noFill/>
            <a:miter lim="800000"/>
            <a:headEnd/>
            <a:tailEnd/>
          </a:ln>
        </p:spPr>
        <p:txBody>
          <a:bodyPr>
            <a:spAutoFit/>
          </a:bodyPr>
          <a:lstStyle/>
          <a:p>
            <a:pPr marL="342900" indent="-342900" eaLnBrk="0" hangingPunct="0">
              <a:spcBef>
                <a:spcPct val="20000"/>
              </a:spcBef>
            </a:pPr>
            <a:r>
              <a:rPr lang="en-US" sz="4000">
                <a:solidFill>
                  <a:schemeClr val="tx2"/>
                </a:solidFill>
                <a:latin typeface="Verdana" pitchFamily="34" charset="0"/>
              </a:rPr>
              <a:t>Print Job Ticket</a:t>
            </a:r>
            <a:r>
              <a:rPr lang="en-US" sz="4000">
                <a:latin typeface="Verdana" pitchFamily="34" charset="0"/>
              </a:rPr>
              <a:t>:</a:t>
            </a:r>
            <a:r>
              <a:rPr lang="en-US" sz="4000">
                <a:latin typeface="Verdana" pitchFamily="34" charset="0"/>
                <a:sym typeface="Wingdings" pitchFamily="2" charset="2"/>
              </a:rPr>
              <a:t> </a:t>
            </a:r>
            <a:r>
              <a:rPr lang="en-US" sz="2800" i="1"/>
              <a:t>Approved August 2012</a:t>
            </a:r>
            <a:endParaRPr lang="en-US" sz="3200" i="1">
              <a:solidFill>
                <a:schemeClr val="tx2"/>
              </a:solidFill>
              <a:latin typeface="Verdana" pitchFamily="34" charset="0"/>
            </a:endParaRPr>
          </a:p>
        </p:txBody>
      </p:sp>
      <p:sp>
        <p:nvSpPr>
          <p:cNvPr id="17" name="Rectangle 3"/>
          <p:cNvSpPr>
            <a:spLocks noChangeArrowheads="1"/>
          </p:cNvSpPr>
          <p:nvPr/>
        </p:nvSpPr>
        <p:spPr bwMode="auto">
          <a:xfrm>
            <a:off x="558800" y="6796088"/>
            <a:ext cx="11430000" cy="976312"/>
          </a:xfrm>
          <a:prstGeom prst="rect">
            <a:avLst/>
          </a:prstGeom>
          <a:noFill/>
          <a:ln w="9525">
            <a:noFill/>
            <a:miter lim="800000"/>
            <a:headEnd/>
            <a:tailEnd/>
          </a:ln>
        </p:spPr>
        <p:txBody>
          <a:bodyPr/>
          <a:lstStyle/>
          <a:p>
            <a:pPr marL="285750" indent="-285750">
              <a:buSzPct val="150000"/>
              <a:buFont typeface="Arial" pitchFamily="34" charset="0"/>
              <a:buChar char="•"/>
              <a:defRPr/>
            </a:pPr>
            <a:r>
              <a:rPr lang="en-US" sz="2000" dirty="0"/>
              <a:t>PWG 5108.07-2012:</a:t>
            </a:r>
            <a:br>
              <a:rPr lang="en-US" sz="2000" dirty="0"/>
            </a:br>
            <a:r>
              <a:rPr lang="en-US" sz="2000" dirty="0"/>
              <a:t>PWG Print Job Ticket and Associated Capabilities Version 1.0</a:t>
            </a:r>
          </a:p>
          <a:p>
            <a:pPr marL="285750" indent="-285750">
              <a:buSzPct val="150000"/>
              <a:buFont typeface="Arial" pitchFamily="34" charset="0"/>
              <a:buChar char="•"/>
              <a:defRPr/>
            </a:pPr>
            <a:r>
              <a:rPr lang="en-US" sz="1800" kern="0" dirty="0">
                <a:latin typeface="Verdana"/>
                <a:hlinkClick r:id="rId5"/>
              </a:rPr>
              <a:t>ftp://</a:t>
            </a:r>
            <a:r>
              <a:rPr lang="en-US" sz="2000" kern="0" dirty="0">
                <a:latin typeface="Verdana"/>
                <a:hlinkClick r:id="rId5"/>
              </a:rPr>
              <a:t>ftp.pwg.org/pub/pwg/candidates/cs-sm20-pjt10-20120813-5108.07.pdf</a:t>
            </a:r>
            <a:endParaRPr lang="en-US" sz="1800" kern="0" dirty="0">
              <a:latin typeface="Verdana"/>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a:solidFill>
                <a:srgbClr val="FFFFFF"/>
              </a:solidFill>
              <a:cs typeface="Arial" charset="0"/>
            </a:endParaRPr>
          </a:p>
        </p:txBody>
      </p:sp>
      <p:sp>
        <p:nvSpPr>
          <p:cNvPr id="11" name="Rectangle 3"/>
          <p:cNvSpPr>
            <a:spLocks noGrp="1" noChangeArrowheads="1"/>
          </p:cNvSpPr>
          <p:nvPr>
            <p:ph idx="1"/>
          </p:nvPr>
        </p:nvSpPr>
        <p:spPr>
          <a:xfrm>
            <a:off x="0" y="1582132"/>
            <a:ext cx="12750800" cy="7201972"/>
          </a:xfrm>
          <a:ln w="9525"/>
        </p:spPr>
        <p:txBody>
          <a:bodyPr wrap="square">
            <a:spAutoFit/>
          </a:bodyPr>
          <a:lstStyle/>
          <a:p>
            <a:pPr algn="just"/>
            <a:r>
              <a:rPr lang="en-US" sz="3200" dirty="0" smtClean="0">
                <a:sym typeface="Verdana" charset="0"/>
              </a:rPr>
              <a:t>The current Semantic Model workgroup is the latest in a series of PWG workgroups documenting and maintaining the Hard Copy Imaging System model.</a:t>
            </a:r>
          </a:p>
          <a:p>
            <a:pPr algn="just"/>
            <a:r>
              <a:rPr lang="en-US" sz="3200" dirty="0" smtClean="0">
                <a:sym typeface="Verdana" charset="0"/>
              </a:rPr>
              <a:t>This model defines the semantic elements that constitute the imaging services and subunits of a network connected Imaging System, and the actions that </a:t>
            </a:r>
            <a:r>
              <a:rPr lang="en-US" sz="3200" dirty="0" smtClean="0"/>
              <a:t>operate on the objects and elements of the model, independent of a specific protocol or network environment</a:t>
            </a:r>
            <a:r>
              <a:rPr lang="en-US" sz="3200" dirty="0" smtClean="0"/>
              <a:t>.</a:t>
            </a:r>
          </a:p>
          <a:p>
            <a:pPr algn="just"/>
            <a:r>
              <a:rPr lang="en-US" sz="3200" dirty="0" smtClean="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endParaRPr lang="en-US" sz="3200"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Officers and Editors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a:solidFill>
                <a:srgbClr val="FFFFFF"/>
              </a:solidFill>
              <a:cs typeface="Arial" charset="0"/>
            </a:endParaRPr>
          </a:p>
        </p:txBody>
      </p:sp>
      <p:sp>
        <p:nvSpPr>
          <p:cNvPr id="11" name="Rectangle 3"/>
          <p:cNvSpPr>
            <a:spLocks noGrp="1" noChangeArrowheads="1"/>
          </p:cNvSpPr>
          <p:nvPr>
            <p:ph idx="1"/>
          </p:nvPr>
        </p:nvSpPr>
        <p:spPr>
          <a:xfrm>
            <a:off x="330200" y="1600201"/>
            <a:ext cx="12674600" cy="5434821"/>
          </a:xfrm>
          <a:ln w="9525"/>
        </p:spPr>
        <p:txBody>
          <a:bodyPr wrap="square">
            <a:spAutoFit/>
          </a:bodyPr>
          <a:lstStyle/>
          <a:p>
            <a:pPr eaLnBrk="1" hangingPunct="1"/>
            <a:r>
              <a:rPr lang="en-US" sz="3200" dirty="0" smtClean="0"/>
              <a:t>Chair:</a:t>
            </a:r>
          </a:p>
          <a:p>
            <a:pPr marL="782638" lvl="1" eaLnBrk="1" hangingPunct="1"/>
            <a:r>
              <a:rPr lang="en-US" sz="2800" dirty="0" smtClean="0"/>
              <a:t>Daniel Manchala (Xerox)</a:t>
            </a:r>
          </a:p>
          <a:p>
            <a:pPr eaLnBrk="1" hangingPunct="1"/>
            <a:r>
              <a:rPr lang="en-US" sz="3200" dirty="0" smtClean="0"/>
              <a:t>Vice-Chair:</a:t>
            </a:r>
          </a:p>
          <a:p>
            <a:pPr marL="782638" lvl="1" eaLnBrk="1" hangingPunct="1"/>
            <a:r>
              <a:rPr lang="en-US" sz="2800" dirty="0" smtClean="0"/>
              <a:t>Paul Tykodi (TCS) </a:t>
            </a:r>
          </a:p>
          <a:p>
            <a:pPr marL="433388" eaLnBrk="1" hangingPunct="1"/>
            <a:r>
              <a:rPr lang="en-US" sz="3200" dirty="0" smtClean="0"/>
              <a:t>Secretary:</a:t>
            </a:r>
          </a:p>
          <a:p>
            <a:pPr marL="782638" lvl="1" eaLnBrk="1" hangingPunct="1"/>
            <a:r>
              <a:rPr lang="en-US" sz="2600" dirty="0" smtClean="0"/>
              <a:t>Bill Wagner (TIC)</a:t>
            </a:r>
          </a:p>
          <a:p>
            <a:pPr eaLnBrk="1" hangingPunct="1"/>
            <a:r>
              <a:rPr lang="en-US" sz="3200" dirty="0" smtClean="0"/>
              <a:t>Document Editors:</a:t>
            </a:r>
          </a:p>
          <a:p>
            <a:pPr lvl="1">
              <a:spcBef>
                <a:spcPts val="600"/>
              </a:spcBef>
              <a:spcAft>
                <a:spcPts val="0"/>
              </a:spcAft>
              <a:buFontTx/>
              <a:buChar char="•"/>
            </a:pPr>
            <a:r>
              <a:rPr lang="en-US" sz="2800" dirty="0" smtClean="0"/>
              <a:t>Daniel </a:t>
            </a:r>
            <a:r>
              <a:rPr lang="en-US" sz="2800" dirty="0" smtClean="0"/>
              <a:t>Manchala (Xerox) – SM3 Schema</a:t>
            </a:r>
          </a:p>
          <a:p>
            <a:pPr lvl="1">
              <a:spcBef>
                <a:spcPts val="600"/>
              </a:spcBef>
              <a:spcAft>
                <a:spcPts val="0"/>
              </a:spcAft>
              <a:buFontTx/>
              <a:buChar char="•"/>
            </a:pPr>
            <a:r>
              <a:rPr lang="en-US" sz="2800" dirty="0" smtClean="0"/>
              <a:t>Ira McDonald (High North) – JDFMAP (awaiting prototype) </a:t>
            </a:r>
          </a:p>
          <a:p>
            <a:pPr lvl="1">
              <a:spcBef>
                <a:spcPts val="600"/>
              </a:spcBef>
              <a:spcAft>
                <a:spcPts val="0"/>
              </a:spcAft>
              <a:buFontTx/>
              <a:buChar char="•"/>
            </a:pPr>
            <a:r>
              <a:rPr lang="en-US" sz="2800" dirty="0" smtClean="0"/>
              <a:t>Rick </a:t>
            </a:r>
            <a:r>
              <a:rPr lang="en-US" sz="2800" dirty="0" smtClean="0"/>
              <a:t>Yardumian (Canon) – JDFMAP (awaiting prototype</a:t>
            </a:r>
            <a:r>
              <a:rPr lang="en-US" sz="2800" dirty="0" smtClean="0"/>
              <a:t>)</a:t>
            </a:r>
            <a:endParaRPr lang="en-US" sz="28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Meeting Agenda</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a:solidFill>
                <a:srgbClr val="FFFFFF"/>
              </a:solidFill>
              <a:cs typeface="Arial" charset="0"/>
            </a:endParaRPr>
          </a:p>
        </p:txBody>
      </p:sp>
      <p:sp>
        <p:nvSpPr>
          <p:cNvPr id="11" name="Rectangle 3"/>
          <p:cNvSpPr>
            <a:spLocks noGrp="1" noChangeArrowheads="1"/>
          </p:cNvSpPr>
          <p:nvPr>
            <p:ph idx="1"/>
          </p:nvPr>
        </p:nvSpPr>
        <p:spPr>
          <a:xfrm>
            <a:off x="647700" y="1955800"/>
            <a:ext cx="11709400" cy="13090763"/>
          </a:xfrm>
          <a:ln w="9525"/>
        </p:spPr>
        <p:txBody>
          <a:bodyPr>
            <a:spAutoFit/>
          </a:bodyPr>
          <a:lstStyle/>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a:p>
        </p:txBody>
      </p:sp>
      <p:graphicFrame>
        <p:nvGraphicFramePr>
          <p:cNvPr id="10" name="Group 8"/>
          <p:cNvGraphicFramePr>
            <a:graphicFrameLocks noGrp="1"/>
          </p:cNvGraphicFramePr>
          <p:nvPr/>
        </p:nvGraphicFramePr>
        <p:xfrm>
          <a:off x="558800" y="2133600"/>
          <a:ext cx="12039600" cy="5801284"/>
        </p:xfrm>
        <a:graphic>
          <a:graphicData uri="http://schemas.openxmlformats.org/drawingml/2006/table">
            <a:tbl>
              <a:tblPr/>
              <a:tblGrid>
                <a:gridCol w="3886200"/>
                <a:gridCol w="8153400"/>
              </a:tblGrid>
              <a:tr h="903767">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When</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What</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r>
              <a:tr h="73944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10:30-10:45</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err="1" smtClean="0">
                          <a:ln>
                            <a:noFill/>
                          </a:ln>
                          <a:solidFill>
                            <a:schemeClr val="tx1"/>
                          </a:solidFill>
                          <a:effectLst/>
                          <a:latin typeface="Verdana" charset="0"/>
                          <a:ea typeface="Heiti SC Light" charset="0"/>
                          <a:cs typeface="Heiti SC Light" charset="0"/>
                          <a:sym typeface="Verdana" charset="0"/>
                        </a:rPr>
                        <a:t>Administrivia</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 Introduction and Status.</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r>
              <a:tr h="82160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10:45-11:15</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Proposed Process for Maintaining and Approving the Model.		</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r>
              <a:tr h="90376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11:15-11:45</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Co-ordination of SM </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with </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other workgroups.</a:t>
                      </a:r>
                    </a:p>
                  </a:txBody>
                  <a:tcPr marL="50800" marR="50800" marT="50800" marB="50800" horzOverflow="overflow">
                    <a:lnL cap="flat">
                      <a:noFill/>
                    </a:lnL>
                    <a:lnR cap="flat">
                      <a:noFill/>
                    </a:lnR>
                    <a:lnT cap="flat">
                      <a:noFill/>
                    </a:lnT>
                    <a:lnB cap="flat">
                      <a:noFill/>
                    </a:lnB>
                    <a:lnTlToBr>
                      <a:noFill/>
                    </a:lnTlToBr>
                    <a:lnBlToTr>
                      <a:noFill/>
                    </a:lnBlToTr>
                    <a:noFill/>
                  </a:tcPr>
                </a:tc>
              </a:tr>
              <a:tr h="130087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11:45-12:00</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Next </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Steps.</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bg1">
                        <a:lumMod val="85000"/>
                      </a:schemeClr>
                    </a:solidFill>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Semantic Model Status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a:solidFill>
                <a:srgbClr val="FFFFFF"/>
              </a:solidFill>
              <a:cs typeface="Arial" charset="0"/>
            </a:endParaRPr>
          </a:p>
        </p:txBody>
      </p:sp>
      <p:sp>
        <p:nvSpPr>
          <p:cNvPr id="11" name="Rectangle 3"/>
          <p:cNvSpPr>
            <a:spLocks noGrp="1" noChangeArrowheads="1"/>
          </p:cNvSpPr>
          <p:nvPr>
            <p:ph idx="1"/>
          </p:nvPr>
        </p:nvSpPr>
        <p:spPr>
          <a:xfrm>
            <a:off x="0" y="1600200"/>
            <a:ext cx="13004800" cy="7186583"/>
          </a:xfrm>
          <a:ln w="9525"/>
        </p:spPr>
        <p:txBody>
          <a:bodyPr wrap="square">
            <a:spAutoFit/>
          </a:bodyPr>
          <a:lstStyle/>
          <a:p>
            <a:pPr lvl="1"/>
            <a:r>
              <a:rPr lang="en-US" dirty="0" smtClean="0"/>
              <a:t>The latest Semantic Model Version is </a:t>
            </a:r>
            <a:r>
              <a:rPr lang="en-US" dirty="0" smtClean="0"/>
              <a:t>PWG_SM_3.0_v2.905.</a:t>
            </a:r>
            <a:endParaRPr lang="en-US" dirty="0" smtClean="0"/>
          </a:p>
          <a:p>
            <a:pPr lvl="2"/>
            <a:r>
              <a:rPr lang="en-US" dirty="0" smtClean="0"/>
              <a:t>In addition to correcting errors and XML-related problems, this version reflects the security changes suggested by the PWG IDS group and initially added by Joe Murdock.</a:t>
            </a:r>
          </a:p>
          <a:p>
            <a:pPr lvl="2"/>
            <a:r>
              <a:rPr lang="en-US" dirty="0" smtClean="0"/>
              <a:t>This version does not reflect features introduced by the Cloud Model</a:t>
            </a:r>
            <a:r>
              <a:rPr lang="en-US" dirty="0" smtClean="0"/>
              <a:t> workgroup, or recent IPP workgroup changes.</a:t>
            </a:r>
            <a:endParaRPr lang="en-US" dirty="0" smtClean="0"/>
          </a:p>
          <a:p>
            <a:pPr lvl="1"/>
            <a:r>
              <a:rPr lang="en-US" dirty="0" smtClean="0"/>
              <a:t>Version </a:t>
            </a:r>
            <a:r>
              <a:rPr lang="en-US" dirty="0" smtClean="0"/>
              <a:t>2.905  </a:t>
            </a:r>
            <a:r>
              <a:rPr lang="en-US" dirty="0" smtClean="0"/>
              <a:t>is accessible as WSDL </a:t>
            </a:r>
            <a:r>
              <a:rPr lang="en-US" dirty="0" smtClean="0"/>
              <a:t>and Liquid XML project </a:t>
            </a:r>
            <a:r>
              <a:rPr lang="en-US" dirty="0" smtClean="0"/>
              <a:t>files at: </a:t>
            </a:r>
            <a:r>
              <a:rPr lang="en-US" u="sng" dirty="0" smtClean="0">
                <a:hlinkClick r:id="rId4"/>
              </a:rPr>
              <a:t>http://ftp.pwg.org/pub/pwg/sm3/schemas/PWG_SM_3.0_v2.905.zip</a:t>
            </a:r>
            <a:endParaRPr lang="en-US" dirty="0" smtClean="0"/>
          </a:p>
          <a:p>
            <a:pPr lvl="1"/>
            <a:r>
              <a:rPr lang="en-US" sz="2400" dirty="0" smtClean="0"/>
              <a:t>The </a:t>
            </a:r>
            <a:r>
              <a:rPr lang="en-US" sz="2400" dirty="0" err="1" smtClean="0"/>
              <a:t>browseable</a:t>
            </a:r>
            <a:r>
              <a:rPr lang="en-US" sz="2400" dirty="0" smtClean="0"/>
              <a:t> version </a:t>
            </a:r>
            <a:r>
              <a:rPr lang="en-US" sz="2400" dirty="0" smtClean="0"/>
              <a:t>of the model cane be accessed at: </a:t>
            </a:r>
            <a:r>
              <a:rPr lang="en-US" u="sng" dirty="0" smtClean="0">
                <a:hlinkClick r:id="rId5"/>
              </a:rPr>
              <a:t>http://www.pwg.org/sm/schemas/Rev2.905/system.html</a:t>
            </a:r>
            <a:endParaRPr lang="en-US" dirty="0" smtClean="0"/>
          </a:p>
          <a:p>
            <a:pPr lvl="1"/>
            <a:r>
              <a:rPr lang="en-US" dirty="0" smtClean="0"/>
              <a:t>Older versions including v2.904, 2.903, 1.185 are accessible at http://ftp.pwg.org/pub/pwg/sm3/schemas/.</a:t>
            </a:r>
          </a:p>
          <a:p>
            <a:pPr lvl="1"/>
            <a:r>
              <a:rPr lang="en-US" i="1" dirty="0" smtClean="0"/>
              <a:t>Comment</a:t>
            </a:r>
            <a:r>
              <a:rPr lang="en-US" i="1" dirty="0" smtClean="0"/>
              <a:t>: </a:t>
            </a:r>
            <a:r>
              <a:rPr lang="en-US" i="1" dirty="0" smtClean="0"/>
              <a:t>Maintenance of the model is </a:t>
            </a:r>
            <a:r>
              <a:rPr lang="en-US" i="1" dirty="0" smtClean="0"/>
              <a:t>a continuing and time-consuming effort for the editor, but also demands effort from the workgroup to be aware of and evaluate changes in Imaging that should be reflected in the model.</a:t>
            </a:r>
          </a:p>
          <a:p>
            <a:pPr lvl="1"/>
            <a:endParaRPr lang="en-US" sz="2600" dirty="0" smtClean="0"/>
          </a:p>
          <a:p>
            <a:pPr lvl="1"/>
            <a:endParaRPr lang="en-US" sz="26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Status of Current Semantic Model Projects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6424836"/>
          </a:xfrm>
          <a:ln w="9525"/>
        </p:spPr>
        <p:txBody>
          <a:bodyPr wrap="square">
            <a:spAutoFit/>
          </a:bodyPr>
          <a:lstStyle/>
          <a:p>
            <a:r>
              <a:rPr lang="en-US" sz="3200" b="1" dirty="0" smtClean="0"/>
              <a:t>Mapping CIP4 JDF to PWG Print Job Ticket v1.0 (JDFMAP)</a:t>
            </a:r>
            <a:endParaRPr lang="en-US" sz="3200" dirty="0" smtClean="0"/>
          </a:p>
          <a:p>
            <a:pPr lvl="1"/>
            <a:r>
              <a:rPr lang="en-US" dirty="0" smtClean="0"/>
              <a:t>Description: define a normative mapping from XML objects and attributes in the CIP4 Job Definition Format [CIP4JDF] to XML elements in the PWG Print Job Ticket and Associated Capabilities [PWG5108.7]</a:t>
            </a:r>
          </a:p>
          <a:p>
            <a:pPr lvl="1"/>
            <a:r>
              <a:rPr lang="en-US" dirty="0" smtClean="0"/>
              <a:t>Status: The editors believe that they have a technically complete Prototype draft  of JDFMAP</a:t>
            </a:r>
            <a:r>
              <a:rPr lang="en-US" dirty="0" smtClean="0"/>
              <a:t>. </a:t>
            </a:r>
          </a:p>
          <a:p>
            <a:pPr lvl="1"/>
            <a:r>
              <a:rPr lang="en-US" dirty="0" smtClean="0"/>
              <a:t>This </a:t>
            </a:r>
            <a:r>
              <a:rPr lang="en-US" dirty="0" smtClean="0"/>
              <a:t>work was done within the SM WG with significant contributions </a:t>
            </a:r>
            <a:r>
              <a:rPr lang="en-US" dirty="0" smtClean="0"/>
              <a:t>from </a:t>
            </a:r>
            <a:r>
              <a:rPr lang="en-US" dirty="0" smtClean="0"/>
              <a:t>Rainer </a:t>
            </a:r>
            <a:r>
              <a:rPr lang="en-US" dirty="0" err="1" smtClean="0"/>
              <a:t>Prosi</a:t>
            </a:r>
            <a:r>
              <a:rPr lang="en-US" dirty="0" smtClean="0"/>
              <a:t> of  CIP4</a:t>
            </a:r>
            <a:r>
              <a:rPr lang="en-US" dirty="0" smtClean="0"/>
              <a:t>. Presently, the workgroup is trying to solicit a set of JDF </a:t>
            </a:r>
            <a:r>
              <a:rPr lang="en-US" dirty="0" smtClean="0"/>
              <a:t>few CIP4 Job </a:t>
            </a:r>
            <a:r>
              <a:rPr lang="en-US" dirty="0" smtClean="0"/>
              <a:t>Ticket examples from </a:t>
            </a:r>
            <a:r>
              <a:rPr lang="en-US" dirty="0" smtClean="0"/>
              <a:t>Rainer </a:t>
            </a:r>
            <a:r>
              <a:rPr lang="en-US" dirty="0" err="1" smtClean="0"/>
              <a:t>Prosi</a:t>
            </a:r>
            <a:r>
              <a:rPr lang="en-US" dirty="0" smtClean="0"/>
              <a:t>. When these examples are received, select PWG members will be approached and asked to prototype the mapping of these limited examples.</a:t>
            </a:r>
            <a:endParaRPr lang="en-US"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7</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Review of Conference Call Minutes</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7</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8058616"/>
          </a:xfrm>
          <a:ln w="9525"/>
        </p:spPr>
        <p:txBody>
          <a:bodyPr wrap="square">
            <a:spAutoFit/>
          </a:bodyPr>
          <a:lstStyle/>
          <a:p>
            <a:r>
              <a:rPr lang="en-US" sz="3200" b="1" dirty="0" smtClean="0"/>
              <a:t>Minutes Since Last Face-to-face</a:t>
            </a:r>
            <a:endParaRPr lang="en-US" sz="3200" b="1" dirty="0" smtClean="0">
              <a:hlinkClick r:id="rId4"/>
            </a:endParaRPr>
          </a:p>
          <a:p>
            <a:pPr lvl="1"/>
            <a:r>
              <a:rPr lang="en-US" sz="2600" b="1" dirty="0" smtClean="0">
                <a:hlinkClick r:id="rId4"/>
              </a:rPr>
              <a:t>ftp://ftp.pwg.org/pub/pwg/sm3/minutes/SMWG-sm3-Minutes-20151130.pdf</a:t>
            </a:r>
          </a:p>
          <a:p>
            <a:pPr lvl="1"/>
            <a:r>
              <a:rPr lang="en-US" sz="2600" b="1" dirty="0" smtClean="0">
                <a:hlinkClick r:id="rId4"/>
              </a:rPr>
              <a:t>ftp</a:t>
            </a:r>
            <a:r>
              <a:rPr lang="en-US" sz="2600" b="1" dirty="0" smtClean="0">
                <a:hlinkClick r:id="rId4"/>
              </a:rPr>
              <a:t>://</a:t>
            </a:r>
            <a:r>
              <a:rPr lang="en-US" sz="2600" b="1" dirty="0" smtClean="0">
                <a:hlinkClick r:id="rId4"/>
              </a:rPr>
              <a:t>ftp.pwg.org/pub/pwg/sm3/minutes/SMWG-concall-minutes-20160125.pdf</a:t>
            </a:r>
            <a:endParaRPr lang="en-US" sz="2600" b="1" dirty="0" smtClean="0"/>
          </a:p>
          <a:p>
            <a:r>
              <a:rPr lang="en-US" sz="3200" b="1" dirty="0" smtClean="0"/>
              <a:t>Action Items</a:t>
            </a:r>
            <a:endParaRPr lang="en-US" sz="3200" b="1" dirty="0" smtClean="0"/>
          </a:p>
          <a:p>
            <a:r>
              <a:rPr lang="en-US" sz="2000" dirty="0" smtClean="0"/>
              <a:t>Ira </a:t>
            </a:r>
            <a:r>
              <a:rPr lang="en-US" sz="2000" dirty="0" smtClean="0"/>
              <a:t>to follow up with Rainer </a:t>
            </a:r>
            <a:r>
              <a:rPr lang="en-US" sz="2000" dirty="0" err="1" smtClean="0"/>
              <a:t>Prosi</a:t>
            </a:r>
            <a:r>
              <a:rPr lang="en-US" sz="2000" dirty="0" smtClean="0"/>
              <a:t> (Heidelberg, CIP4 CTO) with respect to his </a:t>
            </a:r>
            <a:r>
              <a:rPr lang="en-US" sz="2000" dirty="0" smtClean="0"/>
              <a:t>providing </a:t>
            </a:r>
            <a:r>
              <a:rPr lang="en-US" sz="2000" dirty="0" smtClean="0"/>
              <a:t>a set of JDF examples to be used to prototype the </a:t>
            </a:r>
            <a:r>
              <a:rPr lang="en-US" sz="2000" dirty="0" smtClean="0"/>
              <a:t>JDF </a:t>
            </a:r>
            <a:r>
              <a:rPr lang="en-US" sz="2000" dirty="0" smtClean="0"/>
              <a:t>mapping </a:t>
            </a:r>
            <a:r>
              <a:rPr lang="en-US" sz="2000" dirty="0" smtClean="0"/>
              <a:t>specification</a:t>
            </a:r>
            <a:endParaRPr lang="en-US" sz="2000" dirty="0" smtClean="0"/>
          </a:p>
          <a:p>
            <a:r>
              <a:rPr lang="en-US" sz="2000" dirty="0" smtClean="0"/>
              <a:t>Paul </a:t>
            </a:r>
            <a:r>
              <a:rPr lang="en-US" sz="2000" dirty="0" smtClean="0"/>
              <a:t>to contact PWG members </a:t>
            </a:r>
            <a:r>
              <a:rPr lang="en-US" sz="2000" dirty="0" smtClean="0"/>
              <a:t>possibly interested </a:t>
            </a:r>
            <a:r>
              <a:rPr lang="en-US" sz="2000" dirty="0" smtClean="0"/>
              <a:t>in doing the prototype once these </a:t>
            </a:r>
            <a:r>
              <a:rPr lang="en-US" sz="2000" dirty="0" smtClean="0"/>
              <a:t>examples </a:t>
            </a:r>
            <a:r>
              <a:rPr lang="en-US" sz="2000" dirty="0" smtClean="0"/>
              <a:t>are available and the prototype task can be scoped</a:t>
            </a:r>
            <a:r>
              <a:rPr lang="en-US" sz="2000" dirty="0" smtClean="0"/>
              <a:t>.</a:t>
            </a:r>
          </a:p>
          <a:p>
            <a:r>
              <a:rPr lang="en-US" sz="2000" dirty="0" smtClean="0"/>
              <a:t>The Semantic Model Workgroup and other interested parties are to review the ideas and conclusions with respect to the process outlined in these minutes, and comment on them or offer alternative approaches via the SM3 mail list</a:t>
            </a:r>
            <a:r>
              <a:rPr lang="en-US" sz="2000" dirty="0" smtClean="0"/>
              <a:t>. </a:t>
            </a:r>
            <a:endParaRPr lang="en-US" sz="2000" dirty="0" smtClean="0"/>
          </a:p>
          <a:p>
            <a:r>
              <a:rPr lang="en-US" sz="2000" dirty="0" smtClean="0"/>
              <a:t>The workgroup is to determine whether the current Liquid XML tool can provide an adequate browse-able version of the model with reasonable effort</a:t>
            </a:r>
            <a:r>
              <a:rPr lang="en-US" sz="2000" dirty="0" smtClean="0"/>
              <a:t>. Done, it can.</a:t>
            </a:r>
            <a:endParaRPr lang="en-US" sz="2000" dirty="0" smtClean="0"/>
          </a:p>
          <a:p>
            <a:r>
              <a:rPr lang="en-US" sz="2000" dirty="0" smtClean="0"/>
              <a:t>Ideas and approaches will be reviewed at the next Semantic Model conference call to select the points for the Semantic Model Maintenance and Approval Process draft</a:t>
            </a:r>
            <a:r>
              <a:rPr lang="en-US" sz="2000" dirty="0" smtClean="0"/>
              <a:t>. </a:t>
            </a:r>
            <a:endParaRPr lang="en-US" sz="2000" dirty="0" smtClean="0"/>
          </a:p>
          <a:p>
            <a:endParaRPr lang="en-US" sz="20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8</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Proposed Process for Maintaining and Approving the Model</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8</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8279190"/>
          </a:xfrm>
          <a:ln w="9525"/>
        </p:spPr>
        <p:txBody>
          <a:bodyPr wrap="square">
            <a:spAutoFit/>
          </a:bodyPr>
          <a:lstStyle/>
          <a:p>
            <a:r>
              <a:rPr lang="en-US" sz="2800" dirty="0" smtClean="0"/>
              <a:t>PWG Policy for Maintenance and Approval of </a:t>
            </a:r>
            <a:r>
              <a:rPr lang="en-US" sz="2800" dirty="0" smtClean="0"/>
              <a:t>Schemata</a:t>
            </a:r>
          </a:p>
          <a:p>
            <a:pPr lvl="1"/>
            <a:r>
              <a:rPr lang="en-US" dirty="0" smtClean="0"/>
              <a:t>Draft at: </a:t>
            </a:r>
            <a:r>
              <a:rPr lang="en-US" dirty="0" smtClean="0">
                <a:hlinkClick r:id="rId4"/>
              </a:rPr>
              <a:t>ftp</a:t>
            </a:r>
            <a:r>
              <a:rPr lang="en-US" dirty="0" smtClean="0">
                <a:hlinkClick r:id="rId4"/>
              </a:rPr>
              <a:t>://</a:t>
            </a:r>
            <a:r>
              <a:rPr lang="en-US" dirty="0" smtClean="0">
                <a:hlinkClick r:id="rId4"/>
              </a:rPr>
              <a:t>ftp.pwg.org/pub/pwg/sm3/wd/wd-sm3-policy-schemata-20160125.docx</a:t>
            </a:r>
            <a:endParaRPr lang="en-US" dirty="0" smtClean="0"/>
          </a:p>
          <a:p>
            <a:pPr lvl="1"/>
            <a:r>
              <a:rPr lang="en-US" dirty="0" smtClean="0"/>
              <a:t>Review</a:t>
            </a:r>
            <a:endParaRPr lang="en-US" dirty="0" smtClean="0"/>
          </a:p>
          <a:p>
            <a:r>
              <a:rPr lang="en-US" sz="2800" dirty="0" smtClean="0"/>
              <a:t>Questions:</a:t>
            </a:r>
          </a:p>
          <a:p>
            <a:pPr lvl="2"/>
            <a:r>
              <a:rPr lang="en-US" dirty="0" smtClean="0"/>
              <a:t>Should there be a general PWG process for Schemata and a separate SM </a:t>
            </a:r>
            <a:r>
              <a:rPr lang="en-US" dirty="0" smtClean="0"/>
              <a:t>Workgroup-specific </a:t>
            </a:r>
            <a:r>
              <a:rPr lang="en-US" dirty="0" smtClean="0"/>
              <a:t>process for maintenance </a:t>
            </a:r>
            <a:r>
              <a:rPr lang="en-US" dirty="0" smtClean="0"/>
              <a:t>of the Semantic Model?</a:t>
            </a:r>
          </a:p>
          <a:p>
            <a:pPr lvl="2"/>
            <a:r>
              <a:rPr lang="en-US" dirty="0" smtClean="0"/>
              <a:t>Are the provisions for update, storage, approval, </a:t>
            </a:r>
            <a:r>
              <a:rPr lang="en-US" dirty="0" smtClean="0"/>
              <a:t>and accessibility in the draft appropriate to the Semantic Model schema?</a:t>
            </a:r>
          </a:p>
          <a:p>
            <a:pPr lvl="3"/>
            <a:r>
              <a:rPr lang="en-US" dirty="0" smtClean="0"/>
              <a:t>What is the definitive form (HTML or code)?</a:t>
            </a:r>
          </a:p>
          <a:p>
            <a:pPr lvl="3"/>
            <a:r>
              <a:rPr lang="en-US" dirty="0" smtClean="0"/>
              <a:t>Where is the definitive form stored?</a:t>
            </a:r>
          </a:p>
          <a:p>
            <a:pPr lvl="2"/>
            <a:r>
              <a:rPr lang="en-US" dirty="0" smtClean="0"/>
              <a:t>How is WSDL to be displayed in a comprehensible form?</a:t>
            </a:r>
          </a:p>
          <a:p>
            <a:pPr lvl="2"/>
            <a:r>
              <a:rPr lang="en-US" dirty="0" smtClean="0"/>
              <a:t>Is the Model  of sufficient importance to the membership to justify the potential cost of technical assistance?</a:t>
            </a:r>
          </a:p>
          <a:p>
            <a:pPr>
              <a:buNone/>
            </a:pPr>
            <a:endParaRPr lang="en-US" sz="26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9</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Co-ordination of SM with other workgroups </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9</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7920117"/>
          </a:xfrm>
          <a:ln w="9525"/>
        </p:spPr>
        <p:txBody>
          <a:bodyPr wrap="square">
            <a:spAutoFit/>
          </a:bodyPr>
          <a:lstStyle/>
          <a:p>
            <a:r>
              <a:rPr lang="en-US" sz="2800" dirty="0" smtClean="0"/>
              <a:t>SM Workgroup is to incorporate features developed by other PWG workgroups (IPP) into the model.</a:t>
            </a:r>
            <a:endParaRPr lang="en-US" dirty="0" smtClean="0"/>
          </a:p>
          <a:p>
            <a:pPr lvl="2"/>
            <a:r>
              <a:rPr lang="en-US" dirty="0" smtClean="0"/>
              <a:t>Should the workgroup strive to reflect, as best it can, these features, ranging from additional values for leaf elements to the addition of new </a:t>
            </a:r>
            <a:r>
              <a:rPr lang="en-US" dirty="0" smtClean="0"/>
              <a:t>first and second level elements, </a:t>
            </a:r>
            <a:r>
              <a:rPr lang="en-US" dirty="0" smtClean="0"/>
              <a:t>after those developments have been appropriately approved; or</a:t>
            </a:r>
          </a:p>
          <a:p>
            <a:pPr lvl="2"/>
            <a:r>
              <a:rPr lang="en-US" dirty="0" smtClean="0"/>
              <a:t>Should the semantic model workgroup participate in the development and evaluation of these features, particularly considering how they would be reflected in the model and how consistent they are with the existing model?</a:t>
            </a:r>
          </a:p>
          <a:p>
            <a:pPr lvl="2"/>
            <a:r>
              <a:rPr lang="en-US" dirty="0" smtClean="0"/>
              <a:t>Is the SM workgroup to monitor other </a:t>
            </a:r>
            <a:r>
              <a:rPr lang="en-US" dirty="0" err="1" smtClean="0"/>
              <a:t>workgroups’</a:t>
            </a:r>
            <a:r>
              <a:rPr lang="en-US" dirty="0" smtClean="0"/>
              <a:t> activity and decide if and how new features are reflected; or </a:t>
            </a:r>
          </a:p>
          <a:p>
            <a:pPr lvl="2"/>
            <a:r>
              <a:rPr lang="en-US" dirty="0" smtClean="0"/>
              <a:t>Is it to be part of the development process of any PWG workgroup to interface with the SM workgroup and work with the SM workgroup to ensure that the developed item is properly incorporated into the model?</a:t>
            </a:r>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76371</TotalTime>
  <Pages>0</Pages>
  <Words>1450</Words>
  <Characters>0</Characters>
  <Application>Microsoft Office PowerPoint</Application>
  <PresentationFormat>Custom</PresentationFormat>
  <Lines>0</Lines>
  <Paragraphs>188</Paragraphs>
  <Slides>14</Slides>
  <Notes>8</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Title</vt:lpstr>
      <vt:lpstr>Bullet Slide</vt:lpstr>
      <vt:lpstr>Semantic Model Workgroup</vt:lpstr>
      <vt:lpstr>Introduction</vt:lpstr>
      <vt:lpstr>Officers and Editors</vt:lpstr>
      <vt:lpstr>SM Meeting Agenda</vt:lpstr>
      <vt:lpstr>Semantic Model Status </vt:lpstr>
      <vt:lpstr>Status of Current Semantic Model Projects </vt:lpstr>
      <vt:lpstr>Review of Conference Call Minutes  </vt:lpstr>
      <vt:lpstr>Proposed Process for Maintaining and Approving the Model  </vt:lpstr>
      <vt:lpstr>Co-ordination of SM with other workgroups   </vt:lpstr>
      <vt:lpstr>More Info/How to participate</vt:lpstr>
      <vt:lpstr>Appendix</vt:lpstr>
      <vt:lpstr>Approved Documents</vt:lpstr>
      <vt:lpstr>Approved Documents</vt:lpstr>
      <vt:lpstr>Approved Documents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wam</cp:lastModifiedBy>
  <cp:revision>1218</cp:revision>
  <dcterms:modified xsi:type="dcterms:W3CDTF">2016-02-02T18:51:41Z</dcterms:modified>
</cp:coreProperties>
</file>