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0"/>
  </p:notesMasterIdLst>
  <p:sldIdLst>
    <p:sldId id="256" r:id="rId3"/>
    <p:sldId id="276" r:id="rId4"/>
    <p:sldId id="300" r:id="rId5"/>
    <p:sldId id="287" r:id="rId6"/>
    <p:sldId id="325" r:id="rId7"/>
    <p:sldId id="311" r:id="rId8"/>
    <p:sldId id="271" r:id="rId9"/>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1686" autoAdjust="0"/>
  </p:normalViewPr>
  <p:slideViewPr>
    <p:cSldViewPr>
      <p:cViewPr>
        <p:scale>
          <a:sx n="80" d="100"/>
          <a:sy n="80" d="100"/>
        </p:scale>
        <p:origin x="-906" y="660"/>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8/19/2016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 xmlns:p14="http://schemas.microsoft.com/office/powerpoint/2010/main"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dirty="0"/>
          </a:p>
        </p:txBody>
      </p:sp>
    </p:spTree>
    <p:extLst>
      <p:ext uri="{BB962C8B-B14F-4D97-AF65-F5344CB8AC3E}">
        <p14:creationId xmlns="" xmlns:p14="http://schemas.microsoft.com/office/powerpoint/2010/main" val="1269433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dirty="0"/>
          </a:p>
        </p:txBody>
      </p:sp>
    </p:spTree>
    <p:extLst>
      <p:ext uri="{BB962C8B-B14F-4D97-AF65-F5344CB8AC3E}">
        <p14:creationId xmlns="" xmlns:p14="http://schemas.microsoft.com/office/powerpoint/2010/main" val="1213747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a:p>
        </p:txBody>
      </p:sp>
    </p:spTree>
    <p:extLst>
      <p:ext uri="{BB962C8B-B14F-4D97-AF65-F5344CB8AC3E}">
        <p14:creationId xmlns="" xmlns:p14="http://schemas.microsoft.com/office/powerpoint/2010/main" val="177835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ftp://ftp.pwg.org/pub/pwg/sm3/white/elements-IANA-registry-20160815.xlsx" TargetMode="External"/><Relationship Id="rId4" Type="http://schemas.openxmlformats.org/officeDocument/2006/relationships/hyperlink" Target="ftp://ftp.pwg.org/pub/pwg/sm3/wd/wd-smjdfmap10-20150604.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e.php?MTID=m123b376f8d9bdc7d9ff0ff43ed7d1610" TargetMode="External"/><Relationship Id="rId4" Type="http://schemas.openxmlformats.org/officeDocument/2006/relationships/hyperlink" Target="http://www.pwg.org/sm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dirty="0"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dirty="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Plenary Status</a:t>
            </a:r>
            <a:br>
              <a:rPr lang="en-US" dirty="0" smtClean="0"/>
            </a:br>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August 23, 2016</a:t>
            </a:r>
          </a:p>
          <a:p>
            <a:pPr eaLnBrk="1" hangingPunct="1">
              <a:defRPr/>
            </a:pPr>
            <a:r>
              <a:rPr lang="en-US" dirty="0" smtClean="0">
                <a:sym typeface="Verdana" charset="0"/>
              </a:rPr>
              <a:t>Camus, Washington</a:t>
            </a:r>
          </a:p>
          <a:p>
            <a:pPr marL="0" indent="0" eaLnBrk="1" hangingPunct="1">
              <a:defRPr/>
            </a:pPr>
            <a:endParaRPr lang="en-US" dirty="0" smtClean="0">
              <a:sym typeface="Verdana" charset="0"/>
            </a:endParaRPr>
          </a:p>
          <a:p>
            <a:pPr marL="0" indent="0" eaLnBrk="1" hangingPunct="1">
              <a:defRPr/>
            </a:pPr>
            <a:r>
              <a:rPr lang="en-US" sz="2800" dirty="0" smtClean="0">
                <a:sym typeface="Verdana" charset="0"/>
              </a:rPr>
              <a:t>Daniel Manchala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582132"/>
            <a:ext cx="12750800" cy="7407156"/>
          </a:xfrm>
          <a:ln w="9525"/>
        </p:spPr>
        <p:txBody>
          <a:bodyPr wrap="square">
            <a:spAutoFit/>
          </a:bodyPr>
          <a:lstStyle/>
          <a:p>
            <a:pPr algn="just"/>
            <a:r>
              <a:rPr lang="en-US" sz="2800" dirty="0" smtClean="0">
                <a:sym typeface="Verdana" charset="0"/>
              </a:rPr>
              <a:t>The current Semantic Model workgroup is the latest in a series of PWG workgroups documenting and maintaining the Hard Copy Imaging System model. </a:t>
            </a:r>
          </a:p>
          <a:p>
            <a:pPr algn="just"/>
            <a:endParaRPr lang="en-US" sz="2800" dirty="0" smtClean="0">
              <a:sym typeface="Verdana" charset="0"/>
            </a:endParaRPr>
          </a:p>
          <a:p>
            <a:pPr algn="just"/>
            <a:r>
              <a:rPr lang="en-US" sz="2800" dirty="0" smtClean="0">
                <a:sym typeface="Verdana" charset="0"/>
              </a:rPr>
              <a:t>This model defines the semantic elements that constitute the imaging services and subunits of a network connected Imaging System, and the actions that </a:t>
            </a:r>
            <a:r>
              <a:rPr lang="en-US" sz="2800" dirty="0" smtClean="0"/>
              <a:t>operate on the objects and elements of the model, independent of a specific protocol or network environment.</a:t>
            </a:r>
          </a:p>
          <a:p>
            <a:pPr algn="just"/>
            <a:endParaRPr lang="en-US" sz="2800" dirty="0" smtClean="0"/>
          </a:p>
          <a:p>
            <a:pPr algn="just"/>
            <a:r>
              <a:rPr lang="en-US" sz="2800" dirty="0" smtClean="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 Status – Current Projects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177800" y="1752600"/>
            <a:ext cx="12115800" cy="9954007"/>
          </a:xfrm>
          <a:ln w="9525"/>
        </p:spPr>
        <p:txBody>
          <a:bodyPr wrap="square">
            <a:spAutoFit/>
          </a:bodyPr>
          <a:lstStyle/>
          <a:p>
            <a:r>
              <a:rPr lang="en-US" dirty="0" smtClean="0"/>
              <a:t>Mapping CIP4 JDF to PWG Print Job Ticket v1.0 (JDFMAP)</a:t>
            </a:r>
          </a:p>
          <a:p>
            <a:pPr lvl="1"/>
            <a:r>
              <a:rPr lang="en-US" dirty="0" smtClean="0"/>
              <a:t>Current draft (</a:t>
            </a:r>
            <a:r>
              <a:rPr lang="en-US" dirty="0" smtClean="0">
                <a:hlinkClick r:id="rId4"/>
              </a:rPr>
              <a:t>ftp://ftp.pwg.org/pub/pwg/sm3/wd/wd-smjdfmap10-20150604.pdf</a:t>
            </a:r>
            <a:r>
              <a:rPr lang="en-US" dirty="0" smtClean="0"/>
              <a:t>) is at Prototype level, awaiting prototype reports.</a:t>
            </a:r>
          </a:p>
          <a:p>
            <a:pPr lvl="1"/>
            <a:r>
              <a:rPr lang="en-US" dirty="0" smtClean="0"/>
              <a:t>Soliciting candidates to do prototyping in progress.</a:t>
            </a:r>
          </a:p>
          <a:p>
            <a:r>
              <a:rPr lang="en-US" dirty="0" smtClean="0"/>
              <a:t>Update and Finalization of Semantic Model 2</a:t>
            </a:r>
          </a:p>
          <a:p>
            <a:pPr lvl="1"/>
            <a:r>
              <a:rPr lang="en-US" dirty="0" smtClean="0"/>
              <a:t>Produce an updated version of SM2, reflecting corrections and reasonable additions from IPP, but no Cloud or 3D aspects.</a:t>
            </a:r>
          </a:p>
          <a:p>
            <a:pPr lvl="1"/>
            <a:r>
              <a:rPr lang="en-US" dirty="0" smtClean="0"/>
              <a:t>A compilation of IANA-registered IPP attributes has been made and  potential corresponding element names were generated. (</a:t>
            </a:r>
            <a:r>
              <a:rPr lang="en-US" dirty="0" smtClean="0">
                <a:hlinkClick r:id="rId5"/>
              </a:rPr>
              <a:t>elements-IANA-registry-20160815.xlsx</a:t>
            </a:r>
            <a:r>
              <a:rPr lang="en-US" dirty="0" smtClean="0"/>
              <a:t>). There are continuing questions which should be resolved with IPP WG help.</a:t>
            </a:r>
          </a:p>
          <a:p>
            <a:r>
              <a:rPr lang="en-US" dirty="0" smtClean="0"/>
              <a:t>Creation of Semantic Model 3</a:t>
            </a:r>
          </a:p>
          <a:p>
            <a:pPr lvl="1"/>
            <a:r>
              <a:rPr lang="en-US" dirty="0" smtClean="0"/>
              <a:t>Start afresh with SM3 to reflect updated view of MFD, with addition of Cloud aspects and 3D Print and Scan Services.</a:t>
            </a:r>
          </a:p>
          <a:p>
            <a:r>
              <a:rPr lang="en-US" dirty="0" smtClean="0"/>
              <a:t>New 3D Print Efforts</a:t>
            </a:r>
          </a:p>
          <a:p>
            <a:pPr lvl="1"/>
            <a:r>
              <a:rPr lang="en-US" dirty="0" smtClean="0"/>
              <a:t>New 3D Print efforts following the IPP project are within the scope of chartered projects, but will be identified in a charter update.</a:t>
            </a:r>
          </a:p>
          <a:p>
            <a:pPr lvl="1"/>
            <a:endParaRPr lang="en-US" dirty="0" smtClean="0"/>
          </a:p>
          <a:p>
            <a:pPr lvl="1"/>
            <a:endParaRPr lang="en-US" dirty="0" smtClean="0"/>
          </a:p>
          <a:p>
            <a:pPr lvl="1">
              <a:buNone/>
            </a:pPr>
            <a:endParaRPr lang="en-US" i="1" dirty="0" smtClean="0"/>
          </a:p>
          <a:p>
            <a:pPr lvl="1"/>
            <a:endParaRPr lang="en-US" sz="2600" dirty="0" smtClean="0"/>
          </a:p>
          <a:p>
            <a:pPr lvl="1"/>
            <a:endParaRPr lang="en-US" sz="26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254000" y="0"/>
            <a:ext cx="11988800" cy="1447800"/>
          </a:xfrm>
        </p:spPr>
        <p:txBody>
          <a:bodyPr rIns="166398"/>
          <a:lstStyle/>
          <a:p>
            <a:r>
              <a:rPr lang="en-US" sz="4400" dirty="0" smtClean="0"/>
              <a:t>PWG 3D Printing Job Ticket Efforts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dirty="0">
              <a:solidFill>
                <a:srgbClr val="FFFFFF"/>
              </a:solidFill>
              <a:cs typeface="Arial" charset="0"/>
            </a:endParaRPr>
          </a:p>
        </p:txBody>
      </p:sp>
      <p:sp>
        <p:nvSpPr>
          <p:cNvPr id="11" name="Rectangle 3"/>
          <p:cNvSpPr>
            <a:spLocks noGrp="1" noChangeArrowheads="1"/>
          </p:cNvSpPr>
          <p:nvPr>
            <p:ph idx="1"/>
          </p:nvPr>
        </p:nvSpPr>
        <p:spPr>
          <a:xfrm>
            <a:off x="406400" y="1676400"/>
            <a:ext cx="12115800" cy="6850593"/>
          </a:xfrm>
          <a:ln w="9525"/>
        </p:spPr>
        <p:txBody>
          <a:bodyPr wrap="square">
            <a:spAutoFit/>
          </a:bodyPr>
          <a:lstStyle/>
          <a:p>
            <a:r>
              <a:rPr lang="en-US" sz="2800" dirty="0" smtClean="0"/>
              <a:t>The PWG/IPP approach to printing is most effectively presented in abstract Print Service Capabilities (PSC), Print Job Ticket (PJT), and Print Job Receipt (PJR)structures. </a:t>
            </a:r>
          </a:p>
          <a:p>
            <a:pPr lvl="1"/>
            <a:r>
              <a:rPr lang="en-US" sz="2000" dirty="0" smtClean="0"/>
              <a:t>It is desirable to include sample versions of these structures when presenting the PWG Model to other standards bodies. It would be appropriate to include both 2D and 3D samples in the SM web pages.</a:t>
            </a:r>
          </a:p>
          <a:p>
            <a:r>
              <a:rPr lang="en-US" sz="2800" dirty="0" smtClean="0"/>
              <a:t>Set of 2D Printing Structures</a:t>
            </a:r>
          </a:p>
          <a:p>
            <a:pPr lvl="1"/>
            <a:r>
              <a:rPr lang="en-US" sz="2000" dirty="0" smtClean="0"/>
              <a:t>Sample Print Job Ticket exists in PWG Print Job Ticket specification section 19. A short narrative describing the intended job features will be added.</a:t>
            </a:r>
          </a:p>
          <a:p>
            <a:pPr lvl="1"/>
            <a:r>
              <a:rPr lang="en-US" sz="2000" dirty="0" smtClean="0"/>
              <a:t>A sample Print Job Ticket Capabilities exists in Section 20. </a:t>
            </a:r>
          </a:p>
          <a:p>
            <a:pPr lvl="1"/>
            <a:r>
              <a:rPr lang="en-US" sz="2000" dirty="0" smtClean="0"/>
              <a:t>A Sample Print Job Receipt for the same job can be generated.</a:t>
            </a:r>
          </a:p>
          <a:p>
            <a:r>
              <a:rPr lang="en-US" sz="2400" dirty="0" smtClean="0"/>
              <a:t>Set of 3D Printing Structures</a:t>
            </a:r>
          </a:p>
          <a:p>
            <a:pPr lvl="1"/>
            <a:r>
              <a:rPr lang="en-US" sz="2000" dirty="0" smtClean="0"/>
              <a:t>The SM Workgroup has started generating a 3D Print Job Ticket example. This will be supported by:</a:t>
            </a:r>
          </a:p>
          <a:p>
            <a:pPr lvl="2"/>
            <a:r>
              <a:rPr lang="en-US" sz="2000" dirty="0" smtClean="0"/>
              <a:t>A sample 3D Print Job Description</a:t>
            </a:r>
          </a:p>
          <a:p>
            <a:pPr lvl="2"/>
            <a:r>
              <a:rPr lang="en-US" sz="2000" dirty="0" smtClean="0"/>
              <a:t>A sample 3D Print Service Capabilities</a:t>
            </a:r>
          </a:p>
          <a:p>
            <a:pPr lvl="2"/>
            <a:r>
              <a:rPr lang="en-US" sz="2000" dirty="0" smtClean="0"/>
              <a:t>A sample 3D Print Job </a:t>
            </a:r>
            <a:r>
              <a:rPr lang="en-US" sz="2000" dirty="0" smtClean="0"/>
              <a:t>Receipt</a:t>
            </a:r>
            <a:endParaRPr lang="en-US"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254000" y="0"/>
            <a:ext cx="11988800" cy="1447800"/>
          </a:xfrm>
        </p:spPr>
        <p:txBody>
          <a:bodyPr rIns="166398"/>
          <a:lstStyle/>
          <a:p>
            <a:r>
              <a:rPr lang="en-US" sz="4400" dirty="0" smtClean="0"/>
              <a:t>3D Print Service Efforts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496800" cy="7876515"/>
          </a:xfrm>
          <a:ln w="9525"/>
        </p:spPr>
        <p:txBody>
          <a:bodyPr wrap="square">
            <a:spAutoFit/>
          </a:bodyPr>
          <a:lstStyle/>
          <a:p>
            <a:r>
              <a:rPr lang="en-US" dirty="0" smtClean="0"/>
              <a:t>Because of the distinct differences between 2D Printing and 3D Printing Elements, 3D Printing in the Semantic Model is represented as a distinct service.</a:t>
            </a:r>
          </a:p>
          <a:p>
            <a:r>
              <a:rPr lang="en-US" sz="2800" dirty="0" smtClean="0"/>
              <a:t>The </a:t>
            </a:r>
            <a:r>
              <a:rPr lang="en-US" dirty="0" smtClean="0"/>
              <a:t>IPP 3D Extensions specification provides explicit information on the additional  elements needed to support 3D Printing.</a:t>
            </a:r>
          </a:p>
          <a:p>
            <a:r>
              <a:rPr lang="en-US" dirty="0" smtClean="0"/>
              <a:t>The 3D Print Service Model is created starting with the existing Print Service Model and deleting and adding elements following the information in the IPP 3D Extensions specification.</a:t>
            </a:r>
          </a:p>
          <a:p>
            <a:r>
              <a:rPr lang="en-US" dirty="0" smtClean="0"/>
              <a:t>Although the 3D Print Service is to be included in SM3, a good first cut can be made at this time when the model can be better coordinated with the IPP 3D Print effort.</a:t>
            </a:r>
          </a:p>
          <a:p>
            <a:pPr>
              <a:buNone/>
            </a:pPr>
            <a:r>
              <a:rPr lang="en-US" dirty="0" smtClean="0"/>
              <a:t>		</a:t>
            </a:r>
            <a:endParaRPr lang="en-US" sz="2600" dirty="0" smtClean="0"/>
          </a:p>
          <a:p>
            <a:pPr>
              <a:buNone/>
            </a:pPr>
            <a:endParaRPr lang="en-US" sz="2600" dirty="0" smtClean="0"/>
          </a:p>
          <a:p>
            <a:pPr lvl="1"/>
            <a:endParaRPr lang="en-US" sz="20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6509474"/>
          </a:xfrm>
          <a:ln w="9525"/>
        </p:spPr>
        <p:txBody>
          <a:bodyPr wrap="square">
            <a:spAutoFit/>
          </a:bodyPr>
          <a:lstStyle/>
          <a:p>
            <a:r>
              <a:rPr lang="en-US" sz="2800" dirty="0" smtClean="0"/>
              <a:t>Continuing the Semantic Model effort requires the participation of more PWG members, both for active generation of material and for review. Participation is dependent on:</a:t>
            </a:r>
          </a:p>
          <a:p>
            <a:pPr lvl="1"/>
            <a:r>
              <a:rPr lang="en-US" dirty="0" smtClean="0"/>
              <a:t>An understanding on the part of both the participant and the supporting company of the value of the semantic model.</a:t>
            </a:r>
          </a:p>
          <a:p>
            <a:pPr lvl="1"/>
            <a:r>
              <a:rPr lang="en-US" dirty="0" smtClean="0"/>
              <a:t>Presentation of the Semantic Model documentation in a form that is easily understandable, so that participation does not require either special knowledge or software.</a:t>
            </a:r>
          </a:p>
          <a:p>
            <a:r>
              <a:rPr lang="en-US" sz="2600" dirty="0" smtClean="0"/>
              <a:t>The Semantic Model Workgroup has been posting “</a:t>
            </a:r>
            <a:r>
              <a:rPr lang="en-US" sz="2600" dirty="0" err="1" smtClean="0"/>
              <a:t>browesable</a:t>
            </a:r>
            <a:r>
              <a:rPr lang="en-US" sz="2600" dirty="0" smtClean="0"/>
              <a:t>” forms of the model and the operations. We need to know if other PWG members find  these forms of the documentation usable and sufficient to consider the content.</a:t>
            </a:r>
          </a:p>
          <a:p>
            <a:endParaRPr lang="en-US" sz="2000" dirty="0" smtClean="0"/>
          </a:p>
          <a:p>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7</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7</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cs typeface="Arial" pitchFamily="34" charset="0"/>
                <a:sym typeface="Verdana" charset="0"/>
              </a:rPr>
              <a:t>Next  conference call:  September 5, 2016; 12:00 – 1:00 Pacific Time / 3:00 – 4:00 PM Eastern Time.</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000" dirty="0" smtClean="0"/>
              <a:t> </a:t>
            </a:r>
            <a:r>
              <a:rPr lang="en-US" sz="2000" dirty="0" smtClean="0">
                <a:hlinkClick r:id="rId5"/>
              </a:rPr>
              <a:t>https://ieee-isto.webex.com/ieee-isto/e.php?MTID=m123b376f8d9bdc7d9ff0ff43ed7d1610</a:t>
            </a:r>
            <a:endParaRPr lang="en-US" sz="2400" dirty="0" smtClean="0"/>
          </a:p>
          <a:p>
            <a:pPr lvl="2"/>
            <a:endParaRPr lang="en-US" sz="20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79077</TotalTime>
  <Pages>0</Pages>
  <Words>1023</Words>
  <Characters>0</Characters>
  <Application>Microsoft Office PowerPoint</Application>
  <PresentationFormat>Custom</PresentationFormat>
  <Lines>0</Lines>
  <Paragraphs>89</Paragraphs>
  <Slides>7</Slides>
  <Notes>5</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Title</vt:lpstr>
      <vt:lpstr>Bullet Slide</vt:lpstr>
      <vt:lpstr>Plenary Status Semantic Model Workgroup</vt:lpstr>
      <vt:lpstr>Introduction</vt:lpstr>
      <vt:lpstr>Project Status – Current Projects</vt:lpstr>
      <vt:lpstr>PWG 3D Printing Job Ticket Efforts</vt:lpstr>
      <vt:lpstr>3D Print Service Efforts</vt:lpstr>
      <vt:lpstr>Other Issues and Next Steps</vt:lpstr>
      <vt:lpstr>More Info/How to participate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wam</cp:lastModifiedBy>
  <cp:revision>1260</cp:revision>
  <dcterms:modified xsi:type="dcterms:W3CDTF">2016-08-19T16:56:49Z</dcterms:modified>
</cp:coreProperties>
</file>