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23"/>
  </p:notesMasterIdLst>
  <p:sldIdLst>
    <p:sldId id="256" r:id="rId3"/>
    <p:sldId id="284" r:id="rId4"/>
    <p:sldId id="305" r:id="rId5"/>
    <p:sldId id="276" r:id="rId6"/>
    <p:sldId id="300" r:id="rId7"/>
    <p:sldId id="312" r:id="rId8"/>
    <p:sldId id="287" r:id="rId9"/>
    <p:sldId id="324" r:id="rId10"/>
    <p:sldId id="325" r:id="rId11"/>
    <p:sldId id="307" r:id="rId12"/>
    <p:sldId id="306" r:id="rId13"/>
    <p:sldId id="322" r:id="rId14"/>
    <p:sldId id="315" r:id="rId15"/>
    <p:sldId id="313" r:id="rId16"/>
    <p:sldId id="326" r:id="rId17"/>
    <p:sldId id="321" r:id="rId18"/>
    <p:sldId id="319" r:id="rId19"/>
    <p:sldId id="309" r:id="rId20"/>
    <p:sldId id="311" r:id="rId21"/>
    <p:sldId id="271" r:id="rId22"/>
  </p:sldIdLst>
  <p:sldSz cx="13004800" cy="9753600"/>
  <p:notesSz cx="6858000" cy="9144000"/>
  <p:defaultTextStyle>
    <a:defPPr>
      <a:defRPr lang="en-US"/>
    </a:defPPr>
    <a:lvl1pPr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 xmlns:p15="http://schemas.microsoft.com/office/powerpoint/2012/main">
        <p15:guide id="1" orient="horz" pos="3072">
          <p15:clr>
            <a:srgbClr val="A4A3A4"/>
          </p15:clr>
        </p15:guide>
        <p15:guide id="2" pos="4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 Manchala" initials="DWM" lastIdx="8"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2"/>
    <p:restoredTop sz="91686" autoAdjust="0"/>
  </p:normalViewPr>
  <p:slideViewPr>
    <p:cSldViewPr>
      <p:cViewPr>
        <p:scale>
          <a:sx n="80" d="100"/>
          <a:sy n="80" d="100"/>
        </p:scale>
        <p:origin x="-906" y="-36"/>
      </p:cViewPr>
      <p:guideLst>
        <p:guide orient="horz" pos="3072"/>
        <p:guide pos="4096"/>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sym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sym typeface="Arial" charset="0"/>
              </a:defRPr>
            </a:lvl1pPr>
          </a:lstStyle>
          <a:p>
            <a:pPr>
              <a:defRPr/>
            </a:pPr>
            <a:fld id="{C04A6078-D8C5-4F12-B6D1-B39AEA37595C}" type="datetimeFigureOut">
              <a:rPr lang="en-US"/>
              <a:pPr>
                <a:defRPr/>
              </a:pPr>
              <a:t>8/20/2016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sym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sym typeface="Arial" charset="0"/>
              </a:defRPr>
            </a:lvl1pPr>
          </a:lstStyle>
          <a:p>
            <a:pPr>
              <a:defRPr/>
            </a:pPr>
            <a:fld id="{2B8D173C-7274-4093-8330-C12E109DB9E2}" type="slidenum">
              <a:rPr lang="en-US"/>
              <a:pPr>
                <a:defRPr/>
              </a:pPr>
              <a:t>‹#›</a:t>
            </a:fld>
            <a:endParaRPr lang="en-US"/>
          </a:p>
        </p:txBody>
      </p:sp>
    </p:spTree>
    <p:extLst>
      <p:ext uri="{BB962C8B-B14F-4D97-AF65-F5344CB8AC3E}">
        <p14:creationId xmlns="" xmlns:p14="http://schemas.microsoft.com/office/powerpoint/2010/main" val="29414815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2</a:t>
            </a:fld>
            <a:endParaRPr lang="en-US" dirty="0"/>
          </a:p>
        </p:txBody>
      </p:sp>
    </p:spTree>
    <p:extLst>
      <p:ext uri="{BB962C8B-B14F-4D97-AF65-F5344CB8AC3E}">
        <p14:creationId xmlns="" xmlns:p14="http://schemas.microsoft.com/office/powerpoint/2010/main" val="11220450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11</a:t>
            </a:fld>
            <a:endParaRPr lang="en-US" dirty="0"/>
          </a:p>
        </p:txBody>
      </p:sp>
    </p:spTree>
    <p:extLst>
      <p:ext uri="{BB962C8B-B14F-4D97-AF65-F5344CB8AC3E}">
        <p14:creationId xmlns="" xmlns:p14="http://schemas.microsoft.com/office/powerpoint/2010/main" val="17783559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12</a:t>
            </a:fld>
            <a:endParaRPr lang="en-US" dirty="0"/>
          </a:p>
        </p:txBody>
      </p:sp>
    </p:spTree>
    <p:extLst>
      <p:ext uri="{BB962C8B-B14F-4D97-AF65-F5344CB8AC3E}">
        <p14:creationId xmlns="" xmlns:p14="http://schemas.microsoft.com/office/powerpoint/2010/main" val="17783559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13</a:t>
            </a:fld>
            <a:endParaRPr lang="en-US"/>
          </a:p>
        </p:txBody>
      </p:sp>
    </p:spTree>
    <p:extLst>
      <p:ext uri="{BB962C8B-B14F-4D97-AF65-F5344CB8AC3E}">
        <p14:creationId xmlns="" xmlns:p14="http://schemas.microsoft.com/office/powerpoint/2010/main" val="1778355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14</a:t>
            </a:fld>
            <a:endParaRPr lang="en-US" dirty="0"/>
          </a:p>
        </p:txBody>
      </p:sp>
    </p:spTree>
    <p:extLst>
      <p:ext uri="{BB962C8B-B14F-4D97-AF65-F5344CB8AC3E}">
        <p14:creationId xmlns="" xmlns:p14="http://schemas.microsoft.com/office/powerpoint/2010/main" val="17783559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15</a:t>
            </a:fld>
            <a:endParaRPr lang="en-US" dirty="0"/>
          </a:p>
        </p:txBody>
      </p:sp>
    </p:spTree>
    <p:extLst>
      <p:ext uri="{BB962C8B-B14F-4D97-AF65-F5344CB8AC3E}">
        <p14:creationId xmlns="" xmlns:p14="http://schemas.microsoft.com/office/powerpoint/2010/main" val="17783559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16</a:t>
            </a:fld>
            <a:endParaRPr lang="en-US" dirty="0"/>
          </a:p>
        </p:txBody>
      </p:sp>
    </p:spTree>
    <p:extLst>
      <p:ext uri="{BB962C8B-B14F-4D97-AF65-F5344CB8AC3E}">
        <p14:creationId xmlns="" xmlns:p14="http://schemas.microsoft.com/office/powerpoint/2010/main" val="17783559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17</a:t>
            </a:fld>
            <a:endParaRPr lang="en-US" dirty="0"/>
          </a:p>
        </p:txBody>
      </p:sp>
    </p:spTree>
    <p:extLst>
      <p:ext uri="{BB962C8B-B14F-4D97-AF65-F5344CB8AC3E}">
        <p14:creationId xmlns="" xmlns:p14="http://schemas.microsoft.com/office/powerpoint/2010/main" val="17783559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18</a:t>
            </a:fld>
            <a:endParaRPr lang="en-US"/>
          </a:p>
        </p:txBody>
      </p:sp>
    </p:spTree>
    <p:extLst>
      <p:ext uri="{BB962C8B-B14F-4D97-AF65-F5344CB8AC3E}">
        <p14:creationId xmlns="" xmlns:p14="http://schemas.microsoft.com/office/powerpoint/2010/main" val="17783559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19</a:t>
            </a:fld>
            <a:endParaRPr lang="en-US"/>
          </a:p>
        </p:txBody>
      </p:sp>
    </p:spTree>
    <p:extLst>
      <p:ext uri="{BB962C8B-B14F-4D97-AF65-F5344CB8AC3E}">
        <p14:creationId xmlns="" xmlns:p14="http://schemas.microsoft.com/office/powerpoint/2010/main" val="1778355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3</a:t>
            </a:fld>
            <a:endParaRPr lang="en-US" dirty="0"/>
          </a:p>
        </p:txBody>
      </p:sp>
    </p:spTree>
    <p:extLst>
      <p:ext uri="{BB962C8B-B14F-4D97-AF65-F5344CB8AC3E}">
        <p14:creationId xmlns="" xmlns:p14="http://schemas.microsoft.com/office/powerpoint/2010/main" val="1269433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4</a:t>
            </a:fld>
            <a:endParaRPr lang="en-US" dirty="0"/>
          </a:p>
        </p:txBody>
      </p:sp>
    </p:spTree>
    <p:extLst>
      <p:ext uri="{BB962C8B-B14F-4D97-AF65-F5344CB8AC3E}">
        <p14:creationId xmlns="" xmlns:p14="http://schemas.microsoft.com/office/powerpoint/2010/main" val="1269433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5</a:t>
            </a:fld>
            <a:endParaRPr lang="en-US" dirty="0"/>
          </a:p>
        </p:txBody>
      </p:sp>
    </p:spTree>
    <p:extLst>
      <p:ext uri="{BB962C8B-B14F-4D97-AF65-F5344CB8AC3E}">
        <p14:creationId xmlns="" xmlns:p14="http://schemas.microsoft.com/office/powerpoint/2010/main" val="1213747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6</a:t>
            </a:fld>
            <a:endParaRPr lang="en-US" dirty="0"/>
          </a:p>
        </p:txBody>
      </p:sp>
    </p:spTree>
    <p:extLst>
      <p:ext uri="{BB962C8B-B14F-4D97-AF65-F5344CB8AC3E}">
        <p14:creationId xmlns="" xmlns:p14="http://schemas.microsoft.com/office/powerpoint/2010/main" val="1213747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7</a:t>
            </a:fld>
            <a:endParaRPr lang="en-US" dirty="0"/>
          </a:p>
        </p:txBody>
      </p:sp>
    </p:spTree>
    <p:extLst>
      <p:ext uri="{BB962C8B-B14F-4D97-AF65-F5344CB8AC3E}">
        <p14:creationId xmlns="" xmlns:p14="http://schemas.microsoft.com/office/powerpoint/2010/main" val="1778355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8</a:t>
            </a:fld>
            <a:endParaRPr lang="en-US" dirty="0"/>
          </a:p>
        </p:txBody>
      </p:sp>
    </p:spTree>
    <p:extLst>
      <p:ext uri="{BB962C8B-B14F-4D97-AF65-F5344CB8AC3E}">
        <p14:creationId xmlns="" xmlns:p14="http://schemas.microsoft.com/office/powerpoint/2010/main" val="1778355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9</a:t>
            </a:fld>
            <a:endParaRPr lang="en-US" dirty="0"/>
          </a:p>
        </p:txBody>
      </p:sp>
    </p:spTree>
    <p:extLst>
      <p:ext uri="{BB962C8B-B14F-4D97-AF65-F5344CB8AC3E}">
        <p14:creationId xmlns="" xmlns:p14="http://schemas.microsoft.com/office/powerpoint/2010/main" val="17783559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10</a:t>
            </a:fld>
            <a:endParaRPr lang="en-US" dirty="0"/>
          </a:p>
        </p:txBody>
      </p:sp>
    </p:spTree>
    <p:extLst>
      <p:ext uri="{BB962C8B-B14F-4D97-AF65-F5344CB8AC3E}">
        <p14:creationId xmlns="" xmlns:p14="http://schemas.microsoft.com/office/powerpoint/2010/main" val="1778355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174F6A4D-9A9E-4A93-B2F6-AD69D3A43A48}"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D41F415C-7009-4F2C-A92D-12ABF91AB01C}"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4533900"/>
            <a:ext cx="2927350" cy="4686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4533900"/>
            <a:ext cx="8629650" cy="4686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88ADD9DE-52B0-4F97-9806-F78F4C88D54D}"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FCA8265-ECAC-4773-B548-11EBC3F593ED}"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5B8D8183-25DD-4D1D-A67B-97BE19D0EF38}"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142F070F-14BB-4F95-9DF8-F55450EBEBB8}"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ACDF9F13-EA07-47E4-A06C-3AAE1039B7A4}"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F7E21FC7-51D5-46E8-8E8D-F04C1488B8CF}" type="slidenum">
              <a:rPr lang="en-US"/>
              <a:pPr>
                <a:defRPr/>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88ADC4CF-D463-4143-8A89-2F24947C5345}" type="slidenum">
              <a:rPr lang="en-US"/>
              <a:pPr>
                <a:defRPr/>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FB78C40-E58E-4EF1-9B95-D1F3EC9A4266}" type="slidenum">
              <a:rPr lang="en-US"/>
              <a:pPr>
                <a:defRPr/>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AEAEA23-BDA2-433D-A760-D246459EEC12}"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0AF9D10-B871-482F-A62A-F48C627FD9F7}"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990ABEA5-8D6F-4281-8ADA-6AE7B33872F7}" type="slidenum">
              <a:rPr lang="en-US"/>
              <a:pPr>
                <a:defRPr/>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FDF7D66A-8AB0-4E03-907E-E5634C01A14D}" type="slidenum">
              <a:rPr lang="en-US"/>
              <a:pPr>
                <a:defRPr/>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65088"/>
            <a:ext cx="2927350" cy="9371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65088"/>
            <a:ext cx="8629650" cy="9371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4DFECB36-F300-4A4F-BC70-1111D616A64A}"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34FCC053-4FDF-4BCE-AEDC-8749DA404DB3}"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51B5D3C5-B12F-447E-A240-DA4D8A62C89D}"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52FD6D74-004F-42F2-BD6B-B2403705CA45}"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6AED1B4B-3DC8-4437-B68C-451C6C90CB66}"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CC7D471A-BDA8-4B6E-B47D-0700D4311F47}"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2348909B-609D-4769-B020-B4AF755F83A1}"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FB71CB8E-4E94-4B13-AF3E-D734BE33C75B}"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80FB4D12-707C-446D-A8F5-91E7EFC4E2E8}" type="slidenum">
              <a:rPr lang="en-US"/>
              <a:pPr>
                <a:defRPr/>
              </a:pPr>
              <a:t>‹#›</a:t>
            </a:fld>
            <a:endParaRPr lang="en-US"/>
          </a:p>
        </p:txBody>
      </p:sp>
      <p:sp>
        <p:nvSpPr>
          <p:cNvPr id="1027" name="Rectangle 2"/>
          <p:cNvSpPr>
            <a:spLocks noGrp="1" noChangeArrowheads="1"/>
          </p:cNvSpPr>
          <p:nvPr>
            <p:ph type="title"/>
          </p:nvPr>
        </p:nvSpPr>
        <p:spPr bwMode="auto">
          <a:xfrm>
            <a:off x="647700" y="4533900"/>
            <a:ext cx="11709400" cy="18034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1028" name="Rectangle 3"/>
          <p:cNvSpPr>
            <a:spLocks noGrp="1" noChangeArrowheads="1"/>
          </p:cNvSpPr>
          <p:nvPr>
            <p:ph type="body" idx="1"/>
          </p:nvPr>
        </p:nvSpPr>
        <p:spPr bwMode="auto">
          <a:xfrm>
            <a:off x="647700" y="6324600"/>
            <a:ext cx="11709400" cy="28956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p:hf hdr="0" ftr="0" dt="0"/>
  <p:txStyles>
    <p:titleStyle>
      <a:lvl1pPr marL="6350" algn="l" rtl="0" eaLnBrk="0" fontAlgn="base" hangingPunct="0">
        <a:spcBef>
          <a:spcPct val="0"/>
        </a:spcBef>
        <a:spcAft>
          <a:spcPct val="0"/>
        </a:spcAft>
        <a:defRPr sz="4200">
          <a:solidFill>
            <a:schemeClr val="tx1"/>
          </a:solidFill>
          <a:latin typeface="+mj-lt"/>
          <a:ea typeface="+mj-ea"/>
          <a:cs typeface="+mj-cs"/>
          <a:sym typeface="Verdana" pitchFamily="34" charset="0"/>
        </a:defRPr>
      </a:lvl1pPr>
      <a:lvl2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1pPr>
      <a:lvl2pPr marL="63500" indent="-63500" algn="l" rtl="0" eaLnBrk="0" fontAlgn="base" hangingPunct="0">
        <a:spcBef>
          <a:spcPts val="700"/>
        </a:spcBef>
        <a:spcAft>
          <a:spcPct val="0"/>
        </a:spcAft>
        <a:defRPr sz="3400">
          <a:solidFill>
            <a:schemeClr val="tx1"/>
          </a:solidFill>
          <a:latin typeface="+mn-lt"/>
          <a:ea typeface="+mn-ea"/>
          <a:cs typeface="+mn-cs"/>
          <a:sym typeface="Verdana" pitchFamily="34" charset="0"/>
        </a:defRPr>
      </a:lvl2pPr>
      <a:lvl3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3pPr>
      <a:lvl4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4pPr>
      <a:lvl5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5pPr>
      <a:lvl6pPr marL="520700" indent="-63500" algn="l" rtl="0" fontAlgn="base">
        <a:spcBef>
          <a:spcPts val="500"/>
        </a:spcBef>
        <a:spcAft>
          <a:spcPct val="0"/>
        </a:spcAft>
        <a:defRPr sz="3400">
          <a:solidFill>
            <a:schemeClr val="tx1"/>
          </a:solidFill>
          <a:latin typeface="+mn-lt"/>
          <a:ea typeface="+mn-ea"/>
          <a:cs typeface="+mn-cs"/>
          <a:sym typeface="Verdana" charset="0"/>
        </a:defRPr>
      </a:lvl6pPr>
      <a:lvl7pPr marL="977900" indent="-63500" algn="l" rtl="0" fontAlgn="base">
        <a:spcBef>
          <a:spcPts val="500"/>
        </a:spcBef>
        <a:spcAft>
          <a:spcPct val="0"/>
        </a:spcAft>
        <a:defRPr sz="3400">
          <a:solidFill>
            <a:schemeClr val="tx1"/>
          </a:solidFill>
          <a:latin typeface="+mn-lt"/>
          <a:ea typeface="+mn-ea"/>
          <a:cs typeface="+mn-cs"/>
          <a:sym typeface="Verdana" charset="0"/>
        </a:defRPr>
      </a:lvl7pPr>
      <a:lvl8pPr marL="1435100" indent="-63500" algn="l" rtl="0" fontAlgn="base">
        <a:spcBef>
          <a:spcPts val="500"/>
        </a:spcBef>
        <a:spcAft>
          <a:spcPct val="0"/>
        </a:spcAft>
        <a:defRPr sz="3400">
          <a:solidFill>
            <a:schemeClr val="tx1"/>
          </a:solidFill>
          <a:latin typeface="+mn-lt"/>
          <a:ea typeface="+mn-ea"/>
          <a:cs typeface="+mn-cs"/>
          <a:sym typeface="Verdana" charset="0"/>
        </a:defRPr>
      </a:lvl8pPr>
      <a:lvl9pPr marL="1892300" indent="-63500" algn="l" rtl="0" fontAlgn="base">
        <a:spcBef>
          <a:spcPts val="500"/>
        </a:spcBef>
        <a:spcAft>
          <a:spcPct val="0"/>
        </a:spcAft>
        <a:defRPr sz="3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70A67E4F-801D-4430-854D-5BC3F3D8D600}" type="slidenum">
              <a:rPr lang="en-US"/>
              <a:pPr>
                <a:defRPr/>
              </a:pPr>
              <a:t>‹#›</a:t>
            </a:fld>
            <a:endParaRPr lang="en-US"/>
          </a:p>
        </p:txBody>
      </p:sp>
      <p:sp>
        <p:nvSpPr>
          <p:cNvPr id="2051" name="Rectangle 2"/>
          <p:cNvSpPr>
            <a:spLocks noGrp="1" noChangeArrowheads="1"/>
          </p:cNvSpPr>
          <p:nvPr>
            <p:ph type="title"/>
          </p:nvPr>
        </p:nvSpPr>
        <p:spPr bwMode="auto">
          <a:xfrm>
            <a:off x="647700" y="65088"/>
            <a:ext cx="10769600" cy="14478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2052" name="Rectangle 3"/>
          <p:cNvSpPr>
            <a:spLocks noGrp="1" noChangeArrowheads="1"/>
          </p:cNvSpPr>
          <p:nvPr>
            <p:ph type="body" idx="1"/>
          </p:nvPr>
        </p:nvSpPr>
        <p:spPr bwMode="auto">
          <a:xfrm>
            <a:off x="647700" y="1955800"/>
            <a:ext cx="11709400" cy="74803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hf hdr="0" ftr="0" dt="0"/>
  <p:txStyles>
    <p:titleStyle>
      <a:lvl1pPr marL="6350" algn="l" rtl="0" eaLnBrk="0" fontAlgn="base" hangingPunct="0">
        <a:spcBef>
          <a:spcPct val="0"/>
        </a:spcBef>
        <a:spcAft>
          <a:spcPct val="0"/>
        </a:spcAft>
        <a:defRPr sz="4200">
          <a:solidFill>
            <a:srgbClr val="FFFFFF"/>
          </a:solidFill>
          <a:latin typeface="+mj-lt"/>
          <a:ea typeface="+mj-ea"/>
          <a:cs typeface="+mj-cs"/>
          <a:sym typeface="Verdana" pitchFamily="34" charset="0"/>
        </a:defRPr>
      </a:lvl1pPr>
      <a:lvl2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800"/>
        </a:spcBef>
        <a:spcAft>
          <a:spcPct val="0"/>
        </a:spcAft>
        <a:buSzPct val="100000"/>
        <a:buFont typeface="Verdana" pitchFamily="34" charset="0"/>
        <a:buChar char="•"/>
        <a:defRPr sz="3000">
          <a:solidFill>
            <a:schemeClr val="tx1"/>
          </a:solidFill>
          <a:latin typeface="+mn-lt"/>
          <a:ea typeface="+mn-ea"/>
          <a:cs typeface="+mn-cs"/>
          <a:sym typeface="Verdana" pitchFamily="34" charset="0"/>
        </a:defRPr>
      </a:lvl1pPr>
      <a:lvl2pPr marL="731838" indent="-285750" algn="l" rtl="0" eaLnBrk="0" fontAlgn="base" hangingPunct="0">
        <a:spcBef>
          <a:spcPts val="7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2pPr>
      <a:lvl3pPr marL="1131888" indent="-228600" algn="l" rtl="0" eaLnBrk="0" fontAlgn="base" hangingPunct="0">
        <a:spcBef>
          <a:spcPts val="8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3pPr>
      <a:lvl4pPr marL="15890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4pPr>
      <a:lvl5pPr marL="20462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5pPr>
      <a:lvl6pPr marL="25034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6pPr>
      <a:lvl7pPr marL="29606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7pPr>
      <a:lvl8pPr marL="34178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8pPr>
      <a:lvl9pPr marL="38750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image" Target="../media/image4.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hyperlink" Target="ftp://ftp.pwg.org/pub/pwg/sm3/white/elements-IANA-registry-20160815.xlsx"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hyperlink" Target="ftp://ftp.pwg.org/pub/pwg/sm3/white/elements-IANA-registry-20160605.xls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hyperlink" Target="http://www.pwg.org/mailman/listinfo/sm3"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https://ieee-isto.webex.com/ieee-isto/e.php?MTID=m123b376f8d9bdc7d9ff0ff43ed7d1610" TargetMode="External"/><Relationship Id="rId4" Type="http://schemas.openxmlformats.org/officeDocument/2006/relationships/hyperlink" Target="http://www.pwg.org/sm3"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hyperlink" Target="ftp://ftp.pwg.org/pub/pwg/sm3/minutes/SMWG-concall-minutes-20160125.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hyperlink" Target="ftp://ftp.pwg.org/pub/pwg/sm3/wd/wd-smjdfmap10-20150604.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fld id="{0C1EBB93-B757-4D7E-8A88-67983E7D828E}" type="slidenum">
              <a:rPr lang="en-US" smtClean="0"/>
              <a:pPr/>
              <a:t>1</a:t>
            </a:fld>
            <a:endParaRPr lang="en-US" dirty="0" smtClean="0"/>
          </a:p>
        </p:txBody>
      </p:sp>
      <p:sp>
        <p:nvSpPr>
          <p:cNvPr id="7171" name="Rectangle 1"/>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7172" name="Rectangle 2"/>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7173" name="Rectangle 3"/>
          <p:cNvSpPr>
            <a:spLocks/>
          </p:cNvSpPr>
          <p:nvPr/>
        </p:nvSpPr>
        <p:spPr bwMode="auto">
          <a:xfrm>
            <a:off x="596900" y="3644900"/>
            <a:ext cx="8207375" cy="711200"/>
          </a:xfrm>
          <a:prstGeom prst="rect">
            <a:avLst/>
          </a:prstGeom>
          <a:noFill/>
          <a:ln w="12700">
            <a:noFill/>
            <a:miter lim="800000"/>
            <a:headEnd/>
            <a:tailEnd/>
          </a:ln>
        </p:spPr>
        <p:txBody>
          <a:bodyPr wrap="none" lIns="0" tIns="0" rIns="57799" bIns="0">
            <a:spAutoFit/>
          </a:bodyPr>
          <a:lstStyle/>
          <a:p>
            <a:pPr marL="57150"/>
            <a:r>
              <a:rPr lang="en-US" sz="5000" dirty="0">
                <a:solidFill>
                  <a:srgbClr val="4B5AA8"/>
                </a:solidFill>
                <a:latin typeface="Arial Bold" charset="0"/>
                <a:cs typeface="Arial Bold" charset="0"/>
                <a:sym typeface="Arial Bold" charset="0"/>
              </a:rPr>
              <a:t>The Printer Working Group</a:t>
            </a:r>
          </a:p>
        </p:txBody>
      </p:sp>
      <p:pic>
        <p:nvPicPr>
          <p:cNvPr id="7174" name="Picture 4"/>
          <p:cNvPicPr>
            <a:picLocks noChangeAspect="1" noChangeArrowheads="1"/>
          </p:cNvPicPr>
          <p:nvPr/>
        </p:nvPicPr>
        <p:blipFill>
          <a:blip r:embed="rId2" cstate="print"/>
          <a:srcRect/>
          <a:stretch>
            <a:fillRect/>
          </a:stretch>
        </p:blipFill>
        <p:spPr bwMode="auto">
          <a:xfrm>
            <a:off x="647700" y="647700"/>
            <a:ext cx="2708275" cy="2941638"/>
          </a:xfrm>
          <a:prstGeom prst="rect">
            <a:avLst/>
          </a:prstGeom>
          <a:noFill/>
          <a:ln w="9525">
            <a:noFill/>
            <a:round/>
            <a:headEnd/>
            <a:tailEnd/>
          </a:ln>
        </p:spPr>
      </p:pic>
      <p:sp>
        <p:nvSpPr>
          <p:cNvPr id="7175" name="Rectangle 5"/>
          <p:cNvSpPr>
            <a:spLocks noGrp="1" noChangeArrowheads="1"/>
          </p:cNvSpPr>
          <p:nvPr>
            <p:ph type="title"/>
          </p:nvPr>
        </p:nvSpPr>
        <p:spPr/>
        <p:txBody>
          <a:bodyPr rIns="166398"/>
          <a:lstStyle/>
          <a:p>
            <a:pPr marL="57150" eaLnBrk="1" hangingPunct="1"/>
            <a:r>
              <a:rPr lang="en-US" dirty="0" smtClean="0"/>
              <a:t>Semantic Model Workgroup</a:t>
            </a:r>
          </a:p>
        </p:txBody>
      </p:sp>
      <p:sp>
        <p:nvSpPr>
          <p:cNvPr id="7176" name="Rectangle 6"/>
          <p:cNvSpPr>
            <a:spLocks noGrp="1" noChangeArrowheads="1"/>
          </p:cNvSpPr>
          <p:nvPr>
            <p:ph type="body" idx="1"/>
          </p:nvPr>
        </p:nvSpPr>
        <p:spPr/>
        <p:txBody>
          <a:bodyPr rIns="166398"/>
          <a:lstStyle/>
          <a:p>
            <a:pPr eaLnBrk="1" hangingPunct="1">
              <a:defRPr/>
            </a:pPr>
            <a:r>
              <a:rPr lang="en-US" dirty="0" smtClean="0">
                <a:sym typeface="Verdana" charset="0"/>
              </a:rPr>
              <a:t>August 24, 2016</a:t>
            </a:r>
          </a:p>
          <a:p>
            <a:pPr eaLnBrk="1" hangingPunct="1">
              <a:defRPr/>
            </a:pPr>
            <a:r>
              <a:rPr lang="en-US" dirty="0" smtClean="0">
                <a:sym typeface="Verdana" charset="0"/>
              </a:rPr>
              <a:t>Camus, Washington</a:t>
            </a:r>
          </a:p>
          <a:p>
            <a:pPr marL="0" indent="0" eaLnBrk="1" hangingPunct="1">
              <a:defRPr/>
            </a:pPr>
            <a:endParaRPr lang="en-US" dirty="0" smtClean="0">
              <a:sym typeface="Verdana" charset="0"/>
            </a:endParaRPr>
          </a:p>
          <a:p>
            <a:pPr marL="0" indent="0" eaLnBrk="1" hangingPunct="1">
              <a:defRPr/>
            </a:pPr>
            <a:r>
              <a:rPr lang="en-US" sz="2800" dirty="0" smtClean="0">
                <a:sym typeface="Verdana" charset="0"/>
              </a:rPr>
              <a:t>Daniel Manchala (Xerox)</a:t>
            </a:r>
          </a:p>
        </p:txBody>
      </p:sp>
      <p:sp>
        <p:nvSpPr>
          <p:cNvPr id="7177"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0D6B3469-68B8-4976-9561-F790C2DD4A77}" type="slidenum">
              <a:rPr lang="en-US" sz="1400">
                <a:solidFill>
                  <a:srgbClr val="FFFFFF"/>
                </a:solidFill>
                <a:cs typeface="Arial" charset="0"/>
              </a:rPr>
              <a:pPr algn="ctr"/>
              <a:t>1</a:t>
            </a:fld>
            <a:endParaRPr lang="en-US" sz="14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10</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787400" y="0"/>
            <a:ext cx="112014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Break</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10</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344400" cy="1908215"/>
          </a:xfrm>
          <a:ln w="9525"/>
        </p:spPr>
        <p:txBody>
          <a:bodyPr wrap="square">
            <a:spAutoFit/>
          </a:bodyPr>
          <a:lstStyle/>
          <a:p>
            <a:pPr>
              <a:buNone/>
            </a:pPr>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pic>
        <p:nvPicPr>
          <p:cNvPr id="13314" name="Picture 2" descr="http://previews.123rf.com/images/dvarg/dvarg1309/dvarg130900142/22015399-Cup-of-coffee-with-time-limit-for-break-fiiteen-minutes-Illustration-on-white-background--Stock-Vector.jpg"/>
          <p:cNvPicPr>
            <a:picLocks noChangeAspect="1" noChangeArrowheads="1"/>
          </p:cNvPicPr>
          <p:nvPr/>
        </p:nvPicPr>
        <p:blipFill>
          <a:blip r:embed="rId4" cstate="print"/>
          <a:srcRect/>
          <a:stretch>
            <a:fillRect/>
          </a:stretch>
        </p:blipFill>
        <p:spPr bwMode="auto">
          <a:xfrm>
            <a:off x="330200" y="1752600"/>
            <a:ext cx="5238750" cy="5238750"/>
          </a:xfrm>
          <a:prstGeom prst="rect">
            <a:avLst/>
          </a:prstGeom>
          <a:noFill/>
        </p:spPr>
      </p:pic>
      <p:pic>
        <p:nvPicPr>
          <p:cNvPr id="13316" name="Picture 4" descr="http://thumbs2.dreamstime.com/x/3d-businessman-time-yoga-15164626.jpg"/>
          <p:cNvPicPr>
            <a:picLocks noChangeAspect="1" noChangeArrowheads="1"/>
          </p:cNvPicPr>
          <p:nvPr/>
        </p:nvPicPr>
        <p:blipFill>
          <a:blip r:embed="rId5" cstate="print"/>
          <a:srcRect/>
          <a:stretch>
            <a:fillRect/>
          </a:stretch>
        </p:blipFill>
        <p:spPr bwMode="auto">
          <a:xfrm>
            <a:off x="7340600" y="4572000"/>
            <a:ext cx="3276600" cy="4286250"/>
          </a:xfrm>
          <a:prstGeom prst="rect">
            <a:avLst/>
          </a:prstGeom>
          <a:noFill/>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11</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Plan for Updating and Finalizing SM2</a:t>
            </a:r>
            <a:r>
              <a:rPr lang="en-US" sz="4400" dirty="0" smtClean="0">
                <a:solidFill>
                  <a:schemeClr val="tx1"/>
                </a:solidFill>
                <a:latin typeface="Verdana" charset="0"/>
                <a:ea typeface="Heiti SC Light" charset="0"/>
                <a:cs typeface="Heiti SC Light" charset="0"/>
                <a:sym typeface="Verdana" charset="0"/>
              </a:rPr>
              <a:t>		</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11</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344400" cy="7304564"/>
          </a:xfrm>
          <a:ln w="9525"/>
        </p:spPr>
        <p:txBody>
          <a:bodyPr wrap="square">
            <a:spAutoFit/>
          </a:bodyPr>
          <a:lstStyle/>
          <a:p>
            <a:r>
              <a:rPr lang="en-US" sz="2800" dirty="0" smtClean="0"/>
              <a:t>The project is to update, stabilize and finalize SM2 as the basic model for an MFD providing one or more imaging services. This model will then be the basis for SM3, which will include Cloud, 3D Printing and the expanded finishing features.</a:t>
            </a:r>
          </a:p>
          <a:p>
            <a:r>
              <a:rPr lang="en-US" sz="2800" dirty="0" smtClean="0"/>
              <a:t>The approach is to correlate current IPP attributes, as registered in IANA, with Semantic Model elements, adding new elements and deprecating  others. Elements specifically for Cloud, 3D Printing and the expanded finishing features will be removed.</a:t>
            </a:r>
          </a:p>
          <a:p>
            <a:r>
              <a:rPr lang="en-US" sz="2800" dirty="0" smtClean="0"/>
              <a:t>Once syntactical  and format errors are corrected, the updated SM2 will be submitted for PWG approval in accord with the PWG Policy for Maintenance and Approval of Schemata.</a:t>
            </a:r>
          </a:p>
          <a:p>
            <a:r>
              <a:rPr lang="en-US" sz="2800" dirty="0" smtClean="0"/>
              <a:t>A compilation of IANA-registered IPP attributes has been made and  potential corresponding element names were generated. (</a:t>
            </a:r>
            <a:r>
              <a:rPr lang="en-US" sz="2800" dirty="0" smtClean="0">
                <a:hlinkClick r:id="rId4"/>
              </a:rPr>
              <a:t>elements-IANA-registry-20160815.xlsx</a:t>
            </a:r>
            <a:r>
              <a:rPr lang="en-US" sz="2800" dirty="0" smtClean="0"/>
              <a:t>). The task is now to see if these elements (and their values) are in the model and if they are not, to add them in the proper position.</a:t>
            </a: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12</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SM2- IPP Attributes, Values, Operations and Codes Derived from IANA Registry</a:t>
            </a:r>
            <a:r>
              <a:rPr lang="en-US" sz="4400" dirty="0" smtClean="0">
                <a:solidFill>
                  <a:schemeClr val="tx1"/>
                </a:solidFill>
                <a:latin typeface="Verdana" charset="0"/>
                <a:ea typeface="Heiti SC Light" charset="0"/>
                <a:cs typeface="Heiti SC Light" charset="0"/>
                <a:sym typeface="Verdana" charset="0"/>
              </a:rPr>
              <a:t>	</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12</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344400" cy="7089120"/>
          </a:xfrm>
          <a:ln w="9525"/>
        </p:spPr>
        <p:txBody>
          <a:bodyPr wrap="square">
            <a:spAutoFit/>
          </a:bodyPr>
          <a:lstStyle/>
          <a:p>
            <a:pPr>
              <a:buNone/>
            </a:pPr>
            <a:r>
              <a:rPr lang="en-US" sz="2800" dirty="0" smtClean="0">
                <a:hlinkClick r:id="rId4"/>
              </a:rPr>
              <a:t>elements-IANA-registry-20160822.xlsx</a:t>
            </a:r>
            <a:endParaRPr lang="en-US" sz="2800" dirty="0" smtClean="0"/>
          </a:p>
          <a:p>
            <a:r>
              <a:rPr lang="en-US" sz="2800" dirty="0" smtClean="0"/>
              <a:t>Attribute Table</a:t>
            </a:r>
          </a:p>
          <a:p>
            <a:pPr lvl="1"/>
            <a:r>
              <a:rPr lang="en-US" sz="2200" dirty="0" smtClean="0"/>
              <a:t>Columns B-G are from IANA table</a:t>
            </a:r>
          </a:p>
          <a:p>
            <a:pPr lvl="1"/>
            <a:r>
              <a:rPr lang="en-US" sz="2200" dirty="0" smtClean="0"/>
              <a:t>Column I is current guess at corresponding major Print Service type in the Semantic Model Major Print Service</a:t>
            </a:r>
          </a:p>
          <a:p>
            <a:pPr lvl="1"/>
            <a:r>
              <a:rPr lang="en-US" sz="2200" dirty="0" smtClean="0"/>
              <a:t>Column J is current guess at the Model Type containing the Element</a:t>
            </a:r>
          </a:p>
          <a:p>
            <a:pPr lvl="1"/>
            <a:r>
              <a:rPr lang="en-US" sz="2200" dirty="0" smtClean="0"/>
              <a:t>Column K is the element name</a:t>
            </a:r>
          </a:p>
          <a:p>
            <a:pPr lvl="1"/>
            <a:r>
              <a:rPr lang="en-US" sz="2200" dirty="0" smtClean="0"/>
              <a:t>Column L is the sub-element name (if any)</a:t>
            </a:r>
          </a:p>
          <a:p>
            <a:pPr lvl="1"/>
            <a:r>
              <a:rPr lang="en-US" sz="2200" dirty="0" smtClean="0"/>
              <a:t>Column M is the value</a:t>
            </a:r>
          </a:p>
          <a:p>
            <a:pPr lvl="1"/>
            <a:r>
              <a:rPr lang="en-US" sz="2200" dirty="0" smtClean="0"/>
              <a:t>Column N is the syntax</a:t>
            </a:r>
          </a:p>
          <a:p>
            <a:pPr lvl="1"/>
            <a:endParaRPr lang="en-US" sz="1600" dirty="0" smtClean="0"/>
          </a:p>
          <a:p>
            <a:r>
              <a:rPr lang="en-US" sz="2200" dirty="0" smtClean="0"/>
              <a:t>Spread Sheet is used for ease of Sorting, Searching, and Linking.</a:t>
            </a:r>
          </a:p>
          <a:p>
            <a:pPr>
              <a:buNone/>
            </a:pPr>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13</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30480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SM2 –Q</a:t>
            </a:r>
            <a:r>
              <a:rPr lang="en-US" sz="4400" dirty="0" smtClean="0"/>
              <a:t>uestions in mapping new IPP attributes to the Model</a:t>
            </a:r>
            <a:endParaRPr lang="en-US" sz="4400" dirty="0" smtClean="0">
              <a:solidFill>
                <a:schemeClr val="bg1"/>
              </a:solidFill>
              <a:latin typeface="Verdana" charset="0"/>
              <a:ea typeface="Heiti SC Light" charset="0"/>
              <a:cs typeface="Heiti SC Light" charset="0"/>
              <a:sym typeface="Verdana" charset="0"/>
            </a:endParaRP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13</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344400" cy="11777583"/>
          </a:xfrm>
          <a:ln w="9525"/>
        </p:spPr>
        <p:txBody>
          <a:bodyPr wrap="square">
            <a:spAutoFit/>
          </a:bodyPr>
          <a:lstStyle/>
          <a:p>
            <a:r>
              <a:rPr lang="en-US" sz="2800" dirty="0" smtClean="0"/>
              <a:t>It was agreed previously that recently IPP deprecated elements would not be removed from the model but would be flagged as deprecated in the description. However the Model includes a "PWGDeprecated.xsd file. How does inclusion in that file reflect into the overall model? </a:t>
            </a:r>
          </a:p>
          <a:p>
            <a:r>
              <a:rPr lang="en-US" sz="2800" dirty="0" smtClean="0"/>
              <a:t>IPP includes “collection” attributes for some aspects of Jobs and Documents, but has retained the original simple attribute, although in practice, both should not be used. Should the model retain both complex and simple elements or deprecate the simple element? </a:t>
            </a:r>
          </a:p>
          <a:p>
            <a:r>
              <a:rPr lang="en-US" sz="2800" dirty="0" smtClean="0"/>
              <a:t>It appears that the addition of “collection” attributes to expand the resolution may not have been uniformly implemented in IPP. Should the Model use the collection approach consistently wherever it makes sense?</a:t>
            </a:r>
          </a:p>
          <a:p>
            <a:pPr marL="382588" lvl="1" indent="-342900">
              <a:spcBef>
                <a:spcPts val="800"/>
              </a:spcBef>
            </a:pPr>
            <a:r>
              <a:rPr lang="en-US" sz="2800" dirty="0" smtClean="0"/>
              <a:t>IPP uses the term “pages” in some attribute names. Should such attributes map to “impressions” in the model? In some cases this appears to conflict with other existing elements.</a:t>
            </a:r>
          </a:p>
          <a:p>
            <a:endParaRPr lang="en-US" sz="2800" dirty="0" smtClean="0"/>
          </a:p>
          <a:p>
            <a:endParaRPr lang="en-US" sz="2800" dirty="0" smtClean="0"/>
          </a:p>
          <a:p>
            <a:endParaRPr lang="en-US" sz="2800" dirty="0" smtClean="0"/>
          </a:p>
          <a:p>
            <a:endParaRPr lang="en-US" sz="2800" dirty="0" smtClean="0"/>
          </a:p>
          <a:p>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14</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IPP to SM2 Mapping Issues –Collection Examples	 - 1</a:t>
            </a:r>
            <a:r>
              <a:rPr lang="en-US" sz="4400" dirty="0" smtClean="0">
                <a:solidFill>
                  <a:schemeClr val="tx1"/>
                </a:solidFill>
                <a:latin typeface="Verdana" charset="0"/>
                <a:ea typeface="Heiti SC Light" charset="0"/>
                <a:cs typeface="Heiti SC Light" charset="0"/>
                <a:sym typeface="Verdana" charset="0"/>
              </a:rPr>
              <a:t>	</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14</a:t>
            </a:fld>
            <a:endParaRPr lang="en-US" sz="1400" dirty="0">
              <a:solidFill>
                <a:srgbClr val="FFFFFF"/>
              </a:solidFill>
              <a:cs typeface="Arial" charset="0"/>
            </a:endParaRPr>
          </a:p>
        </p:txBody>
      </p:sp>
      <p:sp>
        <p:nvSpPr>
          <p:cNvPr id="11" name="Rectangle 3"/>
          <p:cNvSpPr>
            <a:spLocks noGrp="1" noChangeArrowheads="1"/>
          </p:cNvSpPr>
          <p:nvPr>
            <p:ph idx="1"/>
          </p:nvPr>
        </p:nvSpPr>
        <p:spPr>
          <a:xfrm>
            <a:off x="0" y="1524000"/>
            <a:ext cx="12827000" cy="2349361"/>
          </a:xfrm>
          <a:ln w="9525"/>
        </p:spPr>
        <p:txBody>
          <a:bodyPr wrap="square">
            <a:spAutoFit/>
          </a:bodyPr>
          <a:lstStyle/>
          <a:p>
            <a:pPr>
              <a:spcBef>
                <a:spcPts val="0"/>
              </a:spcBef>
            </a:pPr>
            <a:endParaRPr lang="en-US" sz="2200" dirty="0" smtClean="0"/>
          </a:p>
          <a:p>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graphicFrame>
        <p:nvGraphicFramePr>
          <p:cNvPr id="10" name="Table 9"/>
          <p:cNvGraphicFramePr>
            <a:graphicFrameLocks noGrp="1"/>
          </p:cNvGraphicFramePr>
          <p:nvPr/>
        </p:nvGraphicFramePr>
        <p:xfrm>
          <a:off x="0" y="1524000"/>
          <a:ext cx="12979400" cy="7833360"/>
        </p:xfrm>
        <a:graphic>
          <a:graphicData uri="http://schemas.openxmlformats.org/drawingml/2006/table">
            <a:tbl>
              <a:tblPr firstRow="1" bandRow="1">
                <a:tableStyleId>{073A0DAA-6AF3-43AB-8588-CEC1D06C72B9}</a:tableStyleId>
              </a:tblPr>
              <a:tblGrid>
                <a:gridCol w="2921000"/>
                <a:gridCol w="2784795"/>
                <a:gridCol w="3364146"/>
                <a:gridCol w="3266914"/>
                <a:gridCol w="642545"/>
              </a:tblGrid>
              <a:tr h="701749">
                <a:tc>
                  <a:txBody>
                    <a:bodyPr/>
                    <a:lstStyle/>
                    <a:p>
                      <a:pPr algn="l"/>
                      <a:r>
                        <a:rPr lang="en-US" sz="2400" dirty="0" smtClean="0">
                          <a:ln>
                            <a:solidFill>
                              <a:schemeClr val="tx1"/>
                            </a:solidFill>
                          </a:ln>
                        </a:rPr>
                        <a:t>IPP Attribute</a:t>
                      </a:r>
                      <a:endParaRPr lang="en-US" sz="2400" dirty="0">
                        <a:ln>
                          <a:solidFill>
                            <a:schemeClr val="tx1"/>
                          </a:solidFill>
                        </a:ln>
                        <a:solidFill>
                          <a:schemeClr val="tx1"/>
                        </a:solidFill>
                        <a:latin typeface="Arial Narrow" pitchFamily="34" charset="0"/>
                      </a:endParaRPr>
                    </a:p>
                  </a:txBody>
                  <a:tcPr/>
                </a:tc>
                <a:tc>
                  <a:txBody>
                    <a:bodyPr/>
                    <a:lstStyle/>
                    <a:p>
                      <a:pPr algn="l"/>
                      <a:r>
                        <a:rPr lang="en-US" sz="2400" dirty="0" smtClean="0">
                          <a:ln>
                            <a:solidFill>
                              <a:schemeClr val="tx1"/>
                            </a:solidFill>
                          </a:ln>
                        </a:rPr>
                        <a:t>In</a:t>
                      </a:r>
                      <a:endParaRPr lang="en-US" sz="2400" dirty="0">
                        <a:ln>
                          <a:solidFill>
                            <a:schemeClr val="tx1"/>
                          </a:solidFill>
                        </a:ln>
                        <a:solidFill>
                          <a:schemeClr val="tx1"/>
                        </a:solidFill>
                        <a:latin typeface="Arial Narrow" pitchFamily="34" charset="0"/>
                      </a:endParaRPr>
                    </a:p>
                  </a:txBody>
                  <a:tcPr/>
                </a:tc>
                <a:tc>
                  <a:txBody>
                    <a:bodyPr/>
                    <a:lstStyle/>
                    <a:p>
                      <a:pPr algn="l"/>
                      <a:r>
                        <a:rPr lang="en-US" sz="2400" dirty="0" smtClean="0">
                          <a:ln>
                            <a:solidFill>
                              <a:schemeClr val="tx1"/>
                            </a:solidFill>
                          </a:ln>
                        </a:rPr>
                        <a:t>SM Element</a:t>
                      </a:r>
                      <a:endParaRPr lang="en-US" sz="2400" dirty="0">
                        <a:ln>
                          <a:solidFill>
                            <a:schemeClr val="tx1"/>
                          </a:solidFill>
                        </a:ln>
                        <a:solidFill>
                          <a:schemeClr val="tx1"/>
                        </a:solidFill>
                        <a:latin typeface="Arial Narrow" pitchFamily="34" charset="0"/>
                      </a:endParaRPr>
                    </a:p>
                  </a:txBody>
                  <a:tcPr/>
                </a:tc>
                <a:tc>
                  <a:txBody>
                    <a:bodyPr/>
                    <a:lstStyle/>
                    <a:p>
                      <a:pPr algn="l"/>
                      <a:r>
                        <a:rPr lang="en-US" sz="2400" dirty="0" smtClean="0">
                          <a:ln>
                            <a:solidFill>
                              <a:schemeClr val="tx1"/>
                            </a:solidFill>
                          </a:ln>
                        </a:rPr>
                        <a:t>In</a:t>
                      </a:r>
                      <a:endParaRPr lang="en-US" sz="2400" dirty="0">
                        <a:ln>
                          <a:solidFill>
                            <a:schemeClr val="tx1"/>
                          </a:solidFill>
                        </a:ln>
                        <a:solidFill>
                          <a:schemeClr val="tx1"/>
                        </a:solidFill>
                        <a:latin typeface="Arial Narrow" pitchFamily="34" charset="0"/>
                      </a:endParaRPr>
                    </a:p>
                  </a:txBody>
                  <a:tcPr/>
                </a:tc>
                <a:tc>
                  <a:txBody>
                    <a:bodyPr/>
                    <a:lstStyle/>
                    <a:p>
                      <a:pPr algn="l"/>
                      <a:r>
                        <a:rPr lang="en-US" dirty="0" smtClean="0">
                          <a:ln>
                            <a:solidFill>
                              <a:schemeClr val="tx1"/>
                            </a:solidFill>
                          </a:ln>
                        </a:rPr>
                        <a:t>?</a:t>
                      </a:r>
                      <a:endParaRPr lang="en-US" dirty="0">
                        <a:ln>
                          <a:solidFill>
                            <a:schemeClr val="tx1"/>
                          </a:solidFill>
                        </a:ln>
                        <a:solidFill>
                          <a:schemeClr val="tx1"/>
                        </a:solidFill>
                      </a:endParaRPr>
                    </a:p>
                  </a:txBody>
                  <a:tcPr/>
                </a:tc>
              </a:tr>
              <a:tr h="669852">
                <a:tc>
                  <a:txBody>
                    <a:bodyPr/>
                    <a:lstStyle/>
                    <a:p>
                      <a:pPr algn="l"/>
                      <a:r>
                        <a:rPr lang="en-US" sz="1800" b="0" dirty="0" smtClean="0">
                          <a:ln>
                            <a:solidFill>
                              <a:schemeClr val="tx1"/>
                            </a:solidFill>
                          </a:ln>
                          <a:latin typeface="Arial" pitchFamily="34" charset="0"/>
                          <a:cs typeface="Arial" pitchFamily="34" charset="0"/>
                        </a:rPr>
                        <a:t>'impressions-</a:t>
                      </a:r>
                      <a:r>
                        <a:rPr lang="en-US" sz="1800" b="0" dirty="0" err="1" smtClean="0">
                          <a:ln>
                            <a:solidFill>
                              <a:schemeClr val="tx1"/>
                            </a:solidFill>
                          </a:ln>
                          <a:latin typeface="Arial" pitchFamily="34" charset="0"/>
                          <a:cs typeface="Arial" pitchFamily="34" charset="0"/>
                        </a:rPr>
                        <a:t>col</a:t>
                      </a:r>
                      <a:r>
                        <a:rPr lang="en-US" sz="1800" b="0" dirty="0" smtClean="0">
                          <a:ln>
                            <a:solidFill>
                              <a:schemeClr val="tx1"/>
                            </a:solidFill>
                          </a:ln>
                          <a:latin typeface="Arial" pitchFamily="34" charset="0"/>
                          <a:cs typeface="Arial" pitchFamily="34" charset="0"/>
                        </a:rPr>
                        <a:t>‘</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smtClean="0">
                          <a:ln>
                            <a:solidFill>
                              <a:schemeClr val="tx1"/>
                            </a:solidFill>
                          </a:ln>
                          <a:latin typeface="Arial" pitchFamily="34" charset="0"/>
                          <a:cs typeface="Arial" pitchFamily="34" charset="0"/>
                        </a:rPr>
                        <a:t>Document Description</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err="1" smtClean="0">
                          <a:ln>
                            <a:solidFill>
                              <a:schemeClr val="tx1"/>
                            </a:solidFill>
                          </a:ln>
                          <a:latin typeface="Arial" pitchFamily="34" charset="0"/>
                          <a:cs typeface="Arial" pitchFamily="34" charset="0"/>
                        </a:rPr>
                        <a:t>ImpressionsCol</a:t>
                      </a:r>
                      <a:r>
                        <a:rPr lang="en-US" sz="1800" b="0" dirty="0" smtClean="0">
                          <a:ln>
                            <a:solidFill>
                              <a:schemeClr val="tx1"/>
                            </a:solidFill>
                          </a:ln>
                          <a:latin typeface="Arial" pitchFamily="34" charset="0"/>
                          <a:cs typeface="Arial" pitchFamily="34" charset="0"/>
                        </a:rPr>
                        <a:t> </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err="1" smtClean="0">
                          <a:ln>
                            <a:solidFill>
                              <a:schemeClr val="tx1"/>
                            </a:solidFill>
                          </a:ln>
                          <a:latin typeface="Arial" pitchFamily="34" charset="0"/>
                          <a:cs typeface="Arial" pitchFamily="34" charset="0"/>
                        </a:rPr>
                        <a:t>PrintDocumentDescription</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smtClean="0">
                          <a:ln>
                            <a:solidFill>
                              <a:schemeClr val="tx1"/>
                            </a:solidFill>
                          </a:ln>
                          <a:latin typeface="Arial" pitchFamily="34" charset="0"/>
                          <a:cs typeface="Arial" pitchFamily="34" charset="0"/>
                        </a:rPr>
                        <a:t>1</a:t>
                      </a:r>
                      <a:endParaRPr lang="en-US" sz="1800" b="0" dirty="0">
                        <a:ln>
                          <a:solidFill>
                            <a:schemeClr val="tx1"/>
                          </a:solidFill>
                        </a:ln>
                        <a:solidFill>
                          <a:schemeClr val="tx1"/>
                        </a:solidFill>
                        <a:latin typeface="Arial" pitchFamily="34" charset="0"/>
                        <a:cs typeface="Arial" pitchFamily="34" charset="0"/>
                      </a:endParaRPr>
                    </a:p>
                  </a:txBody>
                  <a:tcPr/>
                </a:tc>
              </a:tr>
              <a:tr h="533400">
                <a:tc>
                  <a:txBody>
                    <a:bodyPr/>
                    <a:lstStyle/>
                    <a:p>
                      <a:pPr algn="l"/>
                      <a:r>
                        <a:rPr lang="en-US" sz="1800" b="0" dirty="0" smtClean="0">
                          <a:ln>
                            <a:solidFill>
                              <a:schemeClr val="tx1"/>
                            </a:solidFill>
                          </a:ln>
                          <a:latin typeface="Arial" pitchFamily="34" charset="0"/>
                          <a:cs typeface="Arial" pitchFamily="34" charset="0"/>
                        </a:rPr>
                        <a:t>'job-impressions-</a:t>
                      </a:r>
                      <a:r>
                        <a:rPr lang="en-US" sz="1800" b="0" dirty="0" err="1" smtClean="0">
                          <a:ln>
                            <a:solidFill>
                              <a:schemeClr val="tx1"/>
                            </a:solidFill>
                          </a:ln>
                          <a:latin typeface="Arial" pitchFamily="34" charset="0"/>
                          <a:cs typeface="Arial" pitchFamily="34" charset="0"/>
                        </a:rPr>
                        <a:t>col</a:t>
                      </a:r>
                      <a:r>
                        <a:rPr lang="en-US" sz="1800" b="0" dirty="0" smtClean="0">
                          <a:ln>
                            <a:solidFill>
                              <a:schemeClr val="tx1"/>
                            </a:solidFill>
                          </a:ln>
                          <a:latin typeface="Arial" pitchFamily="34" charset="0"/>
                          <a:cs typeface="Arial" pitchFamily="34" charset="0"/>
                        </a:rPr>
                        <a:t>' </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err="1" smtClean="0">
                          <a:ln>
                            <a:solidFill>
                              <a:schemeClr val="tx1"/>
                            </a:solidFill>
                          </a:ln>
                          <a:latin typeface="Arial" pitchFamily="34" charset="0"/>
                          <a:cs typeface="Arial" pitchFamily="34" charset="0"/>
                        </a:rPr>
                        <a:t>JobDescription</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err="1" smtClean="0">
                          <a:ln>
                            <a:solidFill>
                              <a:schemeClr val="tx1"/>
                            </a:solidFill>
                          </a:ln>
                          <a:latin typeface="Arial" pitchFamily="34" charset="0"/>
                          <a:cs typeface="Arial" pitchFamily="34" charset="0"/>
                        </a:rPr>
                        <a:t>ImpressionsCol</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err="1" smtClean="0">
                          <a:ln>
                            <a:solidFill>
                              <a:schemeClr val="tx1"/>
                            </a:solidFill>
                          </a:ln>
                          <a:latin typeface="Arial" pitchFamily="34" charset="0"/>
                          <a:cs typeface="Arial" pitchFamily="34" charset="0"/>
                        </a:rPr>
                        <a:t>PrintJobDescription</a:t>
                      </a:r>
                      <a:r>
                        <a:rPr lang="en-US" sz="1800" b="0" dirty="0" smtClean="0">
                          <a:ln>
                            <a:solidFill>
                              <a:schemeClr val="tx1"/>
                            </a:solidFill>
                          </a:ln>
                          <a:latin typeface="Arial" pitchFamily="34" charset="0"/>
                          <a:cs typeface="Arial" pitchFamily="34" charset="0"/>
                        </a:rPr>
                        <a:t> </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smtClean="0">
                          <a:ln>
                            <a:solidFill>
                              <a:schemeClr val="tx1"/>
                            </a:solidFill>
                          </a:ln>
                          <a:latin typeface="Arial" pitchFamily="34" charset="0"/>
                          <a:cs typeface="Arial" pitchFamily="34" charset="0"/>
                        </a:rPr>
                        <a:t>1</a:t>
                      </a:r>
                    </a:p>
                    <a:p>
                      <a:pPr algn="l"/>
                      <a:endParaRPr lang="en-US" sz="1800" b="0" dirty="0">
                        <a:ln>
                          <a:solidFill>
                            <a:schemeClr val="tx1"/>
                          </a:solidFill>
                        </a:ln>
                        <a:solidFill>
                          <a:schemeClr val="tx1"/>
                        </a:solidFill>
                        <a:latin typeface="Arial" pitchFamily="34" charset="0"/>
                        <a:cs typeface="Arial" pitchFamily="34" charset="0"/>
                      </a:endParaRPr>
                    </a:p>
                  </a:txBody>
                  <a:tcPr/>
                </a:tc>
              </a:tr>
              <a:tr h="655320">
                <a:tc>
                  <a:txBody>
                    <a:bodyPr/>
                    <a:lstStyle/>
                    <a:p>
                      <a:pPr algn="l"/>
                      <a:r>
                        <a:rPr lang="en-US" sz="1800" b="0" dirty="0" smtClean="0">
                          <a:ln>
                            <a:solidFill>
                              <a:schemeClr val="tx1"/>
                            </a:solidFill>
                          </a:ln>
                          <a:latin typeface="Arial" pitchFamily="34" charset="0"/>
                          <a:cs typeface="Arial" pitchFamily="34" charset="0"/>
                        </a:rPr>
                        <a:t>'job-impressions-completed-</a:t>
                      </a:r>
                      <a:r>
                        <a:rPr lang="en-US" sz="1800" b="0" dirty="0" err="1" smtClean="0">
                          <a:ln>
                            <a:solidFill>
                              <a:schemeClr val="tx1"/>
                            </a:solidFill>
                          </a:ln>
                          <a:latin typeface="Arial" pitchFamily="34" charset="0"/>
                          <a:cs typeface="Arial" pitchFamily="34" charset="0"/>
                        </a:rPr>
                        <a:t>col</a:t>
                      </a:r>
                      <a:r>
                        <a:rPr lang="en-US" sz="1800" b="0" dirty="0" smtClean="0">
                          <a:ln>
                            <a:solidFill>
                              <a:schemeClr val="tx1"/>
                            </a:solidFill>
                          </a:ln>
                          <a:latin typeface="Arial" pitchFamily="34" charset="0"/>
                          <a:cs typeface="Arial" pitchFamily="34" charset="0"/>
                        </a:rPr>
                        <a:t>' </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smtClean="0">
                          <a:ln>
                            <a:solidFill>
                              <a:schemeClr val="tx1"/>
                            </a:solidFill>
                          </a:ln>
                          <a:latin typeface="Arial" pitchFamily="34" charset="0"/>
                          <a:cs typeface="Arial" pitchFamily="34" charset="0"/>
                        </a:rPr>
                        <a:t>Job Status </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err="1" smtClean="0">
                          <a:ln>
                            <a:solidFill>
                              <a:schemeClr val="tx1"/>
                            </a:solidFill>
                          </a:ln>
                          <a:latin typeface="Arial" pitchFamily="34" charset="0"/>
                          <a:cs typeface="Arial" pitchFamily="34" charset="0"/>
                        </a:rPr>
                        <a:t>ImpressionsCompletedCol</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err="1" smtClean="0">
                          <a:ln>
                            <a:solidFill>
                              <a:schemeClr val="tx1"/>
                            </a:solidFill>
                          </a:ln>
                          <a:latin typeface="Arial" pitchFamily="34" charset="0"/>
                          <a:cs typeface="Arial" pitchFamily="34" charset="0"/>
                        </a:rPr>
                        <a:t>PrintJobStatus</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smtClean="0">
                          <a:ln>
                            <a:solidFill>
                              <a:schemeClr val="tx1"/>
                            </a:solidFill>
                          </a:ln>
                          <a:latin typeface="Arial" pitchFamily="34" charset="0"/>
                          <a:cs typeface="Arial" pitchFamily="34" charset="0"/>
                        </a:rPr>
                        <a:t>1</a:t>
                      </a:r>
                      <a:endParaRPr lang="en-US" sz="1800" b="0" dirty="0">
                        <a:ln>
                          <a:solidFill>
                            <a:schemeClr val="tx1"/>
                          </a:solidFill>
                        </a:ln>
                        <a:solidFill>
                          <a:schemeClr val="tx1"/>
                        </a:solidFill>
                        <a:latin typeface="Arial" pitchFamily="34" charset="0"/>
                        <a:cs typeface="Arial" pitchFamily="34" charset="0"/>
                      </a:endParaRPr>
                    </a:p>
                  </a:txBody>
                  <a:tcPr/>
                </a:tc>
              </a:tr>
              <a:tr h="685800">
                <a:tc>
                  <a:txBody>
                    <a:bodyPr/>
                    <a:lstStyle/>
                    <a:p>
                      <a:pPr algn="l"/>
                      <a:r>
                        <a:rPr lang="en-US" sz="1800" b="0" dirty="0" smtClean="0">
                          <a:ln>
                            <a:solidFill>
                              <a:schemeClr val="tx1"/>
                            </a:solidFill>
                          </a:ln>
                          <a:latin typeface="Arial" pitchFamily="34" charset="0"/>
                          <a:cs typeface="Arial" pitchFamily="34" charset="0"/>
                        </a:rPr>
                        <a:t>'impressions-completed-</a:t>
                      </a:r>
                      <a:r>
                        <a:rPr lang="en-US" sz="1800" b="0" dirty="0" err="1" smtClean="0">
                          <a:ln>
                            <a:solidFill>
                              <a:schemeClr val="tx1"/>
                            </a:solidFill>
                          </a:ln>
                          <a:latin typeface="Arial" pitchFamily="34" charset="0"/>
                          <a:cs typeface="Arial" pitchFamily="34" charset="0"/>
                        </a:rPr>
                        <a:t>col</a:t>
                      </a:r>
                      <a:r>
                        <a:rPr lang="en-US" sz="1800" b="0" dirty="0" smtClean="0">
                          <a:ln>
                            <a:solidFill>
                              <a:schemeClr val="tx1"/>
                            </a:solidFill>
                          </a:ln>
                          <a:latin typeface="Arial" pitchFamily="34" charset="0"/>
                          <a:cs typeface="Arial" pitchFamily="34" charset="0"/>
                        </a:rPr>
                        <a:t>'</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smtClean="0">
                          <a:ln>
                            <a:solidFill>
                              <a:schemeClr val="tx1"/>
                            </a:solidFill>
                          </a:ln>
                          <a:latin typeface="Arial" pitchFamily="34" charset="0"/>
                          <a:cs typeface="Arial" pitchFamily="34" charset="0"/>
                        </a:rPr>
                        <a:t>Document Status</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err="1" smtClean="0">
                          <a:ln>
                            <a:solidFill>
                              <a:schemeClr val="tx1"/>
                            </a:solidFill>
                          </a:ln>
                          <a:latin typeface="Arial" pitchFamily="34" charset="0"/>
                          <a:cs typeface="Arial" pitchFamily="34" charset="0"/>
                        </a:rPr>
                        <a:t>ImpressionsCompletedCol</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err="1" smtClean="0">
                          <a:ln>
                            <a:solidFill>
                              <a:schemeClr val="tx1"/>
                            </a:solidFill>
                          </a:ln>
                          <a:latin typeface="Arial" pitchFamily="34" charset="0"/>
                          <a:cs typeface="Arial" pitchFamily="34" charset="0"/>
                        </a:rPr>
                        <a:t>PrintDocumentStatus</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smtClean="0">
                          <a:ln>
                            <a:solidFill>
                              <a:schemeClr val="tx1"/>
                            </a:solidFill>
                          </a:ln>
                          <a:latin typeface="Arial" pitchFamily="34" charset="0"/>
                          <a:cs typeface="Arial" pitchFamily="34" charset="0"/>
                        </a:rPr>
                        <a:t>1</a:t>
                      </a:r>
                      <a:endParaRPr lang="en-US" sz="1800" b="0" dirty="0">
                        <a:ln>
                          <a:solidFill>
                            <a:schemeClr val="tx1"/>
                          </a:solidFill>
                        </a:ln>
                        <a:solidFill>
                          <a:schemeClr val="tx1"/>
                        </a:solidFill>
                        <a:latin typeface="Arial" pitchFamily="34" charset="0"/>
                        <a:cs typeface="Arial" pitchFamily="34" charset="0"/>
                      </a:endParaRPr>
                    </a:p>
                  </a:txBody>
                  <a:tcPr/>
                </a:tc>
              </a:tr>
              <a:tr h="381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smtClean="0">
                          <a:ln>
                            <a:solidFill>
                              <a:schemeClr val="tx1"/>
                            </a:solidFill>
                          </a:ln>
                          <a:latin typeface="Arial" pitchFamily="34" charset="0"/>
                          <a:cs typeface="Arial" pitchFamily="34" charset="0"/>
                        </a:rPr>
                        <a:t>‘media-sheets-</a:t>
                      </a:r>
                      <a:r>
                        <a:rPr lang="en-US" sz="1800" b="0" dirty="0" err="1" smtClean="0">
                          <a:ln>
                            <a:solidFill>
                              <a:schemeClr val="tx1"/>
                            </a:solidFill>
                          </a:ln>
                          <a:latin typeface="Arial" pitchFamily="34" charset="0"/>
                          <a:cs typeface="Arial" pitchFamily="34" charset="0"/>
                        </a:rPr>
                        <a:t>col</a:t>
                      </a:r>
                      <a:r>
                        <a:rPr lang="en-US" sz="1800" b="0" dirty="0" smtClean="0">
                          <a:ln>
                            <a:solidFill>
                              <a:schemeClr val="tx1"/>
                            </a:solidFill>
                          </a:ln>
                          <a:latin typeface="Arial" pitchFamily="34" charset="0"/>
                          <a:cs typeface="Arial" pitchFamily="34" charset="0"/>
                        </a:rPr>
                        <a:t>’</a:t>
                      </a:r>
                      <a:endParaRPr lang="en-US" sz="1800" b="0" dirty="0" smtClean="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smtClean="0">
                          <a:ln>
                            <a:solidFill>
                              <a:schemeClr val="tx1"/>
                            </a:solidFill>
                          </a:ln>
                          <a:latin typeface="Arial" pitchFamily="34" charset="0"/>
                          <a:cs typeface="Arial" pitchFamily="34" charset="0"/>
                        </a:rPr>
                        <a:t>Document Description</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err="1" smtClean="0">
                          <a:latin typeface="Arial" pitchFamily="34" charset="0"/>
                          <a:cs typeface="Arial" pitchFamily="34" charset="0"/>
                        </a:rPr>
                        <a:t>MediaSheetsCol</a:t>
                      </a:r>
                      <a:endParaRPr lang="en-US" sz="1800" b="1" dirty="0" smtClean="0">
                        <a:ln>
                          <a:solidFill>
                            <a:schemeClr val="tx1"/>
                          </a:solidFill>
                        </a:ln>
                        <a:latin typeface="Arial" pitchFamily="34" charset="0"/>
                        <a:cs typeface="Arial" pitchFamily="34" charset="0"/>
                      </a:endParaRPr>
                    </a:p>
                    <a:p>
                      <a:pPr algn="l"/>
                      <a:endParaRPr lang="en-US" sz="1800" b="1"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1" dirty="0" err="1" smtClean="0">
                          <a:latin typeface="Arial" pitchFamily="34" charset="0"/>
                          <a:cs typeface="Arial" pitchFamily="34" charset="0"/>
                        </a:rPr>
                        <a:t>PrintDocumentDescription</a:t>
                      </a:r>
                      <a:endParaRPr lang="en-US" sz="1800" b="1"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smtClean="0">
                          <a:ln>
                            <a:solidFill>
                              <a:schemeClr val="tx1"/>
                            </a:solidFill>
                          </a:ln>
                          <a:latin typeface="Arial" pitchFamily="34" charset="0"/>
                          <a:cs typeface="Arial" pitchFamily="34" charset="0"/>
                        </a:rPr>
                        <a:t>1,2</a:t>
                      </a:r>
                      <a:endParaRPr lang="en-US" sz="1800" b="0" dirty="0">
                        <a:ln>
                          <a:solidFill>
                            <a:schemeClr val="tx1"/>
                          </a:solidFill>
                        </a:ln>
                        <a:solidFill>
                          <a:schemeClr val="tx1"/>
                        </a:solidFill>
                        <a:latin typeface="Arial" pitchFamily="34" charset="0"/>
                        <a:cs typeface="Arial" pitchFamily="34" charset="0"/>
                      </a:endParaRPr>
                    </a:p>
                  </a:txBody>
                  <a:tcPr/>
                </a:tc>
              </a:tr>
              <a:tr h="350520">
                <a:tc>
                  <a:txBody>
                    <a:bodyPr/>
                    <a:lstStyle/>
                    <a:p>
                      <a:pPr algn="l"/>
                      <a:r>
                        <a:rPr lang="en-US" sz="1800" b="0" dirty="0" smtClean="0">
                          <a:ln>
                            <a:solidFill>
                              <a:schemeClr val="tx1"/>
                            </a:solidFill>
                          </a:ln>
                          <a:latin typeface="Arial" pitchFamily="34" charset="0"/>
                          <a:cs typeface="Arial" pitchFamily="34" charset="0"/>
                        </a:rPr>
                        <a:t>‘job-media-sheets-</a:t>
                      </a:r>
                      <a:r>
                        <a:rPr lang="en-US" sz="1800" b="0" dirty="0" err="1" smtClean="0">
                          <a:ln>
                            <a:solidFill>
                              <a:schemeClr val="tx1"/>
                            </a:solidFill>
                          </a:ln>
                          <a:latin typeface="Arial" pitchFamily="34" charset="0"/>
                          <a:cs typeface="Arial" pitchFamily="34" charset="0"/>
                        </a:rPr>
                        <a:t>col</a:t>
                      </a:r>
                      <a:r>
                        <a:rPr lang="en-US" sz="1800" b="0" dirty="0" smtClean="0">
                          <a:ln>
                            <a:solidFill>
                              <a:schemeClr val="tx1"/>
                            </a:solidFill>
                          </a:ln>
                          <a:latin typeface="Arial" pitchFamily="34" charset="0"/>
                          <a:cs typeface="Arial" pitchFamily="34" charset="0"/>
                        </a:rPr>
                        <a:t>’ </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err="1" smtClean="0">
                          <a:ln>
                            <a:solidFill>
                              <a:schemeClr val="tx1"/>
                            </a:solidFill>
                          </a:ln>
                          <a:latin typeface="Arial" pitchFamily="34" charset="0"/>
                          <a:cs typeface="Arial" pitchFamily="34" charset="0"/>
                        </a:rPr>
                        <a:t>JobDescription</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1" dirty="0" err="1" smtClean="0">
                          <a:latin typeface="Arial" pitchFamily="34" charset="0"/>
                          <a:cs typeface="Arial" pitchFamily="34" charset="0"/>
                        </a:rPr>
                        <a:t>MediaSheetsCol</a:t>
                      </a:r>
                      <a:endParaRPr lang="en-US" sz="1800" b="1"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1" dirty="0" err="1" smtClean="0">
                          <a:latin typeface="Arial" pitchFamily="34" charset="0"/>
                          <a:cs typeface="Arial" pitchFamily="34" charset="0"/>
                        </a:rPr>
                        <a:t>PrintJobDescription</a:t>
                      </a:r>
                      <a:endParaRPr lang="en-US" sz="1800" b="1"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smtClean="0">
                          <a:ln>
                            <a:solidFill>
                              <a:schemeClr val="tx1"/>
                            </a:solidFill>
                          </a:ln>
                          <a:latin typeface="Arial" pitchFamily="34" charset="0"/>
                          <a:cs typeface="Arial" pitchFamily="34" charset="0"/>
                        </a:rPr>
                        <a:t>1,2</a:t>
                      </a:r>
                      <a:endParaRPr lang="en-US" sz="1800" b="0" dirty="0">
                        <a:ln>
                          <a:solidFill>
                            <a:schemeClr val="tx1"/>
                          </a:solidFill>
                        </a:ln>
                        <a:solidFill>
                          <a:schemeClr val="tx1"/>
                        </a:solidFill>
                        <a:latin typeface="Arial" pitchFamily="34" charset="0"/>
                        <a:cs typeface="Arial" pitchFamily="34" charset="0"/>
                      </a:endParaRPr>
                    </a:p>
                  </a:txBody>
                  <a:tcPr/>
                </a:tc>
              </a:tr>
              <a:tr h="670559">
                <a:tc>
                  <a:txBody>
                    <a:bodyPr/>
                    <a:lstStyle/>
                    <a:p>
                      <a:pPr algn="l"/>
                      <a:r>
                        <a:rPr lang="en-US" sz="1800" b="0" dirty="0" smtClean="0">
                          <a:ln>
                            <a:solidFill>
                              <a:schemeClr val="tx1"/>
                            </a:solidFill>
                          </a:ln>
                          <a:latin typeface="Arial" pitchFamily="34" charset="0"/>
                          <a:cs typeface="Arial" pitchFamily="34" charset="0"/>
                        </a:rPr>
                        <a:t>‘media-sheets-completed-</a:t>
                      </a:r>
                      <a:r>
                        <a:rPr lang="en-US" sz="1800" b="0" dirty="0" err="1" smtClean="0">
                          <a:ln>
                            <a:solidFill>
                              <a:schemeClr val="tx1"/>
                            </a:solidFill>
                          </a:ln>
                          <a:latin typeface="Arial" pitchFamily="34" charset="0"/>
                          <a:cs typeface="Arial" pitchFamily="34" charset="0"/>
                        </a:rPr>
                        <a:t>col</a:t>
                      </a:r>
                      <a:r>
                        <a:rPr lang="en-US" sz="1800" b="0" dirty="0" smtClean="0">
                          <a:ln>
                            <a:solidFill>
                              <a:schemeClr val="tx1"/>
                            </a:solidFill>
                          </a:ln>
                          <a:latin typeface="Arial" pitchFamily="34" charset="0"/>
                          <a:cs typeface="Arial" pitchFamily="34" charset="0"/>
                        </a:rPr>
                        <a:t>’</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1" dirty="0" smtClean="0">
                          <a:latin typeface="Arial" pitchFamily="34" charset="0"/>
                          <a:cs typeface="Arial" pitchFamily="34" charset="0"/>
                        </a:rPr>
                        <a:t>Document Status </a:t>
                      </a:r>
                      <a:endParaRPr lang="en-US" sz="1800" b="1"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1" dirty="0" err="1" smtClean="0">
                          <a:latin typeface="Arial" pitchFamily="34" charset="0"/>
                          <a:cs typeface="Arial" pitchFamily="34" charset="0"/>
                        </a:rPr>
                        <a:t>MediaSheetsCompletedCol</a:t>
                      </a:r>
                      <a:endParaRPr lang="en-US" sz="1800" b="1"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1" dirty="0" err="1" smtClean="0">
                          <a:latin typeface="Arial" pitchFamily="34" charset="0"/>
                          <a:cs typeface="Arial" pitchFamily="34" charset="0"/>
                        </a:rPr>
                        <a:t>PrintDocumentDescription</a:t>
                      </a:r>
                      <a:endParaRPr lang="en-US" sz="1800" b="1"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smtClean="0">
                          <a:ln>
                            <a:solidFill>
                              <a:schemeClr val="tx1"/>
                            </a:solidFill>
                          </a:ln>
                          <a:latin typeface="Arial" pitchFamily="34" charset="0"/>
                          <a:cs typeface="Arial" pitchFamily="34" charset="0"/>
                        </a:rPr>
                        <a:t>1,2</a:t>
                      </a:r>
                      <a:endParaRPr lang="en-US" sz="1800" b="0" dirty="0">
                        <a:ln>
                          <a:solidFill>
                            <a:schemeClr val="tx1"/>
                          </a:solidFill>
                        </a:ln>
                        <a:solidFill>
                          <a:schemeClr val="tx1"/>
                        </a:solidFill>
                        <a:latin typeface="Arial" pitchFamily="34" charset="0"/>
                        <a:cs typeface="Arial" pitchFamily="34" charset="0"/>
                      </a:endParaRPr>
                    </a:p>
                  </a:txBody>
                  <a:tcPr/>
                </a:tc>
              </a:tr>
              <a:tr h="640080">
                <a:tc>
                  <a:txBody>
                    <a:bodyPr/>
                    <a:lstStyle/>
                    <a:p>
                      <a:pPr algn="l"/>
                      <a:r>
                        <a:rPr lang="en-US" sz="1800" b="0" dirty="0" smtClean="0">
                          <a:ln>
                            <a:solidFill>
                              <a:schemeClr val="tx1"/>
                            </a:solidFill>
                          </a:ln>
                          <a:latin typeface="Arial" pitchFamily="34" charset="0"/>
                          <a:cs typeface="Arial" pitchFamily="34" charset="0"/>
                        </a:rPr>
                        <a:t>‘job-media-sheets-completed-</a:t>
                      </a:r>
                      <a:r>
                        <a:rPr lang="en-US" sz="1800" b="0" dirty="0" err="1" smtClean="0">
                          <a:ln>
                            <a:solidFill>
                              <a:schemeClr val="tx1"/>
                            </a:solidFill>
                          </a:ln>
                          <a:latin typeface="Arial" pitchFamily="34" charset="0"/>
                          <a:cs typeface="Arial" pitchFamily="34" charset="0"/>
                        </a:rPr>
                        <a:t>col</a:t>
                      </a:r>
                      <a:r>
                        <a:rPr lang="en-US" sz="1800" b="0" dirty="0" smtClean="0">
                          <a:ln>
                            <a:solidFill>
                              <a:schemeClr val="tx1"/>
                            </a:solidFill>
                          </a:ln>
                          <a:latin typeface="Arial" pitchFamily="34" charset="0"/>
                          <a:cs typeface="Arial" pitchFamily="34" charset="0"/>
                        </a:rPr>
                        <a:t>’</a:t>
                      </a:r>
                      <a:endParaRPr lang="en-US" sz="1800"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1" dirty="0" smtClean="0">
                          <a:latin typeface="Arial" pitchFamily="34" charset="0"/>
                          <a:cs typeface="Arial" pitchFamily="34" charset="0"/>
                        </a:rPr>
                        <a:t>Job Status</a:t>
                      </a:r>
                      <a:endParaRPr lang="en-US" sz="1800" b="1"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1" dirty="0" err="1" smtClean="0">
                          <a:latin typeface="Arial" pitchFamily="34" charset="0"/>
                          <a:cs typeface="Arial" pitchFamily="34" charset="0"/>
                        </a:rPr>
                        <a:t>MediaSheetsCompletedCol</a:t>
                      </a:r>
                      <a:endParaRPr lang="en-US" sz="1800" b="1"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1" dirty="0" err="1" smtClean="0">
                          <a:latin typeface="Arial" pitchFamily="34" charset="0"/>
                          <a:cs typeface="Arial" pitchFamily="34" charset="0"/>
                        </a:rPr>
                        <a:t>PrintDocumentStatus</a:t>
                      </a:r>
                      <a:endParaRPr lang="en-US" sz="1800" b="1"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smtClean="0">
                          <a:ln>
                            <a:solidFill>
                              <a:schemeClr val="tx1"/>
                            </a:solidFill>
                          </a:ln>
                          <a:latin typeface="Arial" pitchFamily="34" charset="0"/>
                          <a:cs typeface="Arial" pitchFamily="34" charset="0"/>
                        </a:rPr>
                        <a:t>1,2</a:t>
                      </a:r>
                      <a:endParaRPr lang="en-US" sz="1800" b="0" dirty="0">
                        <a:ln>
                          <a:solidFill>
                            <a:schemeClr val="tx1"/>
                          </a:solidFill>
                        </a:ln>
                        <a:solidFill>
                          <a:schemeClr val="tx1"/>
                        </a:solidFill>
                        <a:latin typeface="Arial" pitchFamily="34" charset="0"/>
                        <a:cs typeface="Arial" pitchFamily="34" charset="0"/>
                      </a:endParaRPr>
                    </a:p>
                  </a:txBody>
                  <a:tcPr/>
                </a:tc>
              </a:tr>
              <a:tr h="457200">
                <a:tc>
                  <a:txBody>
                    <a:bodyPr/>
                    <a:lstStyle/>
                    <a:p>
                      <a:pPr algn="l"/>
                      <a:r>
                        <a:rPr lang="en-US" sz="1800" b="1" dirty="0" smtClean="0">
                          <a:latin typeface="Arial" pitchFamily="34" charset="0"/>
                          <a:cs typeface="Arial" pitchFamily="34" charset="0"/>
                        </a:rPr>
                        <a:t>'pages-</a:t>
                      </a:r>
                      <a:r>
                        <a:rPr lang="en-US" sz="1800" b="1" dirty="0" err="1" smtClean="0">
                          <a:latin typeface="Arial" pitchFamily="34" charset="0"/>
                          <a:cs typeface="Arial" pitchFamily="34" charset="0"/>
                        </a:rPr>
                        <a:t>col</a:t>
                      </a:r>
                      <a:r>
                        <a:rPr lang="en-US" sz="1800" b="1" dirty="0" smtClean="0">
                          <a:latin typeface="Arial" pitchFamily="34" charset="0"/>
                          <a:cs typeface="Arial" pitchFamily="34" charset="0"/>
                        </a:rPr>
                        <a:t>'</a:t>
                      </a:r>
                      <a:endParaRPr lang="en-US" sz="1800" b="1"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1" dirty="0" smtClean="0">
                          <a:latin typeface="Arial" pitchFamily="34" charset="0"/>
                          <a:cs typeface="Arial" pitchFamily="34" charset="0"/>
                        </a:rPr>
                        <a:t>Document Description </a:t>
                      </a:r>
                      <a:endParaRPr lang="en-US" sz="1800" b="1"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1" dirty="0" err="1" smtClean="0">
                          <a:latin typeface="Arial" pitchFamily="34" charset="0"/>
                          <a:cs typeface="Arial" pitchFamily="34" charset="0"/>
                        </a:rPr>
                        <a:t>PagesCol</a:t>
                      </a:r>
                      <a:r>
                        <a:rPr lang="en-US" sz="1800" b="1" dirty="0" smtClean="0">
                          <a:latin typeface="Arial" pitchFamily="34" charset="0"/>
                          <a:cs typeface="Arial" pitchFamily="34" charset="0"/>
                        </a:rPr>
                        <a:t>?</a:t>
                      </a:r>
                      <a:endParaRPr lang="en-US" sz="1800" b="1"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1" dirty="0" err="1" smtClean="0">
                          <a:latin typeface="Arial" pitchFamily="34" charset="0"/>
                          <a:cs typeface="Arial" pitchFamily="34" charset="0"/>
                        </a:rPr>
                        <a:t>PrintDocumentDescription</a:t>
                      </a:r>
                      <a:endParaRPr lang="en-US" sz="1800" b="1"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smtClean="0">
                          <a:ln>
                            <a:solidFill>
                              <a:schemeClr val="tx1"/>
                            </a:solidFill>
                          </a:ln>
                          <a:latin typeface="Arial" pitchFamily="34" charset="0"/>
                          <a:cs typeface="Arial" pitchFamily="34" charset="0"/>
                        </a:rPr>
                        <a:t>1,3</a:t>
                      </a:r>
                      <a:endParaRPr lang="en-US" sz="1800" b="0" dirty="0">
                        <a:ln>
                          <a:solidFill>
                            <a:schemeClr val="tx1"/>
                          </a:solidFill>
                        </a:ln>
                        <a:solidFill>
                          <a:schemeClr val="tx1"/>
                        </a:solidFill>
                        <a:latin typeface="Arial" pitchFamily="34" charset="0"/>
                        <a:cs typeface="Arial" pitchFamily="34" charset="0"/>
                      </a:endParaRPr>
                    </a:p>
                  </a:txBody>
                  <a:tcPr/>
                </a:tc>
              </a:tr>
              <a:tr h="426720">
                <a:tc>
                  <a:txBody>
                    <a:bodyPr/>
                    <a:lstStyle/>
                    <a:p>
                      <a:pPr algn="l"/>
                      <a:r>
                        <a:rPr lang="en-US" sz="1800" b="1" dirty="0" smtClean="0">
                          <a:latin typeface="Arial" pitchFamily="34" charset="0"/>
                          <a:cs typeface="Arial" pitchFamily="34" charset="0"/>
                        </a:rPr>
                        <a:t>'job-pages-</a:t>
                      </a:r>
                      <a:r>
                        <a:rPr lang="en-US" sz="1800" b="1" dirty="0" err="1" smtClean="0">
                          <a:latin typeface="Arial" pitchFamily="34" charset="0"/>
                          <a:cs typeface="Arial" pitchFamily="34" charset="0"/>
                        </a:rPr>
                        <a:t>col</a:t>
                      </a:r>
                      <a:r>
                        <a:rPr lang="en-US" sz="1800" b="1" dirty="0" smtClean="0">
                          <a:latin typeface="Arial" pitchFamily="34" charset="0"/>
                          <a:cs typeface="Arial" pitchFamily="34" charset="0"/>
                        </a:rPr>
                        <a:t>'</a:t>
                      </a:r>
                      <a:endParaRPr lang="en-US" sz="1800" b="1"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1" dirty="0" smtClean="0">
                          <a:latin typeface="Arial" pitchFamily="34" charset="0"/>
                          <a:cs typeface="Arial" pitchFamily="34" charset="0"/>
                        </a:rPr>
                        <a:t>Job Description</a:t>
                      </a:r>
                      <a:endParaRPr lang="en-US" sz="1800" b="1"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1" dirty="0" err="1" smtClean="0">
                          <a:latin typeface="Arial" pitchFamily="34" charset="0"/>
                          <a:cs typeface="Arial" pitchFamily="34" charset="0"/>
                        </a:rPr>
                        <a:t>PagesCol</a:t>
                      </a:r>
                      <a:r>
                        <a:rPr lang="en-US" sz="1800" b="1" dirty="0" smtClean="0">
                          <a:latin typeface="Arial" pitchFamily="34" charset="0"/>
                          <a:cs typeface="Arial" pitchFamily="34" charset="0"/>
                        </a:rPr>
                        <a:t>?</a:t>
                      </a:r>
                      <a:endParaRPr lang="en-US" sz="1800" b="1"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1" dirty="0" err="1" smtClean="0">
                          <a:latin typeface="Arial" pitchFamily="34" charset="0"/>
                          <a:cs typeface="Arial" pitchFamily="34" charset="0"/>
                        </a:rPr>
                        <a:t>PrintJobDescription</a:t>
                      </a:r>
                      <a:endParaRPr lang="en-US" sz="1800" b="1"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0" dirty="0" smtClean="0">
                          <a:ln>
                            <a:solidFill>
                              <a:schemeClr val="tx1"/>
                            </a:solidFill>
                          </a:ln>
                          <a:latin typeface="Arial" pitchFamily="34" charset="0"/>
                          <a:cs typeface="Arial" pitchFamily="34" charset="0"/>
                        </a:rPr>
                        <a:t>1,3</a:t>
                      </a:r>
                      <a:endParaRPr lang="en-US" sz="1800" b="0" dirty="0">
                        <a:ln>
                          <a:solidFill>
                            <a:schemeClr val="tx1"/>
                          </a:solidFill>
                        </a:ln>
                        <a:solidFill>
                          <a:schemeClr val="tx1"/>
                        </a:solidFill>
                        <a:latin typeface="Arial" pitchFamily="34" charset="0"/>
                        <a:cs typeface="Arial" pitchFamily="34" charset="0"/>
                      </a:endParaRPr>
                    </a:p>
                  </a:txBody>
                  <a:tcPr/>
                </a:tc>
              </a:tr>
              <a:tr h="457200">
                <a:tc>
                  <a:txBody>
                    <a:bodyPr/>
                    <a:lstStyle/>
                    <a:p>
                      <a:pPr algn="l"/>
                      <a:r>
                        <a:rPr lang="en-US" sz="1800" b="1" dirty="0" smtClean="0">
                          <a:latin typeface="Arial" pitchFamily="34" charset="0"/>
                          <a:cs typeface="Arial" pitchFamily="34" charset="0"/>
                        </a:rPr>
                        <a:t>'pages-completed-</a:t>
                      </a:r>
                      <a:r>
                        <a:rPr lang="en-US" sz="1800" b="1" dirty="0" err="1" smtClean="0">
                          <a:latin typeface="Arial" pitchFamily="34" charset="0"/>
                          <a:cs typeface="Arial" pitchFamily="34" charset="0"/>
                        </a:rPr>
                        <a:t>col</a:t>
                      </a:r>
                      <a:r>
                        <a:rPr lang="en-US" sz="1800" b="1" dirty="0" smtClean="0">
                          <a:latin typeface="Arial" pitchFamily="34" charset="0"/>
                          <a:cs typeface="Arial" pitchFamily="34" charset="0"/>
                        </a:rPr>
                        <a:t>’</a:t>
                      </a:r>
                      <a:endParaRPr lang="en-US" b="1"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1" dirty="0" smtClean="0">
                          <a:latin typeface="Arial" pitchFamily="34" charset="0"/>
                          <a:cs typeface="Arial" pitchFamily="34" charset="0"/>
                        </a:rPr>
                        <a:t>Document Status</a:t>
                      </a:r>
                      <a:endParaRPr lang="en-US" b="1" dirty="0">
                        <a:ln>
                          <a:solidFill>
                            <a:schemeClr val="tx1"/>
                          </a:solidFill>
                        </a:ln>
                        <a:solidFill>
                          <a:schemeClr val="tx1"/>
                        </a:solidFill>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err="1" smtClean="0">
                          <a:ln>
                            <a:solidFill>
                              <a:schemeClr val="tx1"/>
                            </a:solidFill>
                          </a:ln>
                          <a:latin typeface="Arial" pitchFamily="34" charset="0"/>
                          <a:cs typeface="Arial" pitchFamily="34" charset="0"/>
                        </a:rPr>
                        <a:t>PagesCompletedCol</a:t>
                      </a:r>
                      <a:r>
                        <a:rPr lang="en-US" b="0" dirty="0" smtClean="0">
                          <a:ln>
                            <a:solidFill>
                              <a:schemeClr val="tx1"/>
                            </a:solidFill>
                          </a:ln>
                          <a:latin typeface="Arial" pitchFamily="34" charset="0"/>
                          <a:cs typeface="Arial" pitchFamily="34" charset="0"/>
                        </a:rPr>
                        <a:t>?</a:t>
                      </a:r>
                    </a:p>
                    <a:p>
                      <a:pPr algn="l"/>
                      <a:endParaRPr lang="en-US"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1" dirty="0" err="1" smtClean="0">
                          <a:latin typeface="Arial" pitchFamily="34" charset="0"/>
                          <a:cs typeface="Arial" pitchFamily="34" charset="0"/>
                        </a:rPr>
                        <a:t>PrintDocumentStatus</a:t>
                      </a:r>
                      <a:endParaRPr lang="en-US" b="1" dirty="0">
                        <a:ln>
                          <a:solidFill>
                            <a:schemeClr val="tx1"/>
                          </a:solidFill>
                        </a:ln>
                        <a:solidFill>
                          <a:schemeClr val="tx1"/>
                        </a:solidFill>
                        <a:latin typeface="Arial" pitchFamily="34" charset="0"/>
                        <a:cs typeface="Arial" pitchFamily="34" charset="0"/>
                      </a:endParaRPr>
                    </a:p>
                  </a:txBody>
                  <a:tcPr/>
                </a:tc>
                <a:tc>
                  <a:txBody>
                    <a:bodyPr/>
                    <a:lstStyle/>
                    <a:p>
                      <a:pPr algn="l"/>
                      <a:r>
                        <a:rPr lang="en-US" b="0" dirty="0" smtClean="0">
                          <a:ln>
                            <a:solidFill>
                              <a:schemeClr val="tx1"/>
                            </a:solidFill>
                          </a:ln>
                          <a:latin typeface="Arial" pitchFamily="34" charset="0"/>
                          <a:cs typeface="Arial" pitchFamily="34" charset="0"/>
                        </a:rPr>
                        <a:t>1,4</a:t>
                      </a:r>
                      <a:endParaRPr lang="en-US" b="0" dirty="0">
                        <a:ln>
                          <a:solidFill>
                            <a:schemeClr val="tx1"/>
                          </a:solidFill>
                        </a:ln>
                        <a:solidFill>
                          <a:schemeClr val="tx1"/>
                        </a:solidFill>
                        <a:latin typeface="Arial" pitchFamily="34" charset="0"/>
                        <a:cs typeface="Arial" pitchFamily="34" charset="0"/>
                      </a:endParaRPr>
                    </a:p>
                  </a:txBody>
                  <a:tcPr/>
                </a:tc>
              </a:tr>
              <a:tr h="381000">
                <a:tc>
                  <a:txBody>
                    <a:bodyPr/>
                    <a:lstStyle/>
                    <a:p>
                      <a:pPr algn="l"/>
                      <a:r>
                        <a:rPr lang="en-US" sz="1800" b="1" dirty="0" smtClean="0">
                          <a:latin typeface="Arial" pitchFamily="34" charset="0"/>
                          <a:cs typeface="Arial" pitchFamily="34" charset="0"/>
                        </a:rPr>
                        <a:t>' job-pages-completed-</a:t>
                      </a:r>
                      <a:r>
                        <a:rPr lang="en-US" sz="1800" b="1" dirty="0" err="1" smtClean="0">
                          <a:latin typeface="Arial" pitchFamily="34" charset="0"/>
                          <a:cs typeface="Arial" pitchFamily="34" charset="0"/>
                        </a:rPr>
                        <a:t>col</a:t>
                      </a:r>
                      <a:r>
                        <a:rPr lang="en-US" sz="1800" b="1" dirty="0" smtClean="0">
                          <a:latin typeface="Arial" pitchFamily="34" charset="0"/>
                          <a:cs typeface="Arial" pitchFamily="34" charset="0"/>
                        </a:rPr>
                        <a:t>' </a:t>
                      </a:r>
                      <a:endParaRPr lang="en-US" b="1" dirty="0">
                        <a:ln>
                          <a:solidFill>
                            <a:schemeClr val="tx1"/>
                          </a:solidFill>
                        </a:ln>
                        <a:solidFill>
                          <a:schemeClr val="tx1"/>
                        </a:solidFill>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Arial" pitchFamily="34" charset="0"/>
                          <a:cs typeface="Arial" pitchFamily="34" charset="0"/>
                        </a:rPr>
                        <a:t>Job Status</a:t>
                      </a:r>
                      <a:endParaRPr lang="en-US" sz="1800" b="1" dirty="0" smtClean="0">
                        <a:ln>
                          <a:solidFill>
                            <a:schemeClr val="tx1"/>
                          </a:solidFill>
                        </a:ln>
                        <a:latin typeface="Arial" pitchFamily="34" charset="0"/>
                        <a:cs typeface="Arial" pitchFamily="34" charset="0"/>
                      </a:endParaRPr>
                    </a:p>
                    <a:p>
                      <a:pPr algn="l"/>
                      <a:endParaRPr lang="en-US" b="1" dirty="0">
                        <a:ln>
                          <a:solidFill>
                            <a:schemeClr val="tx1"/>
                          </a:solidFill>
                        </a:ln>
                        <a:solidFill>
                          <a:schemeClr val="tx1"/>
                        </a:solidFill>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err="1" smtClean="0">
                          <a:ln>
                            <a:solidFill>
                              <a:schemeClr val="tx1"/>
                            </a:solidFill>
                          </a:ln>
                          <a:latin typeface="Arial" pitchFamily="34" charset="0"/>
                          <a:cs typeface="Arial" pitchFamily="34" charset="0"/>
                        </a:rPr>
                        <a:t>PagesCompletedCol</a:t>
                      </a:r>
                      <a:r>
                        <a:rPr lang="en-US" b="0" dirty="0" smtClean="0">
                          <a:ln>
                            <a:solidFill>
                              <a:schemeClr val="tx1"/>
                            </a:solidFill>
                          </a:ln>
                          <a:latin typeface="Arial" pitchFamily="34" charset="0"/>
                          <a:cs typeface="Arial" pitchFamily="34" charset="0"/>
                        </a:rPr>
                        <a:t>?</a:t>
                      </a:r>
                    </a:p>
                    <a:p>
                      <a:pPr algn="l"/>
                      <a:endParaRPr lang="en-US" b="0" dirty="0">
                        <a:ln>
                          <a:solidFill>
                            <a:schemeClr val="tx1"/>
                          </a:solidFill>
                        </a:ln>
                        <a:solidFill>
                          <a:schemeClr val="tx1"/>
                        </a:solidFill>
                        <a:latin typeface="Arial" pitchFamily="34" charset="0"/>
                        <a:cs typeface="Arial" pitchFamily="34" charset="0"/>
                      </a:endParaRPr>
                    </a:p>
                  </a:txBody>
                  <a:tcPr/>
                </a:tc>
                <a:tc>
                  <a:txBody>
                    <a:bodyPr/>
                    <a:lstStyle/>
                    <a:p>
                      <a:pPr algn="l"/>
                      <a:r>
                        <a:rPr lang="en-US" sz="1800" b="1" dirty="0" err="1" smtClean="0">
                          <a:latin typeface="Arial" pitchFamily="34" charset="0"/>
                          <a:cs typeface="Arial" pitchFamily="34" charset="0"/>
                        </a:rPr>
                        <a:t>PrintJobStatus</a:t>
                      </a:r>
                      <a:endParaRPr lang="en-US" b="1" dirty="0">
                        <a:ln>
                          <a:solidFill>
                            <a:schemeClr val="tx1"/>
                          </a:solidFill>
                        </a:ln>
                        <a:solidFill>
                          <a:schemeClr val="tx1"/>
                        </a:solidFill>
                        <a:latin typeface="Arial" pitchFamily="34" charset="0"/>
                        <a:cs typeface="Arial" pitchFamily="34" charset="0"/>
                      </a:endParaRPr>
                    </a:p>
                  </a:txBody>
                  <a:tcPr/>
                </a:tc>
                <a:tc>
                  <a:txBody>
                    <a:bodyPr/>
                    <a:lstStyle/>
                    <a:p>
                      <a:pPr algn="l"/>
                      <a:r>
                        <a:rPr lang="en-US" b="0" dirty="0" smtClean="0">
                          <a:ln>
                            <a:solidFill>
                              <a:schemeClr val="tx1"/>
                            </a:solidFill>
                          </a:ln>
                          <a:latin typeface="Arial" pitchFamily="34" charset="0"/>
                          <a:cs typeface="Arial" pitchFamily="34" charset="0"/>
                        </a:rPr>
                        <a:t>1,4</a:t>
                      </a:r>
                      <a:endParaRPr lang="en-US" b="0" dirty="0">
                        <a:ln>
                          <a:solidFill>
                            <a:schemeClr val="tx1"/>
                          </a:solidFill>
                        </a:ln>
                        <a:solidFill>
                          <a:schemeClr val="tx1"/>
                        </a:solidFill>
                        <a:latin typeface="Arial" pitchFamily="34" charset="0"/>
                        <a:cs typeface="Arial" pitchFamily="34" charset="0"/>
                      </a:endParaRPr>
                    </a:p>
                  </a:txBody>
                  <a:tcPr/>
                </a:tc>
              </a:tr>
            </a:tbl>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15</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IPP to SM2 Mapping Issues – Notes</a:t>
            </a:r>
            <a:endParaRPr lang="en-US" sz="4400" dirty="0" smtClean="0">
              <a:solidFill>
                <a:schemeClr val="tx1"/>
              </a:solidFill>
              <a:latin typeface="Verdana" charset="0"/>
              <a:ea typeface="Heiti SC Light" charset="0"/>
              <a:cs typeface="Heiti SC Light" charset="0"/>
              <a:sym typeface="Verdana" charset="0"/>
            </a:endParaRP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15</a:t>
            </a:fld>
            <a:endParaRPr lang="en-US" sz="1400" dirty="0">
              <a:solidFill>
                <a:srgbClr val="FFFFFF"/>
              </a:solidFill>
              <a:cs typeface="Arial" charset="0"/>
            </a:endParaRPr>
          </a:p>
        </p:txBody>
      </p:sp>
      <p:sp>
        <p:nvSpPr>
          <p:cNvPr id="11" name="Rectangle 3"/>
          <p:cNvSpPr>
            <a:spLocks noGrp="1" noChangeArrowheads="1"/>
          </p:cNvSpPr>
          <p:nvPr>
            <p:ph idx="1"/>
          </p:nvPr>
        </p:nvSpPr>
        <p:spPr>
          <a:xfrm>
            <a:off x="330200" y="1879332"/>
            <a:ext cx="12115800" cy="10007868"/>
          </a:xfrm>
          <a:ln w="9525"/>
        </p:spPr>
        <p:txBody>
          <a:bodyPr wrap="square">
            <a:spAutoFit/>
          </a:bodyPr>
          <a:lstStyle/>
          <a:p>
            <a:pPr>
              <a:spcBef>
                <a:spcPts val="0"/>
              </a:spcBef>
            </a:pPr>
            <a:r>
              <a:rPr lang="en-US" sz="2200" dirty="0" smtClean="0"/>
              <a:t>Note 1 - When a collection type is added in addition to the simple element, should the simple element be retained; or should there be an "all" </a:t>
            </a:r>
            <a:r>
              <a:rPr lang="en-US" sz="2200" dirty="0" err="1" smtClean="0"/>
              <a:t>subelement</a:t>
            </a:r>
            <a:r>
              <a:rPr lang="en-US" sz="2200" dirty="0" smtClean="0"/>
              <a:t>  (or other rollup value) be added to the collection?</a:t>
            </a:r>
          </a:p>
          <a:p>
            <a:pPr>
              <a:spcBef>
                <a:spcPts val="0"/>
              </a:spcBef>
            </a:pPr>
            <a:endParaRPr lang="en-US" sz="2200" dirty="0" smtClean="0"/>
          </a:p>
          <a:p>
            <a:pPr marL="382588" lvl="1" indent="-342900">
              <a:spcBef>
                <a:spcPts val="0"/>
              </a:spcBef>
            </a:pPr>
            <a:r>
              <a:rPr lang="en-US" sz="2200" dirty="0" smtClean="0"/>
              <a:t>Note 2 – Since there are collections for  media sheets and media sheets completed for Documents and Jobs, should there also be collections for media sheets supported under Printer Description?</a:t>
            </a:r>
          </a:p>
          <a:p>
            <a:pPr marL="382588" lvl="1" indent="-342900">
              <a:spcBef>
                <a:spcPts val="0"/>
              </a:spcBef>
            </a:pPr>
            <a:endParaRPr lang="en-US" sz="2200" dirty="0" smtClean="0"/>
          </a:p>
          <a:p>
            <a:r>
              <a:rPr lang="en-US" sz="2200" dirty="0" smtClean="0"/>
              <a:t>Note 3 - The model does not count pages, but impressions (what are IPP pages?  Traditionally within the PWG, pages refer to logical content groupings formatted in the defining file, while impressions refer to passes through the marker.) If the IPP attributes actually refer to impressions, the model already includes a simple Impressions (count).</a:t>
            </a:r>
          </a:p>
          <a:p>
            <a:r>
              <a:rPr lang="en-US" sz="2200" dirty="0" smtClean="0"/>
              <a:t>Note 4 - </a:t>
            </a:r>
          </a:p>
          <a:p>
            <a:pPr lvl="1"/>
            <a:r>
              <a:rPr lang="en-US" sz="2200" dirty="0" smtClean="0"/>
              <a:t>Do IPP 'pages-completed-</a:t>
            </a:r>
            <a:r>
              <a:rPr lang="en-US" sz="2200" dirty="0" err="1" smtClean="0"/>
              <a:t>col</a:t>
            </a:r>
            <a:r>
              <a:rPr lang="en-US" sz="2200" dirty="0" smtClean="0"/>
              <a:t>' and ' job-pages-completed-</a:t>
            </a:r>
            <a:r>
              <a:rPr lang="en-US" sz="2200" dirty="0" err="1" smtClean="0"/>
              <a:t>col</a:t>
            </a:r>
            <a:r>
              <a:rPr lang="en-US" sz="2200" dirty="0" smtClean="0"/>
              <a:t>‘ correspond to count elements </a:t>
            </a:r>
            <a:r>
              <a:rPr lang="en-US" sz="2200" dirty="0" err="1" smtClean="0"/>
              <a:t>ImpressionsCompleted</a:t>
            </a:r>
            <a:r>
              <a:rPr lang="en-US" sz="2200" dirty="0" smtClean="0"/>
              <a:t> and </a:t>
            </a:r>
            <a:r>
              <a:rPr lang="en-US" sz="2200" dirty="0" err="1" smtClean="0"/>
              <a:t>ImpressionsCompletedCurrentCopy</a:t>
            </a:r>
            <a:r>
              <a:rPr lang="en-US" sz="2200" dirty="0" smtClean="0"/>
              <a:t>  in the Model </a:t>
            </a:r>
            <a:r>
              <a:rPr lang="en-US" sz="2200" dirty="0" err="1" smtClean="0"/>
              <a:t>PrintDocumentStatusType</a:t>
            </a:r>
            <a:r>
              <a:rPr lang="en-US" sz="2200" dirty="0" smtClean="0"/>
              <a:t> and </a:t>
            </a:r>
            <a:r>
              <a:rPr lang="en-US" sz="2200" dirty="0" err="1" smtClean="0"/>
              <a:t>PrintJobStatusType</a:t>
            </a:r>
            <a:r>
              <a:rPr lang="en-US" sz="2200" dirty="0" smtClean="0"/>
              <a:t> ?  And should these model elements be replaced by collections?</a:t>
            </a:r>
          </a:p>
          <a:p>
            <a:pPr lvl="1"/>
            <a:r>
              <a:rPr lang="en-US" sz="2200" dirty="0" smtClean="0"/>
              <a:t>But IPP has deprecated 'impressions-completed-current-copy' from Job Status but not apparently from Document Status. How does the Model follow this?</a:t>
            </a:r>
          </a:p>
          <a:p>
            <a:endParaRPr lang="en-US" sz="2400" dirty="0" smtClean="0"/>
          </a:p>
          <a:p>
            <a:pPr>
              <a:spcBef>
                <a:spcPts val="0"/>
              </a:spcBef>
            </a:pPr>
            <a:endParaRPr lang="en-US" sz="2400" dirty="0" smtClean="0"/>
          </a:p>
          <a:p>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16</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eaLnBrk="1" hangingPunct="1">
              <a:tabLst>
                <a:tab pos="914400" algn="l"/>
              </a:tabLst>
            </a:pPr>
            <a:r>
              <a:rPr lang="en-US" sz="4400" dirty="0" smtClean="0"/>
              <a:t>More “Page” </a:t>
            </a:r>
            <a:r>
              <a:rPr lang="en-US" sz="4400" dirty="0" err="1" smtClean="0"/>
              <a:t>vs</a:t>
            </a:r>
            <a:r>
              <a:rPr lang="en-US" sz="4400" dirty="0" smtClean="0"/>
              <a:t> “</a:t>
            </a:r>
            <a:r>
              <a:rPr lang="en-US" sz="4400" dirty="0" err="1" smtClean="0"/>
              <a:t>Impression”Questions</a:t>
            </a:r>
            <a:r>
              <a:rPr lang="en-US" sz="4400" dirty="0" smtClean="0"/>
              <a:t> 2</a:t>
            </a:r>
            <a:endParaRPr lang="en-US" sz="4400" dirty="0" smtClean="0">
              <a:solidFill>
                <a:schemeClr val="tx1"/>
              </a:solidFill>
              <a:latin typeface="Verdana" charset="0"/>
              <a:ea typeface="Heiti SC Light" charset="0"/>
              <a:cs typeface="Heiti SC Light" charset="0"/>
              <a:sym typeface="Verdana" charset="0"/>
            </a:endParaRP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16</a:t>
            </a:fld>
            <a:endParaRPr lang="en-US" sz="1400" dirty="0">
              <a:solidFill>
                <a:srgbClr val="FFFFFF"/>
              </a:solidFill>
              <a:cs typeface="Arial" charset="0"/>
            </a:endParaRPr>
          </a:p>
        </p:txBody>
      </p:sp>
      <p:sp>
        <p:nvSpPr>
          <p:cNvPr id="11" name="Rectangle 3"/>
          <p:cNvSpPr>
            <a:spLocks noGrp="1" noChangeArrowheads="1"/>
          </p:cNvSpPr>
          <p:nvPr>
            <p:ph idx="1"/>
          </p:nvPr>
        </p:nvSpPr>
        <p:spPr>
          <a:xfrm>
            <a:off x="0" y="1600200"/>
            <a:ext cx="12827000" cy="7468711"/>
          </a:xfrm>
          <a:ln w="9525"/>
        </p:spPr>
        <p:txBody>
          <a:bodyPr wrap="square">
            <a:spAutoFit/>
          </a:bodyPr>
          <a:lstStyle/>
          <a:p>
            <a:r>
              <a:rPr lang="en-US" sz="2800" dirty="0" smtClean="0"/>
              <a:t>IPP provides a range of integers attribute of 'job-impressions-supported' in the Printer Description. This would appear to refer to support of the  job-impressions-competed attribute in Job Status and in Notification?  </a:t>
            </a:r>
          </a:p>
          <a:p>
            <a:pPr lvl="1"/>
            <a:r>
              <a:rPr lang="en-US" sz="2200" dirty="0" smtClean="0"/>
              <a:t>Does it also relate to </a:t>
            </a:r>
            <a:r>
              <a:rPr lang="en-US" sz="2000" dirty="0" smtClean="0"/>
              <a:t>job-impressions-competed-</a:t>
            </a:r>
            <a:r>
              <a:rPr lang="en-US" sz="2000" dirty="0" err="1" smtClean="0"/>
              <a:t>col</a:t>
            </a:r>
            <a:r>
              <a:rPr lang="en-US" sz="2000" dirty="0" smtClean="0"/>
              <a:t> in Job Status?</a:t>
            </a:r>
          </a:p>
          <a:p>
            <a:pPr lvl="1"/>
            <a:r>
              <a:rPr lang="en-US" sz="2000" dirty="0" smtClean="0"/>
              <a:t>Does it also relate to  job-pages-completed, job-pages completed-</a:t>
            </a:r>
            <a:r>
              <a:rPr lang="en-US" sz="2000" dirty="0" err="1" smtClean="0"/>
              <a:t>col</a:t>
            </a:r>
            <a:r>
              <a:rPr lang="en-US" sz="2000" dirty="0" smtClean="0"/>
              <a:t>, job-pages-completed-current-copy? (There is no job-pages-supported attribute.)</a:t>
            </a:r>
          </a:p>
          <a:p>
            <a:pPr lvl="1"/>
            <a:r>
              <a:rPr lang="en-US" sz="2200" dirty="0" smtClean="0"/>
              <a:t>There are no document-impression attributes, but there are pages attributes related to documents. (pages-completed, pages-completed-current-copy, pages-completed-col.) There  is no "document-pages-supported“ attribute.</a:t>
            </a:r>
          </a:p>
          <a:p>
            <a:r>
              <a:rPr lang="en-US" sz="2800" dirty="0" smtClean="0"/>
              <a:t>In reflecting this in the Model, the Model already includes an Impressions (</a:t>
            </a:r>
            <a:r>
              <a:rPr lang="en-US" sz="2800" dirty="0" err="1" smtClean="0"/>
              <a:t>bool</a:t>
            </a:r>
            <a:r>
              <a:rPr lang="en-US" sz="2800" dirty="0" smtClean="0"/>
              <a:t>) element in </a:t>
            </a:r>
            <a:r>
              <a:rPr lang="en-US" sz="2800" dirty="0" err="1" smtClean="0"/>
              <a:t>PrintDocumentDescriptionCapabilitiesType</a:t>
            </a:r>
            <a:r>
              <a:rPr lang="en-US" sz="2800" dirty="0" smtClean="0"/>
              <a:t> and the </a:t>
            </a:r>
            <a:r>
              <a:rPr lang="en-US" sz="2800" dirty="0" err="1" smtClean="0"/>
              <a:t>PrintJobDescriptionCapabilitiesType</a:t>
            </a:r>
            <a:r>
              <a:rPr lang="en-US" sz="2800" dirty="0" smtClean="0"/>
              <a:t>. </a:t>
            </a:r>
          </a:p>
          <a:p>
            <a:pPr lvl="1"/>
            <a:r>
              <a:rPr lang="en-US" sz="2200" dirty="0" smtClean="0"/>
              <a:t>Assuming the Print Service pages are impressions, are the current Model elements  adequate to indicate support of impression counts on both Job and Document levels?</a:t>
            </a:r>
          </a:p>
          <a:p>
            <a:pPr>
              <a:buNone/>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17</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r>
              <a:rPr lang="en-US" sz="4400" dirty="0" smtClean="0"/>
              <a:t>What is the relation to the Model Print Counters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17</a:t>
            </a:fld>
            <a:endParaRPr lang="en-US" sz="1400" dirty="0">
              <a:solidFill>
                <a:srgbClr val="FFFFFF"/>
              </a:solidFill>
              <a:cs typeface="Arial" charset="0"/>
            </a:endParaRPr>
          </a:p>
        </p:txBody>
      </p:sp>
      <p:sp>
        <p:nvSpPr>
          <p:cNvPr id="11" name="Rectangle 3"/>
          <p:cNvSpPr>
            <a:spLocks noGrp="1" noChangeArrowheads="1"/>
          </p:cNvSpPr>
          <p:nvPr>
            <p:ph idx="1"/>
          </p:nvPr>
        </p:nvSpPr>
        <p:spPr>
          <a:xfrm>
            <a:off x="0" y="1600200"/>
            <a:ext cx="12827000" cy="6914713"/>
          </a:xfrm>
          <a:ln w="9525"/>
        </p:spPr>
        <p:txBody>
          <a:bodyPr wrap="square">
            <a:spAutoFit/>
          </a:bodyPr>
          <a:lstStyle/>
          <a:p>
            <a:r>
              <a:rPr lang="en-US" sz="2800" dirty="0" smtClean="0"/>
              <a:t>The </a:t>
            </a:r>
            <a:r>
              <a:rPr lang="en-US" sz="2800" dirty="0" err="1" smtClean="0"/>
              <a:t>ImpressionsCompleted</a:t>
            </a:r>
            <a:r>
              <a:rPr lang="en-US" sz="2800" dirty="0" smtClean="0"/>
              <a:t> and </a:t>
            </a:r>
            <a:r>
              <a:rPr lang="en-US" sz="2800" dirty="0" err="1" smtClean="0"/>
              <a:t>ImpressionsCompletedCurrentCopy</a:t>
            </a:r>
            <a:r>
              <a:rPr lang="en-US" sz="2800" dirty="0" smtClean="0"/>
              <a:t> model types already include the element </a:t>
            </a:r>
            <a:r>
              <a:rPr lang="en-US" sz="2800" dirty="0" err="1" smtClean="0"/>
              <a:t>PrintCounters</a:t>
            </a:r>
            <a:r>
              <a:rPr lang="en-US" sz="2800" dirty="0" smtClean="0"/>
              <a:t> which separate counts of kinds of impressions into Impressions, </a:t>
            </a:r>
            <a:r>
              <a:rPr lang="en-US" sz="2800" dirty="0" err="1" smtClean="0"/>
              <a:t>MonochromeImpressions</a:t>
            </a:r>
            <a:r>
              <a:rPr lang="en-US" sz="2800" dirty="0" smtClean="0"/>
              <a:t>, </a:t>
            </a:r>
            <a:r>
              <a:rPr lang="en-US" sz="2800" dirty="0" err="1" smtClean="0"/>
              <a:t>BlankImpressions</a:t>
            </a:r>
            <a:r>
              <a:rPr lang="en-US" sz="2800" dirty="0" smtClean="0"/>
              <a:t>, </a:t>
            </a:r>
            <a:r>
              <a:rPr lang="en-US" sz="2800" dirty="0" err="1" smtClean="0"/>
              <a:t>FullColorImpressions</a:t>
            </a:r>
            <a:r>
              <a:rPr lang="en-US" sz="2800" dirty="0" smtClean="0"/>
              <a:t>' </a:t>
            </a:r>
            <a:r>
              <a:rPr lang="en-US" sz="2800" dirty="0" err="1" smtClean="0"/>
              <a:t>HighlightColorImpressions</a:t>
            </a:r>
            <a:r>
              <a:rPr lang="en-US" sz="2800" dirty="0" smtClean="0"/>
              <a:t>, </a:t>
            </a:r>
            <a:r>
              <a:rPr lang="en-US" sz="2800" dirty="0" err="1" smtClean="0"/>
              <a:t>ImpressionsTwoSided</a:t>
            </a:r>
            <a:r>
              <a:rPr lang="en-US" sz="2800" dirty="0" smtClean="0"/>
              <a:t>, </a:t>
            </a:r>
            <a:r>
              <a:rPr lang="en-US" sz="2800" dirty="0" err="1" smtClean="0"/>
              <a:t>MonochromeImpressionsTwoSided</a:t>
            </a:r>
            <a:r>
              <a:rPr lang="en-US" sz="2800" dirty="0" smtClean="0"/>
              <a:t>, </a:t>
            </a:r>
            <a:r>
              <a:rPr lang="en-US" sz="2800" dirty="0" err="1" smtClean="0"/>
              <a:t>BlankImpressionsTwoSided</a:t>
            </a:r>
            <a:r>
              <a:rPr lang="en-US" sz="2800" dirty="0" smtClean="0"/>
              <a:t>, </a:t>
            </a:r>
            <a:r>
              <a:rPr lang="en-US" sz="2800" dirty="0" err="1" smtClean="0"/>
              <a:t>FullColorImpressionsTwoSided</a:t>
            </a:r>
            <a:r>
              <a:rPr lang="en-US" sz="2800" dirty="0" smtClean="0"/>
              <a:t>, </a:t>
            </a:r>
            <a:r>
              <a:rPr lang="en-US" sz="2800" dirty="0" err="1" smtClean="0"/>
              <a:t>HighlightColorImpressionsTwoSided</a:t>
            </a:r>
            <a:r>
              <a:rPr lang="en-US" sz="2800" dirty="0" smtClean="0"/>
              <a:t>, and </a:t>
            </a:r>
            <a:r>
              <a:rPr lang="en-US" sz="2800" dirty="0" err="1" smtClean="0"/>
              <a:t>InputKOctets</a:t>
            </a:r>
            <a:r>
              <a:rPr lang="en-US" sz="2800" dirty="0" smtClean="0"/>
              <a:t>. </a:t>
            </a:r>
          </a:p>
          <a:p>
            <a:r>
              <a:rPr lang="en-US" sz="2800" dirty="0" smtClean="0"/>
              <a:t>This includes the 'full-color' and 'monochrome' kinds in the IPP 'pages-</a:t>
            </a:r>
            <a:r>
              <a:rPr lang="en-US" sz="2800" dirty="0" err="1" smtClean="0"/>
              <a:t>col</a:t>
            </a:r>
            <a:r>
              <a:rPr lang="en-US" sz="2800" dirty="0" smtClean="0"/>
              <a:t>' and 'job-pages-</a:t>
            </a:r>
            <a:r>
              <a:rPr lang="en-US" sz="2800" dirty="0" err="1" smtClean="0"/>
              <a:t>col</a:t>
            </a:r>
            <a:r>
              <a:rPr lang="en-US" sz="2800" dirty="0" smtClean="0"/>
              <a:t>' attributes. </a:t>
            </a:r>
          </a:p>
          <a:p>
            <a:r>
              <a:rPr lang="en-US" sz="2800" dirty="0" smtClean="0"/>
              <a:t>So, should there be any change to the model at all to reflect the 'pages-completed-</a:t>
            </a:r>
            <a:r>
              <a:rPr lang="en-US" sz="2800" dirty="0" err="1" smtClean="0"/>
              <a:t>col</a:t>
            </a:r>
            <a:r>
              <a:rPr lang="en-US" sz="2800" dirty="0" smtClean="0"/>
              <a:t>' and ' job-pages-completed-</a:t>
            </a:r>
            <a:r>
              <a:rPr lang="en-US" sz="2800" dirty="0" err="1" smtClean="0"/>
              <a:t>col</a:t>
            </a:r>
            <a:r>
              <a:rPr lang="en-US" sz="2800" dirty="0" smtClean="0"/>
              <a:t>' additions?</a:t>
            </a:r>
          </a:p>
          <a:p>
            <a:r>
              <a:rPr lang="en-US" sz="2800" dirty="0" smtClean="0"/>
              <a:t>Are there other places where IPP attributes should more reasonable map to the Model Counters element?</a:t>
            </a:r>
          </a:p>
          <a:p>
            <a:pPr>
              <a:buNone/>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18</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30480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SM3 Approach</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18</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344400" cy="6853158"/>
          </a:xfrm>
          <a:ln w="9525"/>
        </p:spPr>
        <p:txBody>
          <a:bodyPr wrap="square">
            <a:spAutoFit/>
          </a:bodyPr>
          <a:lstStyle/>
          <a:p>
            <a:r>
              <a:rPr lang="en-US" sz="2400" dirty="0" smtClean="0"/>
              <a:t>SM3 starts with the SM2 model but would not necessarily maintain backward comparability to SM2, although gratuitous incompatibilities would be avoided. Specific examples of areas of incompatibility are:</a:t>
            </a:r>
          </a:p>
          <a:p>
            <a:pPr lvl="1"/>
            <a:r>
              <a:rPr lang="en-US" sz="2000" dirty="0" smtClean="0"/>
              <a:t>"Light Services" (</a:t>
            </a:r>
            <a:r>
              <a:rPr lang="en-US" sz="2000" dirty="0" err="1" smtClean="0"/>
              <a:t>EmailIn</a:t>
            </a:r>
            <a:r>
              <a:rPr lang="en-US" sz="2000" dirty="0" smtClean="0"/>
              <a:t>, </a:t>
            </a:r>
            <a:r>
              <a:rPr lang="en-US" sz="2000" dirty="0" err="1" smtClean="0"/>
              <a:t>EMailOut</a:t>
            </a:r>
            <a:r>
              <a:rPr lang="en-US" sz="2000" dirty="0" smtClean="0"/>
              <a:t>, </a:t>
            </a:r>
            <a:r>
              <a:rPr lang="en-US" sz="2000" dirty="0" err="1" smtClean="0"/>
              <a:t>FaxIn</a:t>
            </a:r>
            <a:r>
              <a:rPr lang="en-US" sz="2000" dirty="0" smtClean="0"/>
              <a:t>) will be reclassified as Light services.</a:t>
            </a:r>
          </a:p>
          <a:p>
            <a:pPr lvl="1"/>
            <a:r>
              <a:rPr lang="en-US" sz="2000" dirty="0" smtClean="0"/>
              <a:t>The System Control Service would be expanded to parallel the IPP System Service.</a:t>
            </a:r>
          </a:p>
          <a:p>
            <a:pPr lvl="1"/>
            <a:r>
              <a:rPr lang="en-US" sz="2000" dirty="0" smtClean="0"/>
              <a:t>The Resource Service will incorporated into the System Service.</a:t>
            </a:r>
          </a:p>
          <a:p>
            <a:pPr lvl="1"/>
            <a:r>
              <a:rPr lang="en-US" sz="2000" dirty="0" smtClean="0"/>
              <a:t>Deprecated elements will be removed.</a:t>
            </a:r>
          </a:p>
          <a:p>
            <a:r>
              <a:rPr lang="en-US" sz="2400" dirty="0" smtClean="0"/>
              <a:t>SM3 will include new features and Services.</a:t>
            </a:r>
          </a:p>
          <a:p>
            <a:pPr lvl="1"/>
            <a:r>
              <a:rPr lang="en-US" sz="2000" dirty="0" smtClean="0"/>
              <a:t>Notification will be added.</a:t>
            </a:r>
          </a:p>
          <a:p>
            <a:pPr lvl="1"/>
            <a:r>
              <a:rPr lang="en-US" sz="2000" dirty="0" smtClean="0"/>
              <a:t>The Cloud Model will be incorporated and discrepancies with IPP Infra resolved.</a:t>
            </a:r>
          </a:p>
          <a:p>
            <a:pPr lvl="1"/>
            <a:r>
              <a:rPr lang="en-US" sz="2000" dirty="0" smtClean="0"/>
              <a:t>The 3D Print Service reflecting IPP 3DPrint will be added.</a:t>
            </a:r>
          </a:p>
          <a:p>
            <a:pPr lvl="1"/>
            <a:r>
              <a:rPr lang="en-US" sz="2000" dirty="0" smtClean="0"/>
              <a:t>There will be provision for a 3D Scan Service, although details will follow the IPP 3D Scan development.</a:t>
            </a:r>
          </a:p>
          <a:p>
            <a:r>
              <a:rPr lang="en-US" sz="2400" dirty="0" smtClean="0"/>
              <a:t>Development will follow the Schemata Development Process and Approval will require the full voting process.</a:t>
            </a:r>
          </a:p>
          <a:p>
            <a:r>
              <a:rPr lang="en-US" sz="2400" dirty="0" smtClean="0"/>
              <a:t>Certain aspects of the model (such as the WSDL or the rigorousness of the XML) may be omitted </a:t>
            </a:r>
            <a:endParaRPr lang="en-US" sz="2800"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19</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Other Issues and Next Steps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19</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344400" cy="7012176"/>
          </a:xfrm>
          <a:ln w="9525"/>
        </p:spPr>
        <p:txBody>
          <a:bodyPr wrap="square">
            <a:spAutoFit/>
          </a:bodyPr>
          <a:lstStyle/>
          <a:p>
            <a:r>
              <a:rPr lang="en-US" sz="2800" dirty="0" smtClean="0"/>
              <a:t>Continuing the Semantic Model effort requires the participation of more PWG members, both for active generation of material and for review. Participation is dependent on:</a:t>
            </a:r>
          </a:p>
          <a:p>
            <a:pPr lvl="1"/>
            <a:r>
              <a:rPr lang="en-US" dirty="0" smtClean="0"/>
              <a:t>An understanding on the part of both the participant and the supporting company of the value of the semantic model.</a:t>
            </a:r>
          </a:p>
          <a:p>
            <a:pPr lvl="1"/>
            <a:r>
              <a:rPr lang="en-US" dirty="0" smtClean="0"/>
              <a:t>Presentation of the Semantic Model documentation in a form that is easily understandable, so that participation does not require either special knowledge or software.</a:t>
            </a:r>
          </a:p>
          <a:p>
            <a:r>
              <a:rPr lang="en-US" sz="2600" dirty="0" smtClean="0"/>
              <a:t>The Semantic Model Workgroup has been posting “</a:t>
            </a:r>
            <a:r>
              <a:rPr lang="en-US" sz="2600" dirty="0" err="1" smtClean="0"/>
              <a:t>browesable</a:t>
            </a:r>
            <a:r>
              <a:rPr lang="en-US" sz="2600" dirty="0" smtClean="0"/>
              <a:t>” forms of the model and the operations. We need to know if other PWG members find  these forms of the documentation usable and sufficient to consider the content.</a:t>
            </a:r>
          </a:p>
          <a:p>
            <a:r>
              <a:rPr lang="en-US" sz="2600" dirty="0" smtClean="0"/>
              <a:t>Summary of Decisions and Action Items</a:t>
            </a:r>
          </a:p>
          <a:p>
            <a:endParaRPr lang="en-US" sz="2000" dirty="0" smtClean="0"/>
          </a:p>
          <a:p>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SM Meeting Agenda</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2</a:t>
            </a:fld>
            <a:endParaRPr lang="en-US" sz="1400" dirty="0">
              <a:solidFill>
                <a:srgbClr val="FFFFFF"/>
              </a:solidFill>
              <a:cs typeface="Arial" charset="0"/>
            </a:endParaRPr>
          </a:p>
        </p:txBody>
      </p:sp>
      <p:sp>
        <p:nvSpPr>
          <p:cNvPr id="11" name="Rectangle 3"/>
          <p:cNvSpPr>
            <a:spLocks noGrp="1" noChangeArrowheads="1"/>
          </p:cNvSpPr>
          <p:nvPr>
            <p:ph idx="1"/>
          </p:nvPr>
        </p:nvSpPr>
        <p:spPr>
          <a:xfrm>
            <a:off x="647700" y="1955800"/>
            <a:ext cx="11709400" cy="13090763"/>
          </a:xfrm>
          <a:ln w="9525"/>
        </p:spPr>
        <p:txBody>
          <a:bodyPr>
            <a:spAutoFit/>
          </a:bodyPr>
          <a:lstStyle/>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a:p>
        </p:txBody>
      </p:sp>
      <p:graphicFrame>
        <p:nvGraphicFramePr>
          <p:cNvPr id="10" name="Group 8"/>
          <p:cNvGraphicFramePr>
            <a:graphicFrameLocks noGrp="1"/>
          </p:cNvGraphicFramePr>
          <p:nvPr/>
        </p:nvGraphicFramePr>
        <p:xfrm>
          <a:off x="254000" y="2057400"/>
          <a:ext cx="12496800" cy="7418888"/>
        </p:xfrm>
        <a:graphic>
          <a:graphicData uri="http://schemas.openxmlformats.org/drawingml/2006/table">
            <a:tbl>
              <a:tblPr/>
              <a:tblGrid>
                <a:gridCol w="4033777"/>
                <a:gridCol w="8463023"/>
              </a:tblGrid>
              <a:tr h="839004">
                <a:tc>
                  <a:txBody>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44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When</a:t>
                      </a:r>
                    </a:p>
                  </a:txBody>
                  <a:tcPr marL="50800" marR="50800" marT="50800" marB="50800" horzOverflow="overflow">
                    <a:lnL cap="flat">
                      <a:noFill/>
                    </a:lnL>
                    <a:lnR cap="flat">
                      <a:noFill/>
                    </a:lnR>
                    <a:lnT cap="flat">
                      <a:noFill/>
                    </a:lnT>
                    <a:lnB w="25400" cap="flat" cmpd="sng" algn="ctr">
                      <a:solidFill>
                        <a:srgbClr val="3F3F3F"/>
                      </a:solidFill>
                      <a:prstDash val="solid"/>
                      <a:round/>
                      <a:headEnd type="none" w="med" len="med"/>
                      <a:tailEnd type="none" w="med" len="med"/>
                    </a:lnB>
                    <a:lnTlToBr>
                      <a:noFill/>
                    </a:lnTlToBr>
                    <a:lnBlToTr>
                      <a:noFill/>
                    </a:lnBlToTr>
                    <a:solidFill>
                      <a:srgbClr val="000000">
                        <a:alpha val="24706"/>
                      </a:srgbClr>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44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What</a:t>
                      </a:r>
                    </a:p>
                  </a:txBody>
                  <a:tcPr marL="50800" marR="50800" marT="50800" marB="50800" horzOverflow="overflow">
                    <a:lnL cap="flat">
                      <a:noFill/>
                    </a:lnL>
                    <a:lnR cap="flat">
                      <a:noFill/>
                    </a:lnR>
                    <a:lnT cap="flat">
                      <a:noFill/>
                    </a:lnT>
                    <a:lnB w="25400" cap="flat" cmpd="sng" algn="ctr">
                      <a:solidFill>
                        <a:srgbClr val="3F3F3F"/>
                      </a:solidFill>
                      <a:prstDash val="solid"/>
                      <a:round/>
                      <a:headEnd type="none" w="med" len="med"/>
                      <a:tailEnd type="none" w="med" len="med"/>
                    </a:lnB>
                    <a:lnTlToBr>
                      <a:noFill/>
                    </a:lnTlToBr>
                    <a:lnBlToTr>
                      <a:noFill/>
                    </a:lnBlToTr>
                    <a:solidFill>
                      <a:srgbClr val="000000">
                        <a:alpha val="24706"/>
                      </a:srgbClr>
                    </a:solidFill>
                  </a:tcPr>
                </a:tc>
              </a:tr>
              <a:tr h="684996">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1:30-1:45</a:t>
                      </a:r>
                    </a:p>
                  </a:txBody>
                  <a:tcPr marL="50800" marR="50800" marT="50800" marB="50800" horzOverflow="overflow">
                    <a:lnL cap="flat">
                      <a:noFill/>
                    </a:lnL>
                    <a:lnR cap="flat">
                      <a:noFill/>
                    </a:lnR>
                    <a:lnT w="25400" cap="flat" cmpd="sng" algn="ctr">
                      <a:solidFill>
                        <a:srgbClr val="3F3F3F"/>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Administrivia, Introduction, Agenda</a:t>
                      </a:r>
                    </a:p>
                  </a:txBody>
                  <a:tcPr marL="50800" marR="50800" marT="50800" marB="50800" horzOverflow="overflow">
                    <a:lnL cap="flat">
                      <a:noFill/>
                    </a:lnL>
                    <a:lnR cap="flat">
                      <a:noFill/>
                    </a:lnR>
                    <a:lnT w="25400" cap="flat" cmpd="sng" algn="ctr">
                      <a:solidFill>
                        <a:srgbClr val="3F3F3F"/>
                      </a:solidFill>
                      <a:prstDash val="solid"/>
                      <a:round/>
                      <a:headEnd type="none" w="med" len="med"/>
                      <a:tailEnd type="none" w="med" len="med"/>
                    </a:lnT>
                    <a:lnB cap="flat">
                      <a:noFill/>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1:45-2:00</a:t>
                      </a:r>
                    </a:p>
                  </a:txBody>
                  <a:tcPr marL="50800" marR="50800" marT="50800" marB="50800" horzOverflow="overflow">
                    <a:lnL cap="flat">
                      <a:noFill/>
                    </a:lnL>
                    <a:lnR cap="flat">
                      <a:noFill/>
                    </a:lnR>
                    <a:lnT cap="flat">
                      <a:noFill/>
                    </a:lnT>
                    <a:lnB cap="flat">
                      <a:noFill/>
                    </a:lnB>
                    <a:lnTlToBr>
                      <a:noFill/>
                    </a:lnTlToBr>
                    <a:lnBlToTr>
                      <a:noFill/>
                    </a:lnBlToTr>
                    <a:solidFill>
                      <a:schemeClr val="bg2">
                        <a:lumMod val="75000"/>
                        <a:alpha val="29803"/>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3600" b="0" dirty="0" smtClean="0"/>
                        <a:t>Project Status and Activities</a:t>
                      </a: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	</a:t>
                      </a:r>
                    </a:p>
                  </a:txBody>
                  <a:tcPr marL="50800" marR="50800" marT="50800" marB="50800" horzOverflow="overflow">
                    <a:lnL cap="flat">
                      <a:noFill/>
                    </a:lnL>
                    <a:lnR cap="flat">
                      <a:noFill/>
                    </a:lnR>
                    <a:lnT cap="flat">
                      <a:noFill/>
                    </a:lnT>
                    <a:lnB cap="flat">
                      <a:noFill/>
                    </a:lnB>
                    <a:lnTlToBr>
                      <a:noFill/>
                    </a:lnTlToBr>
                    <a:lnBlToTr>
                      <a:noFill/>
                    </a:lnBlToTr>
                    <a:solidFill>
                      <a:schemeClr val="bg2">
                        <a:lumMod val="75000"/>
                        <a:alpha val="29803"/>
                      </a:schemeClr>
                    </a:solidFill>
                  </a:tcPr>
                </a:tc>
              </a:tr>
              <a:tr h="8382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2:00- </a:t>
                      </a: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3:15</a:t>
                      </a: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3D Printing Modeling Efforts</a:t>
                      </a:r>
                    </a:p>
                  </a:txBody>
                  <a:tcPr marL="50800" marR="50800" marT="50800" marB="50800" horzOverflow="overflow">
                    <a:lnL cap="flat">
                      <a:noFill/>
                    </a:lnL>
                    <a:lnR cap="flat">
                      <a:noFill/>
                    </a:lnR>
                    <a:lnT cap="flat">
                      <a:noFill/>
                    </a:lnT>
                    <a:lnB cap="flat">
                      <a:noFill/>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3:15-3:30</a:t>
                      </a: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cap="flat">
                      <a:noFill/>
                    </a:lnT>
                    <a:lnB cap="flat">
                      <a:noFill/>
                    </a:lnB>
                    <a:lnTlToBr>
                      <a:noFill/>
                    </a:lnTlToBr>
                    <a:lnBlToTr>
                      <a:noFill/>
                    </a:lnBlToTr>
                    <a:solidFill>
                      <a:schemeClr val="bg2">
                        <a:lumMod val="75000"/>
                        <a:alpha val="29803"/>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Break</a:t>
                      </a:r>
                    </a:p>
                  </a:txBody>
                  <a:tcPr marL="50800" marR="50800" marT="50800" marB="50800" horzOverflow="overflow">
                    <a:lnL cap="flat">
                      <a:noFill/>
                    </a:lnL>
                    <a:lnR cap="flat">
                      <a:noFill/>
                    </a:lnR>
                    <a:lnT cap="flat">
                      <a:noFill/>
                    </a:lnT>
                    <a:lnB cap="flat">
                      <a:noFill/>
                    </a:lnB>
                    <a:lnTlToBr>
                      <a:noFill/>
                    </a:lnTlToBr>
                    <a:lnBlToTr>
                      <a:noFill/>
                    </a:lnBlToTr>
                    <a:solidFill>
                      <a:schemeClr val="bg2">
                        <a:lumMod val="75000"/>
                        <a:alpha val="29803"/>
                      </a:schemeClr>
                    </a:solidFill>
                  </a:tcPr>
                </a:tc>
              </a:tr>
              <a:tr h="754994">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3:30 </a:t>
                      </a: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a:t>
                      </a: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3:45</a:t>
                      </a: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SM 2 Approach</a:t>
                      </a:r>
                    </a:p>
                  </a:txBody>
                  <a:tcPr marL="50800" marR="50800" marT="50800" marB="50800" horzOverflow="overflow">
                    <a:lnL cap="flat">
                      <a:noFill/>
                    </a:lnL>
                    <a:lnR cap="flat">
                      <a:noFill/>
                    </a:lnR>
                    <a:lnT cap="flat">
                      <a:noFill/>
                    </a:lnT>
                    <a:lnB cap="flat">
                      <a:noFill/>
                    </a:lnB>
                    <a:lnTlToBr>
                      <a:noFill/>
                    </a:lnTlToBr>
                    <a:lnBlToTr>
                      <a:noFill/>
                    </a:lnBlToTr>
                    <a:noFill/>
                  </a:tcPr>
                </a:tc>
              </a:tr>
              <a:tr h="839004">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3:45- </a:t>
                      </a: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4:15</a:t>
                      </a:r>
                    </a:p>
                  </a:txBody>
                  <a:tcPr marL="50800" marR="50800" marT="50800" marB="50800"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SM 2 Issues</a:t>
                      </a:r>
                    </a:p>
                  </a:txBody>
                  <a:tcPr marL="50800" marR="50800" marT="50800" marB="50800" horzOverflow="overflow">
                    <a:lnL cap="flat">
                      <a:noFill/>
                    </a:lnL>
                    <a:lnR cap="flat">
                      <a:noFill/>
                    </a:lnR>
                    <a:lnT cap="flat">
                      <a:noFill/>
                    </a:lnT>
                    <a:lnB cap="flat">
                      <a:noFill/>
                    </a:lnB>
                    <a:lnTlToBr>
                      <a:noFill/>
                    </a:lnTlToBr>
                    <a:lnBlToTr>
                      <a:noFill/>
                    </a:lnBlToTr>
                    <a:noFill/>
                  </a:tcPr>
                </a:tc>
              </a:tr>
              <a:tr h="73103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4:15- 4:30</a:t>
                      </a: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solidFill>
                      <a:schemeClr val="accent3">
                        <a:lumMod val="85000"/>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SM3</a:t>
                      </a: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solidFill>
                      <a:schemeClr val="accent3">
                        <a:lumMod val="85000"/>
                      </a:schemeClr>
                    </a:solidFill>
                  </a:tcPr>
                </a:tc>
              </a:tr>
              <a:tr h="120765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smtClean="0">
                          <a:ln>
                            <a:noFill/>
                          </a:ln>
                          <a:solidFill>
                            <a:schemeClr val="tx1"/>
                          </a:solidFill>
                          <a:effectLst/>
                          <a:latin typeface="Verdana" charset="0"/>
                          <a:ea typeface="Heiti SC Light" charset="0"/>
                          <a:cs typeface="Heiti SC Light" charset="0"/>
                          <a:sym typeface="Verdana" charset="0"/>
                        </a:rPr>
                        <a:t>4:30- 5:00</a:t>
                      </a: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Next Steps and Action Items</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p>
            <a:fld id="{D1FF3350-B949-4A4A-914A-3292AF6EA631}" type="slidenum">
              <a:rPr lang="en-US" smtClean="0"/>
              <a:pPr/>
              <a:t>20</a:t>
            </a:fld>
            <a:endParaRPr lang="en-US" smtClean="0"/>
          </a:p>
        </p:txBody>
      </p:sp>
      <p:sp>
        <p:nvSpPr>
          <p:cNvPr id="17411"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7412"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7413"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7414" name="Rectangle 4"/>
          <p:cNvSpPr>
            <a:spLocks/>
          </p:cNvSpPr>
          <p:nvPr/>
        </p:nvSpPr>
        <p:spPr bwMode="auto">
          <a:xfrm>
            <a:off x="177800" y="9480550"/>
            <a:ext cx="119634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2016 The </a:t>
            </a:r>
            <a:r>
              <a:rPr lang="en-US" sz="1400" dirty="0">
                <a:solidFill>
                  <a:srgbClr val="FFFFFF"/>
                </a:solidFill>
                <a:cs typeface="Arial" charset="0"/>
              </a:rPr>
              <a:t>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7415" name="Rectangle 5"/>
          <p:cNvSpPr>
            <a:spLocks noGrp="1" noChangeArrowheads="1"/>
          </p:cNvSpPr>
          <p:nvPr>
            <p:ph type="title"/>
          </p:nvPr>
        </p:nvSpPr>
        <p:spPr/>
        <p:txBody>
          <a:bodyPr rIns="166398"/>
          <a:lstStyle/>
          <a:p>
            <a:pPr marL="57150" eaLnBrk="1" hangingPunct="1"/>
            <a:r>
              <a:rPr lang="en-US" smtClean="0"/>
              <a:t>More Info/How to participate</a:t>
            </a:r>
          </a:p>
        </p:txBody>
      </p:sp>
      <p:sp>
        <p:nvSpPr>
          <p:cNvPr id="17416"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245BCED5-582B-4B16-946D-3AD70D5FBF2F}" type="slidenum">
              <a:rPr lang="en-US" sz="1400">
                <a:solidFill>
                  <a:srgbClr val="FFFFFF"/>
                </a:solidFill>
                <a:cs typeface="Arial" charset="0"/>
              </a:rPr>
              <a:pPr algn="ctr"/>
              <a:t>20</a:t>
            </a:fld>
            <a:endParaRPr lang="en-US" sz="1400">
              <a:solidFill>
                <a:srgbClr val="FFFFFF"/>
              </a:solidFill>
              <a:cs typeface="Arial" charset="0"/>
            </a:endParaRPr>
          </a:p>
        </p:txBody>
      </p:sp>
      <p:sp>
        <p:nvSpPr>
          <p:cNvPr id="11" name="Rectangle 3"/>
          <p:cNvSpPr txBox="1">
            <a:spLocks noChangeArrowheads="1"/>
          </p:cNvSpPr>
          <p:nvPr/>
        </p:nvSpPr>
        <p:spPr bwMode="auto">
          <a:xfrm>
            <a:off x="177800" y="1752600"/>
            <a:ext cx="12496800" cy="7315200"/>
          </a:xfrm>
          <a:prstGeom prst="rect">
            <a:avLst/>
          </a:prstGeom>
          <a:noFill/>
          <a:ln w="12700">
            <a:noFill/>
            <a:miter lim="800000"/>
            <a:headEnd/>
            <a:tailEnd/>
          </a:ln>
        </p:spPr>
        <p:txBody>
          <a:bodyPr lIns="50800" tIns="50800" rIns="108599" bIns="50800"/>
          <a:lstStyle/>
          <a:p>
            <a:pPr marL="457200" indent="-457200">
              <a:lnSpc>
                <a:spcPct val="90000"/>
              </a:lnSpc>
              <a:spcBef>
                <a:spcPts val="800"/>
              </a:spcBef>
              <a:buSzPct val="100000"/>
              <a:buFont typeface="Wingdings" pitchFamily="2" charset="2"/>
              <a:buChar char="Ø"/>
              <a:defRPr/>
            </a:pPr>
            <a:r>
              <a:rPr lang="en-US" sz="2800" b="1" kern="0" dirty="0">
                <a:solidFill>
                  <a:schemeClr val="tx1"/>
                </a:solidFill>
                <a:latin typeface="Arial" pitchFamily="34" charset="0"/>
                <a:ea typeface="+mn-ea"/>
                <a:cs typeface="Arial" pitchFamily="34" charset="0"/>
                <a:sym typeface="Verdana" charset="0"/>
              </a:rPr>
              <a:t>We welcome more participation from member </a:t>
            </a:r>
            <a:r>
              <a:rPr lang="en-US" sz="2800" b="1" kern="0" dirty="0" smtClean="0">
                <a:solidFill>
                  <a:schemeClr val="tx1"/>
                </a:solidFill>
                <a:latin typeface="Arial" pitchFamily="34" charset="0"/>
                <a:ea typeface="+mn-ea"/>
                <a:cs typeface="Arial" pitchFamily="34" charset="0"/>
                <a:sym typeface="Verdana" charset="0"/>
              </a:rPr>
              <a:t>companies</a:t>
            </a: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ea typeface="+mn-ea"/>
                <a:cs typeface="Arial" pitchFamily="34" charset="0"/>
                <a:sym typeface="Verdana" charset="0"/>
              </a:rPr>
              <a:t>Much of the discussion of  issues will be on the SM3 mail list. You must subscribe to the list to be able to post to the list. See </a:t>
            </a:r>
            <a:r>
              <a:rPr lang="en-US" sz="2800" b="1" kern="0" dirty="0" smtClean="0">
                <a:solidFill>
                  <a:schemeClr val="tx1"/>
                </a:solidFill>
                <a:latin typeface="Arial" pitchFamily="34" charset="0"/>
                <a:ea typeface="+mn-ea"/>
                <a:cs typeface="Arial" pitchFamily="34" charset="0"/>
                <a:sym typeface="Verdana" charset="0"/>
                <a:hlinkClick r:id="rId3"/>
              </a:rPr>
              <a:t>http://www.pwg.org/mailman/listinfo/sm3</a:t>
            </a:r>
            <a:r>
              <a:rPr lang="en-US" sz="2800" b="1" kern="0" dirty="0" smtClean="0">
                <a:solidFill>
                  <a:schemeClr val="tx1"/>
                </a:solidFill>
                <a:latin typeface="Arial" pitchFamily="34" charset="0"/>
                <a:ea typeface="+mn-ea"/>
                <a:cs typeface="Arial" pitchFamily="34" charset="0"/>
                <a:sym typeface="Verdana" charset="0"/>
              </a:rPr>
              <a:t> to subscribe.</a:t>
            </a:r>
            <a:endParaRPr lang="en-US" sz="2800" kern="0" dirty="0">
              <a:solidFill>
                <a:schemeClr val="tx1"/>
              </a:solidFill>
              <a:latin typeface="Arial" pitchFamily="34" charset="0"/>
              <a:ea typeface="+mn-ea"/>
              <a:cs typeface="Arial" pitchFamily="34" charset="0"/>
              <a:sym typeface="Verdana" charset="0"/>
            </a:endParaRPr>
          </a:p>
          <a:p>
            <a:pPr marL="457200" indent="-457200">
              <a:lnSpc>
                <a:spcPct val="90000"/>
              </a:lnSpc>
              <a:spcBef>
                <a:spcPts val="800"/>
              </a:spcBef>
              <a:buSzPct val="100000"/>
              <a:buFont typeface="Wingdings" pitchFamily="2" charset="2"/>
              <a:buChar char="Ø"/>
              <a:defRPr/>
            </a:pPr>
            <a:r>
              <a:rPr lang="en-US" sz="2800" b="1" kern="0" dirty="0">
                <a:solidFill>
                  <a:schemeClr val="tx1"/>
                </a:solidFill>
                <a:sym typeface="Verdana" charset="0"/>
              </a:rPr>
              <a:t>The group maintains a Web Page for Semantic Model that includes links to the latest documents, schema and a </a:t>
            </a:r>
            <a:r>
              <a:rPr lang="en-US" sz="2800" b="1" kern="0" dirty="0" smtClean="0">
                <a:solidFill>
                  <a:schemeClr val="tx1"/>
                </a:solidFill>
                <a:sym typeface="Verdana" charset="0"/>
              </a:rPr>
              <a:t>browse-able </a:t>
            </a:r>
            <a:r>
              <a:rPr lang="en-US" sz="2800" b="1" kern="0" dirty="0">
                <a:solidFill>
                  <a:schemeClr val="tx1"/>
                </a:solidFill>
                <a:sym typeface="Verdana" charset="0"/>
              </a:rPr>
              <a:t>version of the </a:t>
            </a:r>
            <a:r>
              <a:rPr lang="en-US" sz="2800" b="1" kern="0" dirty="0" smtClean="0">
                <a:solidFill>
                  <a:schemeClr val="tx1"/>
                </a:solidFill>
                <a:sym typeface="Verdana" charset="0"/>
              </a:rPr>
              <a:t>schema at </a:t>
            </a:r>
            <a:r>
              <a:rPr lang="en-US" sz="2800" b="1" kern="0" dirty="0" smtClean="0">
                <a:solidFill>
                  <a:schemeClr val="tx1"/>
                </a:solidFill>
                <a:sym typeface="Verdana" charset="0"/>
                <a:hlinkClick r:id="rId4"/>
              </a:rPr>
              <a:t>http://www.pwg.org/sm3</a:t>
            </a:r>
            <a:r>
              <a:rPr lang="en-US" sz="2800" b="1" kern="0" dirty="0" smtClean="0">
                <a:solidFill>
                  <a:schemeClr val="tx1"/>
                </a:solidFill>
                <a:sym typeface="Verdana" charset="0"/>
              </a:rPr>
              <a:t> </a:t>
            </a:r>
            <a:endParaRPr lang="en-US" sz="2800" kern="0" dirty="0">
              <a:solidFill>
                <a:schemeClr val="tx1"/>
              </a:solidFill>
              <a:sym typeface="Verdana" charset="0"/>
            </a:endParaRP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cs typeface="Arial" pitchFamily="34" charset="0"/>
                <a:sym typeface="Verdana" charset="0"/>
              </a:rPr>
              <a:t>Next  conference call:  September 5, 2016; 12:00 – 1:00 Pacific Time / 3:00 – 4:00 PM Eastern Time.</a:t>
            </a:r>
          </a:p>
          <a:p>
            <a:endParaRPr lang="en-US" sz="2800" dirty="0" smtClean="0"/>
          </a:p>
          <a:p>
            <a:pPr lvl="2"/>
            <a:r>
              <a:rPr lang="en-US" sz="2000" dirty="0" smtClean="0"/>
              <a:t>Call-in </a:t>
            </a:r>
            <a:r>
              <a:rPr lang="en-US" sz="2000" dirty="0"/>
              <a:t>toll-free number (US/Canada): 1-866-469-3239 </a:t>
            </a:r>
          </a:p>
          <a:p>
            <a:pPr lvl="2"/>
            <a:r>
              <a:rPr lang="en-US" sz="2000" dirty="0"/>
              <a:t> </a:t>
            </a:r>
          </a:p>
          <a:p>
            <a:pPr lvl="2"/>
            <a:r>
              <a:rPr lang="en-US" sz="2000" dirty="0"/>
              <a:t>Call-in toll number (US/Canada): 1-650-429-3300 </a:t>
            </a:r>
          </a:p>
          <a:p>
            <a:pPr lvl="2"/>
            <a:r>
              <a:rPr lang="en-US" sz="2000" dirty="0"/>
              <a:t> </a:t>
            </a:r>
          </a:p>
          <a:p>
            <a:pPr lvl="2"/>
            <a:r>
              <a:rPr lang="en-US" sz="2000" dirty="0"/>
              <a:t>Call-in toll number (US/Canada): 1-408-856-9570 </a:t>
            </a:r>
          </a:p>
          <a:p>
            <a:pPr lvl="2"/>
            <a:r>
              <a:rPr lang="en-US" sz="2000" dirty="0" smtClean="0"/>
              <a:t/>
            </a:r>
            <a:br>
              <a:rPr lang="en-US" sz="2000" dirty="0" smtClean="0"/>
            </a:br>
            <a:r>
              <a:rPr lang="en-US" sz="2000" dirty="0" smtClean="0"/>
              <a:t> </a:t>
            </a:r>
            <a:r>
              <a:rPr lang="en-US" sz="2000" dirty="0" smtClean="0">
                <a:hlinkClick r:id="rId5"/>
              </a:rPr>
              <a:t>https://ieee-isto.webex.com/ieee-isto/e.php?MTID=m123b376f8d9bdc7d9ff0ff43ed7d1610</a:t>
            </a:r>
            <a:endParaRPr lang="en-US" sz="2400" dirty="0" smtClean="0"/>
          </a:p>
          <a:p>
            <a:pPr lvl="2"/>
            <a:endParaRPr lang="en-US" sz="2000" dirty="0"/>
          </a:p>
          <a:p>
            <a:pPr lvl="2"/>
            <a:endParaRPr lang="en-US" sz="2800" b="1" kern="0" dirty="0" smtClean="0">
              <a:solidFill>
                <a:schemeClr val="tx1"/>
              </a:solidFill>
              <a:latin typeface="Arial" pitchFamily="34" charset="0"/>
              <a:ea typeface="+mn-ea"/>
              <a:cs typeface="Arial" pitchFamily="34" charset="0"/>
              <a:sym typeface="Verdana" charset="0"/>
            </a:endParaRPr>
          </a:p>
          <a:p>
            <a:pPr marL="1131888" lvl="2" indent="-228600">
              <a:lnSpc>
                <a:spcPct val="90000"/>
              </a:lnSpc>
              <a:spcBef>
                <a:spcPts val="800"/>
              </a:spcBef>
              <a:buSzPct val="100000"/>
              <a:defRPr/>
            </a:pPr>
            <a:endParaRPr lang="en-US" sz="2800" kern="0" dirty="0">
              <a:solidFill>
                <a:schemeClr val="tx1"/>
              </a:solidFill>
              <a:latin typeface="+mn-lt"/>
              <a:ea typeface="+mn-ea"/>
              <a:cs typeface="+mn-cs"/>
              <a:sym typeface="Verdana"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3</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sz="4400" dirty="0" smtClean="0">
                <a:solidFill>
                  <a:schemeClr val="bg1"/>
                </a:solidFill>
                <a:latin typeface="Verdana" charset="0"/>
                <a:ea typeface="Heiti SC Light" charset="0"/>
                <a:cs typeface="Heiti SC Light" charset="0"/>
                <a:sym typeface="Verdana" charset="0"/>
              </a:rPr>
              <a:t>Administrivia</a:t>
            </a:r>
            <a:endParaRPr lang="en-US" dirty="0" smtClean="0">
              <a:solidFill>
                <a:schemeClr val="bg1"/>
              </a:solidFill>
            </a:endParaRP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3</a:t>
            </a:fld>
            <a:endParaRPr lang="en-US" sz="1400" dirty="0">
              <a:solidFill>
                <a:srgbClr val="FFFFFF"/>
              </a:solidFill>
              <a:cs typeface="Arial" charset="0"/>
            </a:endParaRPr>
          </a:p>
        </p:txBody>
      </p:sp>
      <p:sp>
        <p:nvSpPr>
          <p:cNvPr id="11" name="Rectangle 3"/>
          <p:cNvSpPr>
            <a:spLocks noGrp="1" noChangeArrowheads="1"/>
          </p:cNvSpPr>
          <p:nvPr>
            <p:ph idx="1"/>
          </p:nvPr>
        </p:nvSpPr>
        <p:spPr>
          <a:xfrm>
            <a:off x="711200" y="1752600"/>
            <a:ext cx="11887200" cy="7963719"/>
          </a:xfrm>
          <a:ln w="9525"/>
        </p:spPr>
        <p:txBody>
          <a:bodyPr wrap="square">
            <a:spAutoFit/>
          </a:bodyPr>
          <a:lstStyle/>
          <a:p>
            <a:r>
              <a:rPr lang="en-US" sz="3200" dirty="0" smtClean="0"/>
              <a:t>Welcome</a:t>
            </a:r>
          </a:p>
          <a:p>
            <a:r>
              <a:rPr lang="en-US" sz="3200" dirty="0" smtClean="0"/>
              <a:t>Confirm Minutes Taker</a:t>
            </a:r>
          </a:p>
          <a:p>
            <a:r>
              <a:rPr lang="en-US" sz="3200" dirty="0" smtClean="0"/>
              <a:t>Policy on Non-disclosure of Proprietary Information</a:t>
            </a:r>
          </a:p>
          <a:p>
            <a:r>
              <a:rPr lang="en-US" sz="3200" dirty="0" smtClean="0"/>
              <a:t>Semantic Model Workgroup Officers</a:t>
            </a:r>
          </a:p>
          <a:p>
            <a:pPr lvl="1" eaLnBrk="1" hangingPunct="1"/>
            <a:r>
              <a:rPr lang="en-US" sz="2600" dirty="0" smtClean="0"/>
              <a:t>Chair: </a:t>
            </a:r>
            <a:r>
              <a:rPr lang="en-US" sz="2800" dirty="0" smtClean="0"/>
              <a:t>Daniel Manchala (Xerox)</a:t>
            </a:r>
          </a:p>
          <a:p>
            <a:pPr lvl="1" eaLnBrk="1" hangingPunct="1"/>
            <a:r>
              <a:rPr lang="en-US" sz="2600" dirty="0" smtClean="0"/>
              <a:t>Vice-Chair: </a:t>
            </a:r>
            <a:r>
              <a:rPr lang="en-US" sz="2800" dirty="0" smtClean="0"/>
              <a:t>Paul Tykodi (TCS) </a:t>
            </a:r>
          </a:p>
          <a:p>
            <a:pPr marL="782638" lvl="1" eaLnBrk="1" hangingPunct="1"/>
            <a:r>
              <a:rPr lang="en-US" sz="2600" dirty="0" smtClean="0"/>
              <a:t>Secretary: Bill Wagner (TIC)</a:t>
            </a:r>
          </a:p>
          <a:p>
            <a:pPr lvl="1" eaLnBrk="1" hangingPunct="1"/>
            <a:r>
              <a:rPr lang="en-US" sz="2600" dirty="0" smtClean="0"/>
              <a:t>Document Editors:</a:t>
            </a:r>
          </a:p>
          <a:p>
            <a:pPr lvl="2">
              <a:spcBef>
                <a:spcPts val="600"/>
              </a:spcBef>
              <a:spcAft>
                <a:spcPts val="0"/>
              </a:spcAft>
              <a:buFontTx/>
              <a:buChar char="•"/>
            </a:pPr>
            <a:r>
              <a:rPr lang="en-US" sz="2800" dirty="0" smtClean="0"/>
              <a:t>Daniel Manchala (Xerox) – SM2, SM3 Schema</a:t>
            </a:r>
          </a:p>
          <a:p>
            <a:pPr lvl="2">
              <a:spcBef>
                <a:spcPts val="600"/>
              </a:spcBef>
              <a:spcAft>
                <a:spcPts val="0"/>
              </a:spcAft>
              <a:buFontTx/>
              <a:buChar char="•"/>
            </a:pPr>
            <a:r>
              <a:rPr lang="en-US" sz="2800" dirty="0" smtClean="0"/>
              <a:t>Paul Tykodi (TCS) – Example of PWG 3D Print Job Ticket</a:t>
            </a:r>
          </a:p>
          <a:p>
            <a:pPr lvl="2">
              <a:spcBef>
                <a:spcPts val="600"/>
              </a:spcBef>
              <a:spcAft>
                <a:spcPts val="0"/>
              </a:spcAft>
              <a:buFontTx/>
              <a:buChar char="•"/>
            </a:pPr>
            <a:r>
              <a:rPr lang="en-US" sz="2800" dirty="0" smtClean="0"/>
              <a:t>Ira McDonald (High North) – JDFMAP (awaiting prototype) </a:t>
            </a:r>
          </a:p>
          <a:p>
            <a:pPr lvl="2">
              <a:spcBef>
                <a:spcPts val="600"/>
              </a:spcBef>
              <a:spcAft>
                <a:spcPts val="0"/>
              </a:spcAft>
              <a:buFontTx/>
              <a:buChar char="•"/>
            </a:pPr>
            <a:r>
              <a:rPr lang="en-US" sz="2800" dirty="0" smtClean="0"/>
              <a:t>Rick Yardumian (Canon) – JDFMAP (awaiting prototype)</a:t>
            </a:r>
          </a:p>
          <a:p>
            <a:pPr>
              <a:spcBef>
                <a:spcPts val="600"/>
              </a:spcBef>
              <a:spcAft>
                <a:spcPts val="0"/>
              </a:spcAft>
              <a:buFontTx/>
              <a:buChar char="•"/>
            </a:pPr>
            <a:r>
              <a:rPr lang="en-US" sz="3200" dirty="0" smtClean="0"/>
              <a:t>Acceptance of Previous Meetings Minutes</a:t>
            </a:r>
          </a:p>
          <a:p>
            <a:pPr lvl="1"/>
            <a:r>
              <a:rPr lang="en-US" sz="1800" b="1" dirty="0" smtClean="0">
                <a:hlinkClick r:id="rId4"/>
              </a:rPr>
              <a:t>ftp://ftp.pwg.org/pub/pwg/sm3/minutes/SMWG-sm3-Minutes-20160808.pdf</a:t>
            </a:r>
          </a:p>
          <a:p>
            <a:pPr algn="just"/>
            <a:endParaRPr lang="en-US" sz="3200"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4</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Introduction</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4</a:t>
            </a:fld>
            <a:endParaRPr lang="en-US" sz="1400" dirty="0">
              <a:solidFill>
                <a:srgbClr val="FFFFFF"/>
              </a:solidFill>
              <a:cs typeface="Arial" charset="0"/>
            </a:endParaRPr>
          </a:p>
        </p:txBody>
      </p:sp>
      <p:sp>
        <p:nvSpPr>
          <p:cNvPr id="11" name="Rectangle 3"/>
          <p:cNvSpPr>
            <a:spLocks noGrp="1" noChangeArrowheads="1"/>
          </p:cNvSpPr>
          <p:nvPr>
            <p:ph idx="1"/>
          </p:nvPr>
        </p:nvSpPr>
        <p:spPr>
          <a:xfrm>
            <a:off x="0" y="1582132"/>
            <a:ext cx="12750800" cy="7407156"/>
          </a:xfrm>
          <a:ln w="9525"/>
        </p:spPr>
        <p:txBody>
          <a:bodyPr wrap="square">
            <a:spAutoFit/>
          </a:bodyPr>
          <a:lstStyle/>
          <a:p>
            <a:pPr algn="just"/>
            <a:r>
              <a:rPr lang="en-US" sz="2800" dirty="0" smtClean="0">
                <a:sym typeface="Verdana" charset="0"/>
              </a:rPr>
              <a:t>The current Semantic Model workgroup is the latest in a series of PWG workgroups documenting and maintaining the Hard Copy Imaging System model. </a:t>
            </a:r>
          </a:p>
          <a:p>
            <a:pPr algn="just"/>
            <a:endParaRPr lang="en-US" sz="2800" dirty="0" smtClean="0">
              <a:sym typeface="Verdana" charset="0"/>
            </a:endParaRPr>
          </a:p>
          <a:p>
            <a:pPr algn="just"/>
            <a:r>
              <a:rPr lang="en-US" sz="2800" dirty="0" smtClean="0">
                <a:sym typeface="Verdana" charset="0"/>
              </a:rPr>
              <a:t>This model defines the semantic elements that constitute the imaging services and subunits of a network connected Imaging System, and the actions that </a:t>
            </a:r>
            <a:r>
              <a:rPr lang="en-US" sz="2800" dirty="0" smtClean="0"/>
              <a:t>operate on the objects and elements of the model, independent of a specific protocol or network environment.</a:t>
            </a:r>
          </a:p>
          <a:p>
            <a:pPr algn="just"/>
            <a:endParaRPr lang="en-US" sz="2800" dirty="0" smtClean="0"/>
          </a:p>
          <a:p>
            <a:pPr algn="just"/>
            <a:r>
              <a:rPr lang="en-US" sz="2800" dirty="0" smtClean="0"/>
              <a:t>By the current workgroup charter, the primary function of the workgroup is to keep the model updated with additions and changes developed by other PWG workgroups, to make the model documentation accessible without the need for special software, and to provided for the review and approval of model updates by the PWG membership.</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5</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482600" y="0"/>
            <a:ext cx="11988800" cy="1447800"/>
          </a:xfrm>
        </p:spPr>
        <p:txBody>
          <a:bodyPr rIns="166398"/>
          <a:lstStyle/>
          <a:p>
            <a:pPr marL="57150" eaLnBrk="1" hangingPunct="1"/>
            <a:r>
              <a:rPr lang="en-US" dirty="0" smtClean="0"/>
              <a:t>Project Status – Current Projects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5</a:t>
            </a:fld>
            <a:endParaRPr lang="en-US" sz="1400" dirty="0">
              <a:solidFill>
                <a:srgbClr val="FFFFFF"/>
              </a:solidFill>
              <a:cs typeface="Arial" charset="0"/>
            </a:endParaRPr>
          </a:p>
        </p:txBody>
      </p:sp>
      <p:sp>
        <p:nvSpPr>
          <p:cNvPr id="11" name="Rectangle 3"/>
          <p:cNvSpPr>
            <a:spLocks noGrp="1" noChangeArrowheads="1"/>
          </p:cNvSpPr>
          <p:nvPr>
            <p:ph idx="1"/>
          </p:nvPr>
        </p:nvSpPr>
        <p:spPr>
          <a:xfrm>
            <a:off x="635000" y="1752600"/>
            <a:ext cx="11506200" cy="7584127"/>
          </a:xfrm>
          <a:ln w="9525"/>
        </p:spPr>
        <p:txBody>
          <a:bodyPr wrap="square">
            <a:spAutoFit/>
          </a:bodyPr>
          <a:lstStyle/>
          <a:p>
            <a:r>
              <a:rPr lang="en-US" dirty="0" smtClean="0"/>
              <a:t>Mapping CIP4 JDF to PWG Print Job Ticket v1.0 (JDFMAP)</a:t>
            </a:r>
          </a:p>
          <a:p>
            <a:pPr lvl="1"/>
            <a:r>
              <a:rPr lang="en-US" dirty="0" smtClean="0"/>
              <a:t>Current draft (</a:t>
            </a:r>
            <a:r>
              <a:rPr lang="en-US" dirty="0" smtClean="0">
                <a:hlinkClick r:id="rId4"/>
              </a:rPr>
              <a:t>ftp://ftp.pwg.org/pub/pwg/sm3/wd/wd-smjdfmap10-20150604.pdf</a:t>
            </a:r>
            <a:r>
              <a:rPr lang="en-US" dirty="0" smtClean="0"/>
              <a:t>) is at Prototype level, awaiting prototype reports.</a:t>
            </a:r>
          </a:p>
          <a:p>
            <a:pPr lvl="1"/>
            <a:r>
              <a:rPr lang="en-US" dirty="0" smtClean="0"/>
              <a:t>Soliciting candidates to do prototyping in progress.</a:t>
            </a:r>
          </a:p>
          <a:p>
            <a:r>
              <a:rPr lang="en-US" dirty="0" smtClean="0"/>
              <a:t>Update and Finalization of Semantic Model 2</a:t>
            </a:r>
          </a:p>
          <a:p>
            <a:pPr lvl="1"/>
            <a:r>
              <a:rPr lang="en-US" dirty="0" smtClean="0"/>
              <a:t>Produce an updated version of SM2, reflecting corrections and reasonable additions from IPP, but no Cloud or 3D aspects.</a:t>
            </a:r>
          </a:p>
          <a:p>
            <a:pPr lvl="1"/>
            <a:r>
              <a:rPr lang="en-US" dirty="0" smtClean="0"/>
              <a:t>Finalize and document this version and subject it to an approval process.</a:t>
            </a:r>
          </a:p>
          <a:p>
            <a:pPr lvl="1"/>
            <a:r>
              <a:rPr lang="en-US" dirty="0" smtClean="0"/>
              <a:t>Little progress made. There are continuing questions which should be resolved with IPP WG help.</a:t>
            </a:r>
          </a:p>
          <a:p>
            <a:r>
              <a:rPr lang="en-US" dirty="0" smtClean="0"/>
              <a:t>Creation of Semantic Model 3</a:t>
            </a:r>
          </a:p>
          <a:p>
            <a:pPr lvl="1"/>
            <a:r>
              <a:rPr lang="en-US" dirty="0" smtClean="0"/>
              <a:t>Start afresh with SM3 to reflect updated view of MFD, with addition of Cloud aspects and 3D Print and Scan Services.</a:t>
            </a:r>
          </a:p>
          <a:p>
            <a:pPr lvl="1"/>
            <a:r>
              <a:rPr lang="en-US" dirty="0" smtClean="0"/>
              <a:t>Although SM3 efforts were nominally to wait until after SM2 is finalized, preliminary work on the 3D Print Service has been started.</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6</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482600" y="0"/>
            <a:ext cx="11988800" cy="1447800"/>
          </a:xfrm>
        </p:spPr>
        <p:txBody>
          <a:bodyPr rIns="166398"/>
          <a:lstStyle/>
          <a:p>
            <a:pPr marL="57150" eaLnBrk="1" hangingPunct="1"/>
            <a:r>
              <a:rPr lang="en-US" dirty="0" smtClean="0"/>
              <a:t>Project Status – Other Activities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6</a:t>
            </a:fld>
            <a:endParaRPr lang="en-US" sz="1400" dirty="0">
              <a:solidFill>
                <a:srgbClr val="FFFFFF"/>
              </a:solidFill>
              <a:cs typeface="Arial" charset="0"/>
            </a:endParaRPr>
          </a:p>
        </p:txBody>
      </p:sp>
      <p:sp>
        <p:nvSpPr>
          <p:cNvPr id="11" name="Rectangle 3"/>
          <p:cNvSpPr>
            <a:spLocks noGrp="1" noChangeArrowheads="1"/>
          </p:cNvSpPr>
          <p:nvPr>
            <p:ph idx="1"/>
          </p:nvPr>
        </p:nvSpPr>
        <p:spPr>
          <a:xfrm>
            <a:off x="177800" y="1752600"/>
            <a:ext cx="12573000" cy="8256106"/>
          </a:xfrm>
          <a:ln w="9525"/>
        </p:spPr>
        <p:txBody>
          <a:bodyPr wrap="square">
            <a:spAutoFit/>
          </a:bodyPr>
          <a:lstStyle/>
          <a:p>
            <a:r>
              <a:rPr lang="en-US" dirty="0" smtClean="0"/>
              <a:t>The basic function of the Semantic Model Workgroup, as defined in the current charter, reduces to maintaining a general model consistent with the changes and additions made in the IPP workgroup. This provides for:</a:t>
            </a:r>
          </a:p>
          <a:p>
            <a:pPr lvl="1"/>
            <a:r>
              <a:rPr lang="en-US" dirty="0" smtClean="0"/>
              <a:t>The elements of the complex IPP structure to be more easily viewed.</a:t>
            </a:r>
          </a:p>
          <a:p>
            <a:pPr lvl="1"/>
            <a:r>
              <a:rPr lang="en-US" dirty="0" smtClean="0"/>
              <a:t>Considerations of additions  and changes with respect to  consistency with the overall model and extension to imaging services other than printing.</a:t>
            </a:r>
          </a:p>
          <a:p>
            <a:r>
              <a:rPr lang="en-US" dirty="0" smtClean="0"/>
              <a:t>The IPP workgroup is proceeding with the IPP 3D extensions specification, which is now in prototype. </a:t>
            </a:r>
          </a:p>
          <a:p>
            <a:pPr lvl="1"/>
            <a:r>
              <a:rPr lang="en-US" dirty="0" smtClean="0"/>
              <a:t>The PWG is seeking to broaden its outreach, particularly in the area of 3D Printing. Previous outreach efforts sought to communicate the service capability and user intent concepts embedded in IPP by extracting them into a generic Service Capabilities and Job Ticket  specification. </a:t>
            </a:r>
          </a:p>
          <a:p>
            <a:pPr lvl="1"/>
            <a:r>
              <a:rPr lang="en-US" dirty="0" smtClean="0"/>
              <a:t>Incorporating IPP extensions in the Semantic Model is a chartered task of the SM Workgroup. Daniel is currently working on a 3D Print Service model which incorporates the 3D Print attributes from IPP. Although 3D Print is defined as an SM3 effort, to be done after SM2 is updated and approved, there is advantage addressing this before IPP3D is fully approved.</a:t>
            </a:r>
          </a:p>
          <a:p>
            <a:pPr lvl="1"/>
            <a:endParaRPr lang="en-US" sz="2600"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7</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101600" y="0"/>
            <a:ext cx="11988800" cy="1447800"/>
          </a:xfrm>
        </p:spPr>
        <p:txBody>
          <a:bodyPr rIns="166398"/>
          <a:lstStyle/>
          <a:p>
            <a:r>
              <a:rPr lang="en-US" sz="4400" dirty="0" smtClean="0"/>
              <a:t>PWG 2D &amp; 3D </a:t>
            </a:r>
            <a:r>
              <a:rPr lang="en-US" sz="4400" dirty="0" smtClean="0"/>
              <a:t>Printing Job Ticket Efforts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7</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496800" cy="7773923"/>
          </a:xfrm>
          <a:ln w="9525"/>
        </p:spPr>
        <p:txBody>
          <a:bodyPr wrap="square">
            <a:spAutoFit/>
          </a:bodyPr>
          <a:lstStyle/>
          <a:p>
            <a:r>
              <a:rPr lang="en-US" dirty="0" smtClean="0"/>
              <a:t>The PWG/IPP approach to printing is most effectively presented in abstract Print Service Capabilities (PSC), Print Job Ticket (PJT), and Print Job Receipt (PJR)structures. </a:t>
            </a:r>
          </a:p>
          <a:p>
            <a:pPr lvl="1"/>
            <a:r>
              <a:rPr lang="en-US" dirty="0" smtClean="0"/>
              <a:t>It is desirable to include sample versions of these structures when presenting the PWG Model to other standards bodies. It would be appropriate to include both 2D and 3D samples in the SM web pages.</a:t>
            </a:r>
          </a:p>
          <a:p>
            <a:r>
              <a:rPr lang="en-US" dirty="0" smtClean="0"/>
              <a:t>Set of 2D Printing Structures</a:t>
            </a:r>
          </a:p>
          <a:p>
            <a:pPr lvl="1"/>
            <a:r>
              <a:rPr lang="en-US" dirty="0" smtClean="0"/>
              <a:t>Sample Print Job Ticket exists in PWG Print Job Ticket specification section 19. A short narrative describing the intended job features will be added.</a:t>
            </a:r>
          </a:p>
          <a:p>
            <a:pPr lvl="1"/>
            <a:r>
              <a:rPr lang="en-US" dirty="0" smtClean="0"/>
              <a:t>A sample Print Job Ticket Capabilities exists in Section 20. </a:t>
            </a:r>
          </a:p>
          <a:p>
            <a:pPr lvl="1"/>
            <a:r>
              <a:rPr lang="en-US" dirty="0" smtClean="0"/>
              <a:t>A Sample Print Job Receipt for the same job can be generated.</a:t>
            </a:r>
            <a:endParaRPr lang="en-US" sz="2200" dirty="0" smtClean="0"/>
          </a:p>
          <a:p>
            <a:r>
              <a:rPr lang="en-US" sz="2800" dirty="0" smtClean="0"/>
              <a:t>Set of 3D Printing Structures</a:t>
            </a:r>
          </a:p>
          <a:p>
            <a:pPr lvl="1"/>
            <a:r>
              <a:rPr lang="en-US" dirty="0" smtClean="0"/>
              <a:t>The SM Workgroup has started generating a 3D Print Job Ticket example. This will be supported by:</a:t>
            </a:r>
          </a:p>
          <a:p>
            <a:pPr lvl="2"/>
            <a:r>
              <a:rPr lang="en-US" dirty="0" smtClean="0"/>
              <a:t>A sample 3D Print Job Description</a:t>
            </a:r>
          </a:p>
          <a:p>
            <a:pPr lvl="2"/>
            <a:r>
              <a:rPr lang="en-US" dirty="0" smtClean="0"/>
              <a:t>A sample 3D Print Service Capabilities</a:t>
            </a:r>
          </a:p>
          <a:p>
            <a:pPr lvl="2"/>
            <a:r>
              <a:rPr lang="en-US" dirty="0" smtClean="0"/>
              <a:t>A sample 3D Print Job Receipt.</a:t>
            </a:r>
            <a:endParaRPr lang="en-US" sz="20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8</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254000" y="0"/>
            <a:ext cx="11988800" cy="1447800"/>
          </a:xfrm>
        </p:spPr>
        <p:txBody>
          <a:bodyPr rIns="166398"/>
          <a:lstStyle/>
          <a:p>
            <a:r>
              <a:rPr lang="en-US" sz="4400" dirty="0" smtClean="0"/>
              <a:t>PJT, PJR, PSC Efforts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8</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496800" cy="7797006"/>
          </a:xfrm>
          <a:ln w="9525"/>
        </p:spPr>
        <p:txBody>
          <a:bodyPr wrap="square">
            <a:spAutoFit/>
          </a:bodyPr>
          <a:lstStyle/>
          <a:p>
            <a:r>
              <a:rPr lang="en-US" sz="2800" dirty="0" smtClean="0"/>
              <a:t>2D PJT, PJR and PSC</a:t>
            </a:r>
          </a:p>
          <a:p>
            <a:pPr lvl="1"/>
            <a:r>
              <a:rPr lang="en-US" sz="2200" dirty="0" smtClean="0"/>
              <a:t>Sample Print Job Ticket exists in PWG Print Job Ticket specification section 19</a:t>
            </a:r>
          </a:p>
          <a:p>
            <a:pPr lvl="2"/>
            <a:r>
              <a:rPr lang="en-US" sz="2200" dirty="0" smtClean="0"/>
              <a:t>A short narrative describing the intended job features would be helpful</a:t>
            </a:r>
          </a:p>
          <a:p>
            <a:pPr lvl="1"/>
            <a:r>
              <a:rPr lang="en-US" sz="2200" dirty="0" smtClean="0"/>
              <a:t>A sample Print Job Ticket Capabilities exists in Section 20. </a:t>
            </a:r>
          </a:p>
          <a:p>
            <a:pPr lvl="1"/>
            <a:r>
              <a:rPr lang="en-US" sz="2200" dirty="0" smtClean="0"/>
              <a:t>A Sample Print Job Receipt for the same job can be generated.</a:t>
            </a:r>
          </a:p>
          <a:p>
            <a:pPr lvl="1">
              <a:buNone/>
            </a:pPr>
            <a:r>
              <a:rPr lang="en-US" sz="2200" dirty="0" smtClean="0"/>
              <a:t>  [Review current state of 2D Printing set]</a:t>
            </a:r>
          </a:p>
          <a:p>
            <a:pPr lvl="1">
              <a:buNone/>
            </a:pPr>
            <a:endParaRPr lang="en-US" sz="2200" dirty="0" smtClean="0"/>
          </a:p>
          <a:p>
            <a:r>
              <a:rPr lang="en-US" sz="2800" dirty="0" smtClean="0"/>
              <a:t>3D Printing Job Ticket</a:t>
            </a:r>
          </a:p>
          <a:p>
            <a:pPr lvl="1"/>
            <a:r>
              <a:rPr lang="en-US" dirty="0" smtClean="0"/>
              <a:t>Sample Job Description</a:t>
            </a:r>
          </a:p>
          <a:p>
            <a:pPr lvl="1"/>
            <a:r>
              <a:rPr lang="en-US" dirty="0" smtClean="0"/>
              <a:t>Sample Service Capabilities</a:t>
            </a:r>
          </a:p>
          <a:p>
            <a:pPr lvl="1"/>
            <a:r>
              <a:rPr lang="en-US" dirty="0" smtClean="0"/>
              <a:t>Sample Print Job Ticket</a:t>
            </a:r>
          </a:p>
          <a:p>
            <a:pPr lvl="1"/>
            <a:r>
              <a:rPr lang="en-US" dirty="0" smtClean="0"/>
              <a:t>Sample Job Receipt</a:t>
            </a:r>
          </a:p>
          <a:p>
            <a:pPr lvl="1"/>
            <a:r>
              <a:rPr lang="en-US" dirty="0" smtClean="0"/>
              <a:t>The SM Workgroup has started this effort in generating a 3D Print Job Ticket example.</a:t>
            </a:r>
          </a:p>
          <a:p>
            <a:pPr lvl="1">
              <a:buNone/>
            </a:pPr>
            <a:r>
              <a:rPr lang="en-US" dirty="0" smtClean="0"/>
              <a:t>    [Review current state of 3D Printing set</a:t>
            </a:r>
            <a:r>
              <a:rPr lang="en-US" dirty="0" smtClean="0"/>
              <a:t>]</a:t>
            </a:r>
          </a:p>
          <a:p>
            <a:pPr lvl="1">
              <a:buNone/>
            </a:pPr>
            <a:endParaRPr lang="en-US" dirty="0" smtClean="0"/>
          </a:p>
          <a:p>
            <a:r>
              <a:rPr lang="en-US" dirty="0" smtClean="0"/>
              <a:t>Questions and Issues in Examples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9</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254000" y="0"/>
            <a:ext cx="11988800" cy="1447800"/>
          </a:xfrm>
        </p:spPr>
        <p:txBody>
          <a:bodyPr rIns="166398"/>
          <a:lstStyle/>
          <a:p>
            <a:r>
              <a:rPr lang="en-US" sz="4400" dirty="0" smtClean="0"/>
              <a:t>3D Print Service Efforts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9</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496800" cy="7650812"/>
          </a:xfrm>
          <a:ln w="9525"/>
        </p:spPr>
        <p:txBody>
          <a:bodyPr wrap="square">
            <a:spAutoFit/>
          </a:bodyPr>
          <a:lstStyle/>
          <a:p>
            <a:r>
              <a:rPr lang="en-US" sz="2800" dirty="0" smtClean="0"/>
              <a:t>Because of the distinct differences between 2D Printing and 3D Printing Elements, 3D Printing in the Semantic Model is represented as a distinct service.</a:t>
            </a:r>
          </a:p>
          <a:p>
            <a:r>
              <a:rPr lang="en-US" sz="2800" dirty="0" smtClean="0"/>
              <a:t>The IPP 3D Extensions specification provides explicit information on the additional  elements needed to support 3D Printing.</a:t>
            </a:r>
          </a:p>
          <a:p>
            <a:r>
              <a:rPr lang="en-US" sz="2800" dirty="0" smtClean="0"/>
              <a:t>The 3D Print Service Model is created starting with the existing Print Service Model and deleting and adding elements following the information in the IPP 3D Extensions specification.</a:t>
            </a:r>
          </a:p>
          <a:p>
            <a:r>
              <a:rPr lang="en-US" sz="2800" dirty="0" smtClean="0"/>
              <a:t>Although the 3D Print Service is to be included in SM3, a good first cut can be made at this time when the model can be better coordinated with the IPP 3D Print effort.</a:t>
            </a:r>
          </a:p>
          <a:p>
            <a:endParaRPr lang="en-US" sz="2800" dirty="0" smtClean="0"/>
          </a:p>
          <a:p>
            <a:pPr>
              <a:buNone/>
            </a:pPr>
            <a:r>
              <a:rPr lang="en-US" dirty="0" smtClean="0"/>
              <a:t>		[Review current state of the 3D Print Service Model]</a:t>
            </a:r>
          </a:p>
          <a:p>
            <a:pPr>
              <a:buNone/>
            </a:pPr>
            <a:endParaRPr lang="en-US" sz="2600" dirty="0" smtClean="0"/>
          </a:p>
          <a:p>
            <a:pPr>
              <a:buNone/>
            </a:pPr>
            <a:endParaRPr lang="en-US" sz="2600" dirty="0" smtClean="0"/>
          </a:p>
          <a:p>
            <a:pPr lvl="1"/>
            <a:endParaRPr lang="en-US" sz="20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78951</TotalTime>
  <Pages>0</Pages>
  <Words>3044</Words>
  <Characters>0</Characters>
  <Application>Microsoft Office PowerPoint</Application>
  <PresentationFormat>Custom</PresentationFormat>
  <Lines>0</Lines>
  <Paragraphs>359</Paragraphs>
  <Slides>20</Slides>
  <Notes>18</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Title</vt:lpstr>
      <vt:lpstr>Bullet Slide</vt:lpstr>
      <vt:lpstr>Semantic Model Workgroup</vt:lpstr>
      <vt:lpstr>SM Meeting Agenda</vt:lpstr>
      <vt:lpstr>Administrivia</vt:lpstr>
      <vt:lpstr>Introduction</vt:lpstr>
      <vt:lpstr>Project Status – Current Projects</vt:lpstr>
      <vt:lpstr>Project Status – Other Activities</vt:lpstr>
      <vt:lpstr>PWG 2D &amp; 3D Printing Job Ticket Efforts</vt:lpstr>
      <vt:lpstr>PJT, PJR, PSC Efforts</vt:lpstr>
      <vt:lpstr>3D Print Service Efforts</vt:lpstr>
      <vt:lpstr>Break</vt:lpstr>
      <vt:lpstr>Plan for Updating and Finalizing SM2  </vt:lpstr>
      <vt:lpstr>SM2- IPP Attributes, Values, Operations and Codes Derived from IANA Registry </vt:lpstr>
      <vt:lpstr>SM2 –Questions in mapping new IPP attributes to the Model</vt:lpstr>
      <vt:lpstr>IPP to SM2 Mapping Issues –Collection Examples  - 1 </vt:lpstr>
      <vt:lpstr>IPP to SM2 Mapping Issues – Notes</vt:lpstr>
      <vt:lpstr>More “Page” vs “Impression”Questions 2</vt:lpstr>
      <vt:lpstr>What is the relation to the Model Print Counters</vt:lpstr>
      <vt:lpstr>SM3 Approach</vt:lpstr>
      <vt:lpstr>Other Issues and Next Steps</vt:lpstr>
      <vt:lpstr>More Info/How to participate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Manchala, Daniel</dc:creator>
  <cp:lastModifiedBy>wam</cp:lastModifiedBy>
  <cp:revision>1262</cp:revision>
  <dcterms:modified xsi:type="dcterms:W3CDTF">2016-08-20T19:28:32Z</dcterms:modified>
</cp:coreProperties>
</file>