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9"/>
  </p:notesMasterIdLst>
  <p:sldIdLst>
    <p:sldId id="256" r:id="rId3"/>
    <p:sldId id="276" r:id="rId4"/>
    <p:sldId id="281" r:id="rId5"/>
    <p:sldId id="283" r:id="rId6"/>
    <p:sldId id="286" r:id="rId7"/>
    <p:sldId id="284" r:id="rId8"/>
    <p:sldId id="280" r:id="rId9"/>
    <p:sldId id="288" r:id="rId10"/>
    <p:sldId id="287" r:id="rId11"/>
    <p:sldId id="278" r:id="rId12"/>
    <p:sldId id="299" r:id="rId13"/>
    <p:sldId id="291" r:id="rId14"/>
    <p:sldId id="289" r:id="rId15"/>
    <p:sldId id="290" r:id="rId16"/>
    <p:sldId id="292" r:id="rId17"/>
    <p:sldId id="293" r:id="rId18"/>
    <p:sldId id="294" r:id="rId19"/>
    <p:sldId id="297" r:id="rId20"/>
    <p:sldId id="295" r:id="rId21"/>
    <p:sldId id="296" r:id="rId22"/>
    <p:sldId id="298" r:id="rId23"/>
    <p:sldId id="271" r:id="rId24"/>
    <p:sldId id="273" r:id="rId25"/>
    <p:sldId id="265" r:id="rId26"/>
    <p:sldId id="267" r:id="rId27"/>
    <p:sldId id="266" r:id="rId28"/>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99" autoAdjust="0"/>
  </p:normalViewPr>
  <p:slideViewPr>
    <p:cSldViewPr>
      <p:cViewPr>
        <p:scale>
          <a:sx n="50" d="100"/>
          <a:sy n="50" d="100"/>
        </p:scale>
        <p:origin x="-906" y="-534"/>
      </p:cViewPr>
      <p:guideLst>
        <p:guide orient="horz" pos="3072"/>
        <p:guide pos="409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8/4/2015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 xmlns:p14="http://schemas.microsoft.com/office/powerpoint/2010/main"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hyperlink" Target="ftp://ftp.pwg.org/pub/pwg/general/process/pwg-charter-policy.txt"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 TargetMode="External"/><Relationship Id="rId4" Type="http://schemas.openxmlformats.org/officeDocument/2006/relationships/hyperlink" Target="http://www.pwg.org/sm3"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ftp://ftp.pwg.org/pub/pwg/candidates/cs-sm20-scan10-20090410-5108.02.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resource10-20090703-5108.03.pdf" TargetMode="External"/><Relationship Id="rId4" Type="http://schemas.openxmlformats.org/officeDocument/2006/relationships/hyperlink" Target="ftp://ftp.pwg.org/pub/pwg/candidates/cs-sm10-20040120-5105.1.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ftp://ftp.pwg.org/pub/pwg/informational/req-mfdreq10-20100901.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copy10-20110610-5108.04.pdf" TargetMode="External"/><Relationship Id="rId4" Type="http://schemas.openxmlformats.org/officeDocument/2006/relationships/hyperlink" Target="ftp://ftp.pwg.org/pub/pwg/candidates/cs-sm20-mfdmodel10-20110415-5108.1.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ftp://ftp.pwg.org/pub/pwg/candidates/cs-sm20-faxout10-20110809-5108.05.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pjt10-20120813-5108.07.pdf" TargetMode="External"/><Relationship Id="rId4" Type="http://schemas.openxmlformats.org/officeDocument/2006/relationships/hyperlink" Target="ftp://ftp.pwg.org/pub/pwg/candidates/cs-sm20-system10-20120217-5108.06.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hyperlink" Target="ftp://ftp.pwg.org/pub/pwg/sm3/wd/wd-sm3-specifications-outline-20141105.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Wednesday, Aug 12, 2015</a:t>
            </a:r>
          </a:p>
          <a:p>
            <a:pPr eaLnBrk="1" hangingPunct="1">
              <a:defRPr/>
            </a:pPr>
            <a:r>
              <a:rPr lang="en-US" dirty="0" smtClean="0">
                <a:sym typeface="Verdana" charset="0"/>
              </a:rPr>
              <a:t>Camas, WA</a:t>
            </a: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Daniel Manchala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10</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10</a:t>
            </a:fld>
            <a:endParaRPr lang="en-US" sz="1400">
              <a:solidFill>
                <a:srgbClr val="FFFFFF"/>
              </a:solidFill>
              <a:cs typeface="Arial" charset="0"/>
            </a:endParaRPr>
          </a:p>
        </p:txBody>
      </p:sp>
      <p:sp>
        <p:nvSpPr>
          <p:cNvPr id="9224" name="Rectangle 2"/>
          <p:cNvSpPr>
            <a:spLocks noGrp="1" noChangeArrowheads="1"/>
          </p:cNvSpPr>
          <p:nvPr>
            <p:ph type="title"/>
          </p:nvPr>
        </p:nvSpPr>
        <p:spPr/>
        <p:txBody>
          <a:bodyPr/>
          <a:lstStyle/>
          <a:p>
            <a:pPr eaLnBrk="1" hangingPunct="1"/>
            <a:r>
              <a:rPr lang="en-US" dirty="0" smtClean="0"/>
              <a:t>Role of the Semantic Model Workgroup</a:t>
            </a:r>
          </a:p>
        </p:txBody>
      </p:sp>
      <p:sp>
        <p:nvSpPr>
          <p:cNvPr id="9225" name="Rectangle 3"/>
          <p:cNvSpPr>
            <a:spLocks noGrp="1" noChangeArrowheads="1"/>
          </p:cNvSpPr>
          <p:nvPr>
            <p:ph idx="1"/>
          </p:nvPr>
        </p:nvSpPr>
        <p:spPr>
          <a:xfrm>
            <a:off x="254000" y="1828800"/>
            <a:ext cx="12750800" cy="6873677"/>
          </a:xfrm>
        </p:spPr>
        <p:txBody>
          <a:bodyPr wrap="square">
            <a:spAutoFit/>
          </a:bodyPr>
          <a:lstStyle/>
          <a:p>
            <a:pPr>
              <a:spcBef>
                <a:spcPts val="600"/>
              </a:spcBef>
              <a:spcAft>
                <a:spcPts val="600"/>
              </a:spcAft>
              <a:buFontTx/>
              <a:buChar char="•"/>
            </a:pPr>
            <a:r>
              <a:rPr lang="en-US" sz="3200" b="1" dirty="0" smtClean="0"/>
              <a:t>The Semantic Model Workgroup has undergone several incarnations, but has been considered a “permanent” PWG Workgroup charged with maintaining the PWG Imaging Systems Model. </a:t>
            </a:r>
          </a:p>
          <a:p>
            <a:pPr>
              <a:spcBef>
                <a:spcPts val="600"/>
              </a:spcBef>
              <a:spcAft>
                <a:spcPts val="600"/>
              </a:spcAft>
              <a:buFontTx/>
              <a:buChar char="•"/>
            </a:pPr>
            <a:r>
              <a:rPr lang="en-US" sz="3200" b="1" dirty="0" smtClean="0"/>
              <a:t>The original charter (2002) stated:</a:t>
            </a:r>
          </a:p>
          <a:p>
            <a:pPr lvl="1">
              <a:spcBef>
                <a:spcPts val="600"/>
              </a:spcBef>
              <a:spcAft>
                <a:spcPts val="600"/>
              </a:spcAft>
              <a:buFontTx/>
              <a:buChar char="•"/>
            </a:pPr>
            <a:r>
              <a:rPr lang="en-US" sz="2600" dirty="0" smtClean="0"/>
              <a:t>One of the barriers to the use of the PWG print model is its tight association with the IPP protocol.  In the definition of IPP, we clearly separated the model from the protocol.  RFC2911 covers the base semantics.  We also have extensions to the model defined in some Internet Drafts and IEEE-ISTO PWG standards.  I believe we should split the IPP semantic model from the IPP protocol.  Using the "PWG Semantic Model" in discussions around industry wide agreed upon print semantics avoids the "IPP baggage".  I believe the separation will foster reuse in various network printing environments and standards.  The separation will not affect compatibility with IPP</a:t>
            </a:r>
            <a:r>
              <a:rPr lang="en-US" sz="2600" dirty="0" smtClean="0"/>
              <a:t>.</a:t>
            </a:r>
            <a:endParaRPr lang="en-US" sz="26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11</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4"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11</a:t>
            </a:fld>
            <a:endParaRPr lang="en-US" sz="1400">
              <a:solidFill>
                <a:srgbClr val="FFFFFF"/>
              </a:solidFill>
              <a:cs typeface="Arial" charset="0"/>
            </a:endParaRPr>
          </a:p>
        </p:txBody>
      </p:sp>
      <p:graphicFrame>
        <p:nvGraphicFramePr>
          <p:cNvPr id="1026" name="Object 2"/>
          <p:cNvGraphicFramePr>
            <a:graphicFrameLocks noChangeAspect="1"/>
          </p:cNvGraphicFramePr>
          <p:nvPr/>
        </p:nvGraphicFramePr>
        <p:xfrm>
          <a:off x="2187575" y="158413"/>
          <a:ext cx="6981825" cy="9214187"/>
        </p:xfrm>
        <a:graphic>
          <a:graphicData uri="http://schemas.openxmlformats.org/presentationml/2006/ole">
            <p:oleObj spid="_x0000_s1026" name="Acrobat Document" r:id="rId5" imgW="6212880" imgH="8047800" progId="AcroExch.Document.7">
              <p:embed/>
            </p:oleObj>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12</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12</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(2)</a:t>
            </a:r>
          </a:p>
        </p:txBody>
      </p:sp>
      <p:sp>
        <p:nvSpPr>
          <p:cNvPr id="9225" name="Rectangle 3"/>
          <p:cNvSpPr>
            <a:spLocks noGrp="1" noChangeArrowheads="1"/>
          </p:cNvSpPr>
          <p:nvPr>
            <p:ph idx="1"/>
          </p:nvPr>
        </p:nvSpPr>
        <p:spPr>
          <a:xfrm>
            <a:off x="0" y="1828800"/>
            <a:ext cx="13004800" cy="7027565"/>
          </a:xfrm>
        </p:spPr>
        <p:txBody>
          <a:bodyPr wrap="square">
            <a:spAutoFit/>
          </a:bodyPr>
          <a:lstStyle/>
          <a:p>
            <a:pPr>
              <a:spcBef>
                <a:spcPts val="600"/>
              </a:spcBef>
              <a:spcAft>
                <a:spcPts val="600"/>
              </a:spcAft>
              <a:buFontTx/>
              <a:buChar char="•"/>
            </a:pPr>
            <a:r>
              <a:rPr lang="en-US" sz="3200" b="1" dirty="0" smtClean="0"/>
              <a:t>There have been many changes in networked Hardcopy Imaging over the past 15 years.</a:t>
            </a:r>
          </a:p>
          <a:p>
            <a:pPr lvl="1">
              <a:spcBef>
                <a:spcPts val="600"/>
              </a:spcBef>
              <a:spcAft>
                <a:spcPts val="600"/>
              </a:spcAft>
              <a:buFontTx/>
              <a:buChar char="•"/>
            </a:pPr>
            <a:r>
              <a:rPr lang="en-US" sz="2800" dirty="0" smtClean="0"/>
              <a:t>Addressed Imaging Services include not just printing but also scanning  and other services.</a:t>
            </a:r>
          </a:p>
          <a:p>
            <a:pPr lvl="1">
              <a:spcBef>
                <a:spcPts val="600"/>
              </a:spcBef>
              <a:spcAft>
                <a:spcPts val="600"/>
              </a:spcAft>
              <a:buFontTx/>
              <a:buChar char="•"/>
            </a:pPr>
            <a:r>
              <a:rPr lang="en-US" sz="2800" dirty="0" smtClean="0"/>
              <a:t>The scope of the model has increased to include modeling the subunits, with more administrative and maintenance aspects.</a:t>
            </a:r>
          </a:p>
          <a:p>
            <a:pPr lvl="1">
              <a:spcBef>
                <a:spcPts val="600"/>
              </a:spcBef>
              <a:spcAft>
                <a:spcPts val="600"/>
              </a:spcAft>
              <a:buFontTx/>
              <a:buChar char="•"/>
            </a:pPr>
            <a:r>
              <a:rPr lang="en-US" sz="2800" dirty="0" smtClean="0"/>
              <a:t>Security considerations have become increasingly important, going beyond protocol and impacting basic semantic elements.</a:t>
            </a:r>
          </a:p>
          <a:p>
            <a:pPr lvl="1">
              <a:spcBef>
                <a:spcPts val="600"/>
              </a:spcBef>
              <a:spcAft>
                <a:spcPts val="600"/>
              </a:spcAft>
              <a:buFontTx/>
              <a:buChar char="•"/>
            </a:pPr>
            <a:r>
              <a:rPr lang="en-US" sz="2800" dirty="0" smtClean="0"/>
              <a:t>The environment  from which Imaging Services are called has changed drastically, with users being mobile. This has given rise to remotely accessed and cloud based imaging systems.</a:t>
            </a:r>
          </a:p>
          <a:p>
            <a:pPr lvl="1">
              <a:spcBef>
                <a:spcPts val="600"/>
              </a:spcBef>
              <a:spcAft>
                <a:spcPts val="600"/>
              </a:spcAft>
              <a:buFontTx/>
              <a:buChar char="•"/>
            </a:pPr>
            <a:r>
              <a:rPr lang="en-US" sz="2800" dirty="0" smtClean="0"/>
              <a:t>User distinction between hardcopy imaging and other services has been blurred, with other services offering access to imaging and imaging services offering things beyond just image rendering</a:t>
            </a:r>
            <a:r>
              <a:rPr lang="en-US" sz="2800" dirty="0" smtClean="0"/>
              <a:t>.</a:t>
            </a:r>
            <a:endParaRPr lang="en-US" sz="3200" b="1"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13</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13</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836400" cy="1447800"/>
          </a:xfrm>
        </p:spPr>
        <p:txBody>
          <a:bodyPr/>
          <a:lstStyle/>
          <a:p>
            <a:pPr eaLnBrk="1" hangingPunct="1"/>
            <a:r>
              <a:rPr lang="en-US" dirty="0" smtClean="0"/>
              <a:t>Role of the Semantic Model Workgroup (3)</a:t>
            </a:r>
          </a:p>
        </p:txBody>
      </p:sp>
      <p:sp>
        <p:nvSpPr>
          <p:cNvPr id="9225" name="Rectangle 3"/>
          <p:cNvSpPr>
            <a:spLocks noGrp="1" noChangeArrowheads="1"/>
          </p:cNvSpPr>
          <p:nvPr>
            <p:ph idx="1"/>
          </p:nvPr>
        </p:nvSpPr>
        <p:spPr>
          <a:xfrm>
            <a:off x="0" y="1524000"/>
            <a:ext cx="13004800" cy="7404591"/>
          </a:xfrm>
        </p:spPr>
        <p:txBody>
          <a:bodyPr wrap="square">
            <a:spAutoFit/>
          </a:bodyPr>
          <a:lstStyle/>
          <a:p>
            <a:pPr>
              <a:spcBef>
                <a:spcPts val="600"/>
              </a:spcBef>
              <a:spcAft>
                <a:spcPts val="600"/>
              </a:spcAft>
              <a:buFontTx/>
              <a:buChar char="•"/>
            </a:pPr>
            <a:r>
              <a:rPr lang="en-US" sz="3200" b="1" dirty="0" smtClean="0"/>
              <a:t>A </a:t>
            </a:r>
            <a:r>
              <a:rPr lang="en-US" sz="3200" b="1" dirty="0" smtClean="0"/>
              <a:t>broader role </a:t>
            </a:r>
            <a:r>
              <a:rPr lang="en-US" sz="3200" b="1" dirty="0" smtClean="0"/>
              <a:t>of the Semantic </a:t>
            </a:r>
            <a:r>
              <a:rPr lang="en-US" sz="3200" b="1" dirty="0" smtClean="0"/>
              <a:t>Model:</a:t>
            </a:r>
            <a:endParaRPr lang="en-US" sz="3200" b="1" dirty="0" smtClean="0"/>
          </a:p>
          <a:p>
            <a:pPr lvl="1"/>
            <a:r>
              <a:rPr lang="en-US" sz="2800" dirty="0" smtClean="0"/>
              <a:t>The workgroup was to maintain and keep up-to-date a protocol binding agnostic representation of the semantics that were agreed to within the various working groups.  The SM is to represent the semantics as currently defined by the PWG.</a:t>
            </a:r>
          </a:p>
          <a:p>
            <a:pPr lvl="1"/>
            <a:r>
              <a:rPr lang="en-US" sz="2800" dirty="0" smtClean="0"/>
              <a:t>The PWG should take the lead in defining enterprise and cloud extensions to the PWG model, including notification.  It is the responsibility of the SM workgroup to reflect these in the Model Schema.  This includes the work being done in the PWG, but also work being done in Mopria, WFA, and Google.  These efforts should be coordinated.  </a:t>
            </a:r>
          </a:p>
          <a:p>
            <a:pPr lvl="1"/>
            <a:r>
              <a:rPr lang="en-US" sz="2800" dirty="0" smtClean="0"/>
              <a:t>Finally, the value of the Semantic Model is semantic alignment across the various protocols and the industry. The PWG is the primary standards organization dedicated to networked imaging services and should be concerned with this alignment. The Semantic Model workgroup is responsible for maintaining model</a:t>
            </a:r>
            <a:r>
              <a:rPr lang="en-US" sz="2800" dirty="0" smtClean="0"/>
              <a:t>.</a:t>
            </a:r>
            <a:endParaRPr lang="en-US" sz="3200" b="1"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14</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14</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(4)</a:t>
            </a:r>
          </a:p>
        </p:txBody>
      </p:sp>
      <p:sp>
        <p:nvSpPr>
          <p:cNvPr id="9225" name="Rectangle 3"/>
          <p:cNvSpPr>
            <a:spLocks noGrp="1" noChangeArrowheads="1"/>
          </p:cNvSpPr>
          <p:nvPr>
            <p:ph idx="1"/>
          </p:nvPr>
        </p:nvSpPr>
        <p:spPr>
          <a:xfrm>
            <a:off x="330200" y="1676400"/>
            <a:ext cx="11861800" cy="6966010"/>
          </a:xfrm>
        </p:spPr>
        <p:txBody>
          <a:bodyPr wrap="square">
            <a:spAutoFit/>
          </a:bodyPr>
          <a:lstStyle/>
          <a:p>
            <a:pPr>
              <a:spcBef>
                <a:spcPts val="600"/>
              </a:spcBef>
              <a:spcAft>
                <a:spcPts val="600"/>
              </a:spcAft>
              <a:buFontTx/>
              <a:buChar char="•"/>
            </a:pPr>
            <a:r>
              <a:rPr lang="en-US" sz="3200" b="1" dirty="0" smtClean="0"/>
              <a:t> … in addition to a generalized view of IPP:</a:t>
            </a:r>
            <a:endParaRPr lang="en-US" sz="3200" b="1" dirty="0" smtClean="0"/>
          </a:p>
          <a:p>
            <a:pPr lvl="1">
              <a:spcBef>
                <a:spcPts val="600"/>
              </a:spcBef>
              <a:spcAft>
                <a:spcPts val="600"/>
              </a:spcAft>
              <a:buFontTx/>
              <a:buChar char="•"/>
            </a:pPr>
            <a:r>
              <a:rPr lang="en-US" sz="2800" dirty="0" smtClean="0"/>
              <a:t>IPP is the only </a:t>
            </a:r>
            <a:r>
              <a:rPr lang="en-US" sz="2800" dirty="0" smtClean="0"/>
              <a:t>bindings that </a:t>
            </a:r>
            <a:r>
              <a:rPr lang="en-US" sz="2800" dirty="0" smtClean="0"/>
              <a:t>is </a:t>
            </a:r>
            <a:r>
              <a:rPr lang="en-US" sz="2800" dirty="0" smtClean="0"/>
              <a:t>so far used or </a:t>
            </a:r>
            <a:r>
              <a:rPr lang="en-US" sz="2800" dirty="0" smtClean="0"/>
              <a:t>is likely to be used for the PWG Imaging Model.</a:t>
            </a:r>
          </a:p>
          <a:p>
            <a:pPr lvl="1">
              <a:spcBef>
                <a:spcPts val="600"/>
              </a:spcBef>
              <a:spcAft>
                <a:spcPts val="600"/>
              </a:spcAft>
              <a:buFontTx/>
              <a:buChar char="•"/>
            </a:pPr>
            <a:r>
              <a:rPr lang="en-US" sz="2800" dirty="0" smtClean="0"/>
              <a:t>IPP has become increasingly expansive, covering light production as well as general printing, including device  configuration and maintenance capability, notification, and with Infra, extending to Cloud Imaging. </a:t>
            </a:r>
          </a:p>
          <a:p>
            <a:pPr lvl="1">
              <a:spcBef>
                <a:spcPts val="600"/>
              </a:spcBef>
              <a:spcAft>
                <a:spcPts val="600"/>
              </a:spcAft>
              <a:buFontTx/>
              <a:buChar char="•"/>
            </a:pPr>
            <a:r>
              <a:rPr lang="en-US" sz="2800" dirty="0" smtClean="0"/>
              <a:t>By </a:t>
            </a:r>
            <a:r>
              <a:rPr lang="en-US" sz="2800" dirty="0" smtClean="0"/>
              <a:t>PWG process, no specification can be approved as a candidate standard unless there is notice of prototype. Prototyping in IPP is the only likely </a:t>
            </a:r>
            <a:r>
              <a:rPr lang="en-US" sz="2800" dirty="0" smtClean="0"/>
              <a:t>method so far.</a:t>
            </a:r>
            <a:endParaRPr lang="en-US" sz="2800" dirty="0" smtClean="0"/>
          </a:p>
          <a:p>
            <a:pPr lvl="1">
              <a:spcBef>
                <a:spcPts val="600"/>
              </a:spcBef>
              <a:spcAft>
                <a:spcPts val="600"/>
              </a:spcAft>
              <a:buFontTx/>
              <a:buChar char="•"/>
            </a:pPr>
            <a:r>
              <a:rPr lang="en-US" sz="2800" dirty="0" smtClean="0"/>
              <a:t>Can we add </a:t>
            </a:r>
            <a:r>
              <a:rPr lang="en-US" sz="2800" dirty="0" smtClean="0"/>
              <a:t>to the SM without being </a:t>
            </a:r>
            <a:r>
              <a:rPr lang="en-US" sz="2800" dirty="0" smtClean="0"/>
              <a:t>prototyped </a:t>
            </a:r>
            <a:r>
              <a:rPr lang="en-US" sz="2800" dirty="0" smtClean="0"/>
              <a:t>in </a:t>
            </a:r>
            <a:r>
              <a:rPr lang="en-US" sz="2800" dirty="0" smtClean="0"/>
              <a:t>IPP?</a:t>
            </a:r>
            <a:endParaRPr lang="en-US" sz="2800" dirty="0" smtClean="0"/>
          </a:p>
          <a:p>
            <a:pPr lvl="1">
              <a:spcBef>
                <a:spcPts val="600"/>
              </a:spcBef>
              <a:spcAft>
                <a:spcPts val="600"/>
              </a:spcAft>
              <a:buFontTx/>
              <a:buChar char="•"/>
            </a:pPr>
            <a:r>
              <a:rPr lang="en-US" sz="2800" dirty="0" smtClean="0"/>
              <a:t>Should SM WG only provide more than a high level (or generalized) view of IPP to allow for mapping between other job ticket and protocol bindings?</a:t>
            </a:r>
            <a:endParaRPr lang="en-US" sz="3200" b="1"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15</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15</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(5)</a:t>
            </a:r>
          </a:p>
        </p:txBody>
      </p:sp>
      <p:sp>
        <p:nvSpPr>
          <p:cNvPr id="9225" name="Rectangle 3"/>
          <p:cNvSpPr>
            <a:spLocks noGrp="1" noChangeArrowheads="1"/>
          </p:cNvSpPr>
          <p:nvPr>
            <p:ph idx="1"/>
          </p:nvPr>
        </p:nvSpPr>
        <p:spPr>
          <a:xfrm>
            <a:off x="406400" y="1600200"/>
            <a:ext cx="11785600" cy="7458452"/>
          </a:xfrm>
        </p:spPr>
        <p:txBody>
          <a:bodyPr wrap="square">
            <a:spAutoFit/>
          </a:bodyPr>
          <a:lstStyle/>
          <a:p>
            <a:pPr>
              <a:spcBef>
                <a:spcPts val="600"/>
              </a:spcBef>
              <a:spcAft>
                <a:spcPts val="600"/>
              </a:spcAft>
              <a:buFontTx/>
              <a:buChar char="•"/>
            </a:pPr>
            <a:r>
              <a:rPr lang="en-US" sz="3200" dirty="0" smtClean="0"/>
              <a:t>Agreement on the role of the Semantic Model workgroup (and, closely rated, the role of the Printer Working Group) is necessary to consider the nature and depth of the projects that the workgroup undertakes.</a:t>
            </a:r>
          </a:p>
          <a:p>
            <a:pPr>
              <a:spcBef>
                <a:spcPts val="600"/>
              </a:spcBef>
              <a:spcAft>
                <a:spcPts val="600"/>
              </a:spcAft>
              <a:buFontTx/>
              <a:buChar char="•"/>
            </a:pPr>
            <a:r>
              <a:rPr lang="en-US" sz="3200" dirty="0" smtClean="0"/>
              <a:t>Understanding of the role and agreement with its objectives  is necessary for participants to justify spending time and effort on the projects.</a:t>
            </a:r>
          </a:p>
          <a:p>
            <a:pPr>
              <a:spcBef>
                <a:spcPts val="600"/>
              </a:spcBef>
              <a:spcAft>
                <a:spcPts val="600"/>
              </a:spcAft>
              <a:buFontTx/>
              <a:buChar char="•"/>
            </a:pPr>
            <a:r>
              <a:rPr lang="en-US" sz="3200" dirty="0" smtClean="0"/>
              <a:t>Consensus on the role, backed up with active participation on the part of the membership is necessary if the products of the workgroup are to be completed, useful and used.</a:t>
            </a:r>
          </a:p>
          <a:p>
            <a:pPr>
              <a:spcBef>
                <a:spcPts val="600"/>
              </a:spcBef>
              <a:spcAft>
                <a:spcPts val="600"/>
              </a:spcAft>
              <a:buFontTx/>
              <a:buChar char="•"/>
            </a:pPr>
            <a:r>
              <a:rPr lang="en-US" sz="3200" dirty="0" smtClean="0"/>
              <a:t>A meaningful charter statement defining the role must be developed and agreed to by the PWG membership</a:t>
            </a:r>
            <a:r>
              <a:rPr lang="en-US" sz="3200" b="1" dirty="0" smtClean="0"/>
              <a:t>.</a:t>
            </a:r>
            <a:endParaRPr lang="en-US" sz="3200" b="1"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16</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16</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Consideration of Role and Break</a:t>
            </a:r>
          </a:p>
        </p:txBody>
      </p:sp>
      <p:sp>
        <p:nvSpPr>
          <p:cNvPr id="9225" name="Rectangle 3"/>
          <p:cNvSpPr>
            <a:spLocks noGrp="1" noChangeArrowheads="1"/>
          </p:cNvSpPr>
          <p:nvPr>
            <p:ph idx="1"/>
          </p:nvPr>
        </p:nvSpPr>
        <p:spPr>
          <a:xfrm>
            <a:off x="406400" y="1600200"/>
            <a:ext cx="11785600" cy="5796459"/>
          </a:xfrm>
        </p:spPr>
        <p:txBody>
          <a:bodyPr wrap="square">
            <a:spAutoFit/>
          </a:bodyPr>
          <a:lstStyle/>
          <a:p>
            <a:pPr>
              <a:spcBef>
                <a:spcPts val="600"/>
              </a:spcBef>
              <a:spcAft>
                <a:spcPts val="600"/>
              </a:spcAft>
              <a:buFontTx/>
              <a:buChar char="•"/>
            </a:pPr>
            <a:r>
              <a:rPr lang="en-US" sz="3200" b="1" dirty="0" smtClean="0"/>
              <a:t>How do we get consensus within the PWG as a whole on the current mission of the PWG.</a:t>
            </a:r>
          </a:p>
          <a:p>
            <a:pPr>
              <a:spcBef>
                <a:spcPts val="600"/>
              </a:spcBef>
              <a:spcAft>
                <a:spcPts val="600"/>
              </a:spcAft>
              <a:buFontTx/>
              <a:buChar char="•"/>
            </a:pPr>
            <a:r>
              <a:rPr lang="en-US" sz="3200" b="1" dirty="0" smtClean="0"/>
              <a:t>How do we get consensus on the role of the Semantic Model WG in addressing this mission?</a:t>
            </a:r>
          </a:p>
          <a:p>
            <a:pPr>
              <a:spcBef>
                <a:spcPts val="600"/>
              </a:spcBef>
              <a:spcAft>
                <a:spcPts val="600"/>
              </a:spcAft>
              <a:buFontTx/>
              <a:buChar char="•"/>
            </a:pPr>
            <a:r>
              <a:rPr lang="en-US" sz="3200" b="1" dirty="0" smtClean="0"/>
              <a:t>How to we get and maintain the degree of member participation necessary to satisfy this mission?</a:t>
            </a:r>
          </a:p>
          <a:p>
            <a:pPr>
              <a:spcBef>
                <a:spcPts val="600"/>
              </a:spcBef>
              <a:spcAft>
                <a:spcPts val="600"/>
              </a:spcAft>
              <a:buFontTx/>
              <a:buChar char="•"/>
            </a:pPr>
            <a:r>
              <a:rPr lang="en-US" sz="3200" b="1" dirty="0" smtClean="0"/>
              <a:t>What is the alternative?</a:t>
            </a:r>
          </a:p>
          <a:p>
            <a:pPr>
              <a:spcBef>
                <a:spcPts val="600"/>
              </a:spcBef>
              <a:spcAft>
                <a:spcPts val="600"/>
              </a:spcAft>
              <a:buFontTx/>
              <a:buChar char="•"/>
            </a:pPr>
            <a:endParaRPr lang="en-US" sz="3200" b="1" dirty="0" smtClean="0"/>
          </a:p>
          <a:p>
            <a:pPr>
              <a:spcBef>
                <a:spcPts val="600"/>
              </a:spcBef>
              <a:spcAft>
                <a:spcPts val="600"/>
              </a:spcAft>
              <a:buFontTx/>
              <a:buChar char="•"/>
            </a:pPr>
            <a:r>
              <a:rPr lang="en-US" sz="3200" b="1" dirty="0" smtClean="0"/>
              <a:t>BREAK!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17</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17</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Semantic Model WG Projects</a:t>
            </a:r>
          </a:p>
        </p:txBody>
      </p:sp>
      <p:sp>
        <p:nvSpPr>
          <p:cNvPr id="9225" name="Rectangle 3"/>
          <p:cNvSpPr>
            <a:spLocks noGrp="1" noChangeArrowheads="1"/>
          </p:cNvSpPr>
          <p:nvPr>
            <p:ph idx="1"/>
          </p:nvPr>
        </p:nvSpPr>
        <p:spPr>
          <a:xfrm>
            <a:off x="406400" y="1600200"/>
            <a:ext cx="12598400" cy="7550785"/>
          </a:xfrm>
        </p:spPr>
        <p:txBody>
          <a:bodyPr wrap="square">
            <a:spAutoFit/>
          </a:bodyPr>
          <a:lstStyle/>
          <a:p>
            <a:pPr>
              <a:spcBef>
                <a:spcPts val="600"/>
              </a:spcBef>
              <a:spcAft>
                <a:spcPts val="600"/>
              </a:spcAft>
              <a:buFontTx/>
              <a:buChar char="•"/>
            </a:pPr>
            <a:r>
              <a:rPr lang="en-US" sz="3200" b="1" dirty="0" smtClean="0"/>
              <a:t>Of the SM3 current projects in the current charter</a:t>
            </a:r>
          </a:p>
          <a:p>
            <a:pPr lvl="1">
              <a:spcBef>
                <a:spcPts val="600"/>
              </a:spcBef>
              <a:spcAft>
                <a:spcPts val="600"/>
              </a:spcAft>
              <a:buFontTx/>
              <a:buChar char="•"/>
            </a:pPr>
            <a:r>
              <a:rPr lang="en-US" sz="2800" dirty="0" smtClean="0"/>
              <a:t>Mapping CIP4 JDF to PWG Print Job Ticket v1.0 (JDFMAP) is largely complete and is currently awaiting prototype. Suggest that it continue on the path to Candidate Standard.</a:t>
            </a:r>
          </a:p>
          <a:p>
            <a:pPr lvl="1">
              <a:spcBef>
                <a:spcPts val="600"/>
              </a:spcBef>
              <a:spcAft>
                <a:spcPts val="600"/>
              </a:spcAft>
              <a:buFontTx/>
              <a:buChar char="•"/>
            </a:pPr>
            <a:r>
              <a:rPr lang="en-US" sz="2800" dirty="0" smtClean="0"/>
              <a:t>Maintaining the Semantic Model Schema and WSDL is the most important function of the SM WG, but has not received the necessary attention in keeping abreast of other PWG activities. Indeed, it is not even listed as a project.</a:t>
            </a:r>
          </a:p>
          <a:p>
            <a:pPr lvl="1">
              <a:spcBef>
                <a:spcPts val="600"/>
              </a:spcBef>
              <a:spcAft>
                <a:spcPts val="600"/>
              </a:spcAft>
              <a:buFontTx/>
              <a:buChar char="•"/>
            </a:pPr>
            <a:r>
              <a:rPr lang="en-US" sz="2800" dirty="0" smtClean="0"/>
              <a:t>The SM3 Specs need to be re-thought and re-proposed.</a:t>
            </a:r>
          </a:p>
          <a:p>
            <a:pPr lvl="1">
              <a:spcBef>
                <a:spcPts val="600"/>
              </a:spcBef>
              <a:spcAft>
                <a:spcPts val="600"/>
              </a:spcAft>
              <a:buFontTx/>
              <a:buChar char="•"/>
            </a:pPr>
            <a:r>
              <a:rPr lang="en-US" sz="2800" dirty="0" smtClean="0"/>
              <a:t>The CWMP Printer Data Model  has had much effort and should be kept on hold </a:t>
            </a:r>
            <a:r>
              <a:rPr lang="en-US" sz="2800" dirty="0" smtClean="0"/>
              <a:t>if</a:t>
            </a:r>
            <a:r>
              <a:rPr lang="en-US" sz="2800" dirty="0" smtClean="0"/>
              <a:t> </a:t>
            </a:r>
            <a:r>
              <a:rPr lang="en-US" sz="2800" dirty="0" smtClean="0"/>
              <a:t>the Broadband Forum members renew interest.</a:t>
            </a:r>
          </a:p>
          <a:p>
            <a:pPr lvl="1">
              <a:spcBef>
                <a:spcPts val="600"/>
              </a:spcBef>
              <a:spcAft>
                <a:spcPts val="600"/>
              </a:spcAft>
              <a:buFontTx/>
              <a:buChar char="•"/>
            </a:pPr>
            <a:r>
              <a:rPr lang="en-US" sz="2800" dirty="0" smtClean="0"/>
              <a:t>Other </a:t>
            </a:r>
            <a:r>
              <a:rPr lang="en-US" sz="2800" dirty="0" smtClean="0"/>
              <a:t>‘on hold’ projects should be considered terminated.</a:t>
            </a:r>
          </a:p>
          <a:p>
            <a:pPr lvl="1">
              <a:spcBef>
                <a:spcPts val="600"/>
              </a:spcBef>
              <a:spcAft>
                <a:spcPts val="600"/>
              </a:spcAft>
              <a:buFontTx/>
              <a:buChar char="•"/>
            </a:pPr>
            <a:r>
              <a:rPr lang="en-US" sz="2800" dirty="0" smtClean="0"/>
              <a:t>‘Potential’ projects may be proposed in the future, but need not be in the charter</a:t>
            </a:r>
            <a:r>
              <a:rPr lang="en-US" sz="2800" dirty="0" smtClean="0"/>
              <a:t>.</a:t>
            </a:r>
            <a:endParaRPr lang="en-US" sz="3200" b="1"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18</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18</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Semantic Model WG Charter</a:t>
            </a:r>
          </a:p>
        </p:txBody>
      </p:sp>
      <p:sp>
        <p:nvSpPr>
          <p:cNvPr id="9225" name="Rectangle 3"/>
          <p:cNvSpPr>
            <a:spLocks noGrp="1" noChangeArrowheads="1"/>
          </p:cNvSpPr>
          <p:nvPr>
            <p:ph idx="1"/>
          </p:nvPr>
        </p:nvSpPr>
        <p:spPr>
          <a:xfrm>
            <a:off x="406400" y="1600200"/>
            <a:ext cx="12598400" cy="6165790"/>
          </a:xfrm>
        </p:spPr>
        <p:txBody>
          <a:bodyPr wrap="square">
            <a:spAutoFit/>
          </a:bodyPr>
          <a:lstStyle/>
          <a:p>
            <a:pPr>
              <a:spcBef>
                <a:spcPts val="600"/>
              </a:spcBef>
              <a:spcAft>
                <a:spcPts val="600"/>
              </a:spcAft>
              <a:buFontTx/>
              <a:buChar char="•"/>
            </a:pPr>
            <a:r>
              <a:rPr lang="en-US" sz="3200" b="1" dirty="0" smtClean="0"/>
              <a:t>Note that what follows is a proposition, subject to discussion and revision. The proposition is: </a:t>
            </a:r>
          </a:p>
          <a:p>
            <a:pPr lvl="1">
              <a:spcBef>
                <a:spcPts val="600"/>
              </a:spcBef>
              <a:spcAft>
                <a:spcPts val="600"/>
              </a:spcAft>
              <a:buFontTx/>
              <a:buChar char="•"/>
            </a:pPr>
            <a:r>
              <a:rPr lang="en-US" sz="2600" dirty="0" smtClean="0"/>
              <a:t>The Semantic Model Workgroup Charter be </a:t>
            </a:r>
            <a:r>
              <a:rPr lang="en-US" sz="2600" dirty="0" smtClean="0"/>
              <a:t>updated.</a:t>
            </a:r>
            <a:endParaRPr lang="en-US" sz="2600" dirty="0" smtClean="0"/>
          </a:p>
          <a:p>
            <a:pPr lvl="1">
              <a:spcBef>
                <a:spcPts val="600"/>
              </a:spcBef>
              <a:spcAft>
                <a:spcPts val="600"/>
              </a:spcAft>
              <a:buFontTx/>
              <a:buChar char="•"/>
            </a:pPr>
            <a:r>
              <a:rPr lang="en-US" sz="2600" dirty="0" smtClean="0"/>
              <a:t>The role of the Semantic Model Workgroup and scope of work be considered, agreed to, and defined in </a:t>
            </a:r>
            <a:r>
              <a:rPr lang="en-US" sz="2600" dirty="0" smtClean="0"/>
              <a:t>the updated workgroup charter includi</a:t>
            </a:r>
            <a:r>
              <a:rPr lang="en-US" sz="2600" dirty="0" smtClean="0"/>
              <a:t>ng</a:t>
            </a:r>
            <a:r>
              <a:rPr lang="en-US" sz="2600" dirty="0" smtClean="0"/>
              <a:t> </a:t>
            </a:r>
            <a:r>
              <a:rPr lang="en-US" sz="2600" dirty="0" smtClean="0"/>
              <a:t>maintenance of the </a:t>
            </a:r>
            <a:r>
              <a:rPr lang="en-US" sz="2600" dirty="0" smtClean="0"/>
              <a:t>Model.</a:t>
            </a:r>
            <a:endParaRPr lang="en-US" sz="2600" dirty="0" smtClean="0"/>
          </a:p>
          <a:p>
            <a:pPr lvl="1">
              <a:spcBef>
                <a:spcPts val="600"/>
              </a:spcBef>
              <a:spcAft>
                <a:spcPts val="600"/>
              </a:spcAft>
              <a:buFontTx/>
              <a:buChar char="•"/>
            </a:pPr>
            <a:r>
              <a:rPr lang="en-US" sz="2600" dirty="0" smtClean="0"/>
              <a:t>This charter is subject to Formal Approval. </a:t>
            </a:r>
          </a:p>
          <a:p>
            <a:pPr lvl="1">
              <a:spcBef>
                <a:spcPts val="600"/>
              </a:spcBef>
              <a:spcAft>
                <a:spcPts val="600"/>
              </a:spcAft>
              <a:buFontTx/>
              <a:buChar char="•"/>
            </a:pPr>
            <a:r>
              <a:rPr lang="en-US" sz="2600" dirty="0" smtClean="0"/>
              <a:t> Once the role of the Semantic Model workgroup is established, specific specification projects can be proposed, following the  process defined in </a:t>
            </a:r>
            <a:r>
              <a:rPr lang="en-US" dirty="0" smtClean="0">
                <a:hlinkClick r:id="rId4"/>
              </a:rPr>
              <a:t>ftp://ftp.pwg.org/pub/pwg/general/process/pwg-charter-policy.txt</a:t>
            </a:r>
            <a:r>
              <a:rPr lang="en-US" dirty="0" smtClean="0"/>
              <a:t>.  SM3 specifications should probably be first.</a:t>
            </a:r>
          </a:p>
          <a:p>
            <a:pPr lvl="1">
              <a:spcBef>
                <a:spcPts val="600"/>
              </a:spcBef>
              <a:spcAft>
                <a:spcPts val="600"/>
              </a:spcAft>
              <a:buFontTx/>
              <a:buChar char="•"/>
            </a:pPr>
            <a:r>
              <a:rPr lang="en-US" dirty="0" smtClean="0"/>
              <a:t>The white paper generated for each proposed specification is subject to formal </a:t>
            </a:r>
            <a:r>
              <a:rPr lang="en-US" dirty="0" smtClean="0"/>
              <a:t>approval, thus adding them to the charter.</a:t>
            </a:r>
            <a:endParaRPr lang="en-US" sz="3200" b="1"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19</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19</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Project 1: Maintaining the Semantic Model Schema and WSDL</a:t>
            </a:r>
            <a:endParaRPr lang="en-US" dirty="0" smtClean="0"/>
          </a:p>
        </p:txBody>
      </p:sp>
      <p:sp>
        <p:nvSpPr>
          <p:cNvPr id="9225" name="Rectangle 3"/>
          <p:cNvSpPr>
            <a:spLocks noGrp="1" noChangeArrowheads="1"/>
          </p:cNvSpPr>
          <p:nvPr>
            <p:ph idx="1"/>
          </p:nvPr>
        </p:nvSpPr>
        <p:spPr>
          <a:xfrm>
            <a:off x="-279400" y="1600200"/>
            <a:ext cx="13284200" cy="7612340"/>
          </a:xfrm>
        </p:spPr>
        <p:txBody>
          <a:bodyPr wrap="square">
            <a:spAutoFit/>
          </a:bodyPr>
          <a:lstStyle/>
          <a:p>
            <a:pPr lvl="1">
              <a:spcBef>
                <a:spcPts val="600"/>
              </a:spcBef>
              <a:spcAft>
                <a:spcPts val="600"/>
              </a:spcAft>
              <a:buFontTx/>
              <a:buChar char="•"/>
            </a:pPr>
            <a:r>
              <a:rPr lang="en-US" sz="2800" dirty="0" smtClean="0"/>
              <a:t>Is this activity necessary? Is the model useful? What should it reflect (just IPP, a more universal view, features defined by other  organizations impacting Imaging Systems)?</a:t>
            </a:r>
          </a:p>
          <a:p>
            <a:pPr lvl="1">
              <a:spcBef>
                <a:spcPts val="600"/>
              </a:spcBef>
              <a:spcAft>
                <a:spcPts val="600"/>
              </a:spcAft>
              <a:buFontTx/>
              <a:buChar char="•"/>
            </a:pPr>
            <a:r>
              <a:rPr lang="en-US" sz="2800" dirty="0" smtClean="0"/>
              <a:t>As a primary activity, it should be identified as a project and should be staffed. It </a:t>
            </a:r>
            <a:r>
              <a:rPr lang="en-US" sz="2800" dirty="0" smtClean="0"/>
              <a:t>involved technical </a:t>
            </a:r>
            <a:r>
              <a:rPr lang="en-US" sz="2800" dirty="0" smtClean="0"/>
              <a:t>maintenance of the XML and </a:t>
            </a:r>
            <a:r>
              <a:rPr lang="en-US" sz="2800" dirty="0" smtClean="0"/>
              <a:t>web-</a:t>
            </a:r>
            <a:r>
              <a:rPr lang="en-US" sz="2800" dirty="0" err="1" smtClean="0"/>
              <a:t>browseable</a:t>
            </a:r>
            <a:r>
              <a:rPr lang="en-US" sz="2800" dirty="0" smtClean="0"/>
              <a:t> </a:t>
            </a:r>
            <a:r>
              <a:rPr lang="en-US" sz="2800" dirty="0" smtClean="0"/>
              <a:t>forms. Members must consider what is to be added to the model and in what way, and may require going back to the originators of new features to question or clarify items.   </a:t>
            </a:r>
          </a:p>
          <a:p>
            <a:pPr lvl="1">
              <a:spcBef>
                <a:spcPts val="600"/>
              </a:spcBef>
              <a:spcAft>
                <a:spcPts val="600"/>
              </a:spcAft>
              <a:buFontTx/>
              <a:buChar char="•"/>
            </a:pPr>
            <a:r>
              <a:rPr lang="en-US" sz="2800" dirty="0" smtClean="0"/>
              <a:t>Although it has been stated that only written specs can become standards, not XML schema, some mechanism should be identified to show that a model representation is definitive. This might not  require prototyping.</a:t>
            </a:r>
          </a:p>
          <a:p>
            <a:pPr lvl="1">
              <a:spcBef>
                <a:spcPts val="600"/>
              </a:spcBef>
              <a:spcAft>
                <a:spcPts val="600"/>
              </a:spcAft>
              <a:buFontTx/>
              <a:buChar char="•"/>
            </a:pPr>
            <a:r>
              <a:rPr lang="en-US" sz="2800" dirty="0" smtClean="0"/>
              <a:t>Should an alternate representation method be used? Resource Description Framework (</a:t>
            </a:r>
            <a:r>
              <a:rPr lang="en-US" sz="2800" b="1" dirty="0" smtClean="0"/>
              <a:t>RDF</a:t>
            </a:r>
            <a:r>
              <a:rPr lang="en-US" sz="2800" dirty="0" smtClean="0"/>
              <a:t>)  has been suggested.</a:t>
            </a:r>
          </a:p>
          <a:p>
            <a:pPr lvl="1">
              <a:spcBef>
                <a:spcPts val="600"/>
              </a:spcBef>
              <a:spcAft>
                <a:spcPts val="600"/>
              </a:spcAft>
              <a:buFontTx/>
              <a:buChar char="•"/>
            </a:pPr>
            <a:r>
              <a:rPr lang="en-US" sz="2800" dirty="0" smtClean="0"/>
              <a:t>A definition of the objectives, staffing and methods use by this project should be generated and voted on</a:t>
            </a:r>
            <a:r>
              <a:rPr lang="en-US" sz="2800" dirty="0" smtClean="0"/>
              <a:t>.</a:t>
            </a:r>
            <a:endParaRPr lang="en-US" sz="3200" b="1"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a:solidFill>
                <a:srgbClr val="FFFFFF"/>
              </a:solidFill>
              <a:cs typeface="Arial" charset="0"/>
            </a:endParaRPr>
          </a:p>
        </p:txBody>
      </p:sp>
      <p:sp>
        <p:nvSpPr>
          <p:cNvPr id="11" name="Rectangle 3"/>
          <p:cNvSpPr>
            <a:spLocks noGrp="1" noChangeArrowheads="1"/>
          </p:cNvSpPr>
          <p:nvPr>
            <p:ph idx="1"/>
          </p:nvPr>
        </p:nvSpPr>
        <p:spPr>
          <a:xfrm>
            <a:off x="0" y="1582132"/>
            <a:ext cx="12750800" cy="7994496"/>
          </a:xfrm>
          <a:ln w="9525"/>
        </p:spPr>
        <p:txBody>
          <a:bodyPr wrap="square">
            <a:spAutoFit/>
          </a:bodyPr>
          <a:lstStyle/>
          <a:p>
            <a:pPr algn="just"/>
            <a:r>
              <a:rPr lang="en-US" sz="3200" dirty="0" smtClean="0">
                <a:sym typeface="Verdana" charset="0"/>
              </a:rPr>
              <a:t>The current Semantic Model workgroup is the latest in a series of PWG workgroups documenting and maintaining the Hard Copy Imaging System model.</a:t>
            </a:r>
          </a:p>
          <a:p>
            <a:pPr algn="just"/>
            <a:r>
              <a:rPr lang="en-US" sz="3200" dirty="0" smtClean="0">
                <a:sym typeface="Verdana" charset="0"/>
              </a:rPr>
              <a:t>This model defines the semantic elements that constitute the imaging services and subunits of a network connected Imaging System, and the actions that </a:t>
            </a:r>
            <a:r>
              <a:rPr lang="en-US" sz="3200" dirty="0" smtClean="0"/>
              <a:t>operate on the objects and elements of the model, independent of a specific protocol or network environment.</a:t>
            </a:r>
          </a:p>
          <a:p>
            <a:pPr algn="just"/>
            <a:r>
              <a:rPr lang="en-US" sz="3200" dirty="0" smtClean="0"/>
              <a:t>The Semantic Model is represented in an XML Schema form, and has been described by PWG Candidate Standards</a:t>
            </a:r>
          </a:p>
          <a:p>
            <a:pPr lvl="1" algn="just"/>
            <a:r>
              <a:rPr lang="en-US" sz="2600" dirty="0" smtClean="0"/>
              <a:t>Semantic Model (2003-2004) Modeled the Print Service, based on IPP 1.1 and other printing standards (SM1)</a:t>
            </a:r>
          </a:p>
          <a:p>
            <a:pPr lvl="1" algn="just"/>
            <a:r>
              <a:rPr lang="en-US" sz="2600" dirty="0" smtClean="0"/>
              <a:t>MFD (2007-2012) Seven standards adding other Hard Copy Imaging Services to expand the model to multifunction imaging –MFDs (SM2)</a:t>
            </a:r>
          </a:p>
          <a:p>
            <a:pPr lvl="1" algn="just"/>
            <a:r>
              <a:rPr lang="en-US" sz="2600" dirty="0" smtClean="0"/>
              <a:t>SM3 (2013- ) Intended to consolidate and advance the </a:t>
            </a:r>
            <a:r>
              <a:rPr lang="en-US" sz="2600" dirty="0" smtClean="0"/>
              <a:t>model.</a:t>
            </a: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20</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20</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SM3 Specifications</a:t>
            </a:r>
            <a:endParaRPr lang="en-US" dirty="0" smtClean="0"/>
          </a:p>
        </p:txBody>
      </p:sp>
      <p:sp>
        <p:nvSpPr>
          <p:cNvPr id="9225" name="Rectangle 3"/>
          <p:cNvSpPr>
            <a:spLocks noGrp="1" noChangeArrowheads="1"/>
          </p:cNvSpPr>
          <p:nvPr>
            <p:ph idx="1"/>
          </p:nvPr>
        </p:nvSpPr>
        <p:spPr>
          <a:xfrm>
            <a:off x="0" y="1600200"/>
            <a:ext cx="12674600" cy="7917552"/>
          </a:xfrm>
        </p:spPr>
        <p:txBody>
          <a:bodyPr wrap="square">
            <a:spAutoFit/>
          </a:bodyPr>
          <a:lstStyle/>
          <a:p>
            <a:pPr lvl="1">
              <a:spcBef>
                <a:spcPts val="600"/>
              </a:spcBef>
              <a:spcAft>
                <a:spcPts val="600"/>
              </a:spcAft>
              <a:buFontTx/>
              <a:buChar char="•"/>
            </a:pPr>
            <a:r>
              <a:rPr lang="en-US" sz="2800" dirty="0" smtClean="0"/>
              <a:t>What is the purpose of the SM3 specifications?  Are they necessary?</a:t>
            </a:r>
          </a:p>
          <a:p>
            <a:pPr lvl="2">
              <a:spcBef>
                <a:spcPts val="600"/>
              </a:spcBef>
              <a:spcAft>
                <a:spcPts val="600"/>
              </a:spcAft>
              <a:buFontTx/>
              <a:buChar char="•"/>
            </a:pPr>
            <a:r>
              <a:rPr lang="en-US" sz="2800" dirty="0" smtClean="0"/>
              <a:t> The set of  ‘SM2’ specifications are incomplete, inconsistent and in some cases outdated. The SM3 specs were to address these problems, although not by a massive rewrite. Just how is unclear to at least some of the potential authors, outlines notwithstanding.</a:t>
            </a:r>
          </a:p>
          <a:p>
            <a:pPr lvl="2">
              <a:spcBef>
                <a:spcPts val="600"/>
              </a:spcBef>
              <a:spcAft>
                <a:spcPts val="600"/>
              </a:spcAft>
              <a:buFontTx/>
              <a:buChar char="•"/>
            </a:pPr>
            <a:r>
              <a:rPr lang="en-US" sz="2800" dirty="0" smtClean="0"/>
              <a:t>Some regarded the SM2  specs as an elaboration on and guide to the Schema. Others considered them as a high level but definitive modeling (oxymoron?) of the services, operations and objects. At what level should SM3 specs be?</a:t>
            </a:r>
          </a:p>
          <a:p>
            <a:pPr lvl="1"/>
            <a:r>
              <a:rPr lang="en-US" sz="2800" dirty="0" smtClean="0"/>
              <a:t>These basic questions should be resolved by the workgroup  with the candidate editors submitting the  “white paper” for PWG approval, according to the PWG Charter Policy </a:t>
            </a:r>
            <a:r>
              <a:rPr lang="en-US" dirty="0" smtClean="0"/>
              <a:t>(ftp://ftp.pwg.org/pub/pwg/general/process/pwg-charter-policy.txt)</a:t>
            </a:r>
            <a:endParaRPr lang="en-US" sz="2800" dirty="0" smtClean="0"/>
          </a:p>
          <a:p>
            <a:pPr lvl="1">
              <a:spcBef>
                <a:spcPts val="600"/>
              </a:spcBef>
              <a:spcAft>
                <a:spcPts val="600"/>
              </a:spcAft>
              <a:buFontTx/>
              <a:buChar char="•"/>
            </a:pPr>
            <a:r>
              <a:rPr lang="en-US" sz="2800" dirty="0" smtClean="0"/>
              <a:t>If the process cannot be successfully completed, the project does not formally exist</a:t>
            </a:r>
            <a:r>
              <a:rPr lang="en-US" sz="2800" dirty="0" smtClean="0"/>
              <a:t>.</a:t>
            </a:r>
            <a:endParaRPr lang="en-US" sz="3200" b="1"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21</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21</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Next Steps</a:t>
            </a:r>
            <a:endParaRPr lang="en-US" dirty="0" smtClean="0"/>
          </a:p>
        </p:txBody>
      </p:sp>
      <p:sp>
        <p:nvSpPr>
          <p:cNvPr id="9225" name="Rectangle 3"/>
          <p:cNvSpPr>
            <a:spLocks noGrp="1" noChangeArrowheads="1"/>
          </p:cNvSpPr>
          <p:nvPr>
            <p:ph idx="1"/>
          </p:nvPr>
        </p:nvSpPr>
        <p:spPr>
          <a:xfrm>
            <a:off x="0" y="1600201"/>
            <a:ext cx="12674600" cy="7550785"/>
          </a:xfrm>
        </p:spPr>
        <p:txBody>
          <a:bodyPr wrap="square">
            <a:spAutoFit/>
          </a:bodyPr>
          <a:lstStyle/>
          <a:p>
            <a:pPr>
              <a:spcBef>
                <a:spcPts val="600"/>
              </a:spcBef>
              <a:spcAft>
                <a:spcPts val="600"/>
              </a:spcAft>
              <a:buFontTx/>
              <a:buChar char="•"/>
            </a:pPr>
            <a:r>
              <a:rPr lang="en-US" sz="3400" dirty="0" smtClean="0">
                <a:sym typeface="Verdana" charset="0"/>
              </a:rPr>
              <a:t>Develop a new </a:t>
            </a:r>
            <a:r>
              <a:rPr lang="en-US" sz="3400" dirty="0" smtClean="0">
                <a:sym typeface="Verdana" charset="0"/>
              </a:rPr>
              <a:t>charter– </a:t>
            </a:r>
            <a:r>
              <a:rPr lang="en-US" sz="3400" dirty="0" smtClean="0">
                <a:sym typeface="Verdana" charset="0"/>
              </a:rPr>
              <a:t>objective by the next F2F</a:t>
            </a:r>
          </a:p>
          <a:p>
            <a:pPr lvl="1">
              <a:spcBef>
                <a:spcPts val="600"/>
              </a:spcBef>
              <a:spcAft>
                <a:spcPts val="600"/>
              </a:spcAft>
              <a:buFontTx/>
              <a:buChar char="•"/>
            </a:pPr>
            <a:r>
              <a:rPr lang="en-US" sz="2800" dirty="0" smtClean="0">
                <a:sym typeface="Verdana" charset="0"/>
              </a:rPr>
              <a:t>Establish consensus on the Role of the Semantic  Model WG.</a:t>
            </a:r>
          </a:p>
          <a:p>
            <a:pPr lvl="1">
              <a:spcBef>
                <a:spcPts val="600"/>
              </a:spcBef>
              <a:spcAft>
                <a:spcPts val="600"/>
              </a:spcAft>
              <a:buFontTx/>
              <a:buChar char="•"/>
            </a:pPr>
            <a:r>
              <a:rPr lang="en-US" sz="2800" dirty="0" smtClean="0">
                <a:sym typeface="Verdana" charset="0"/>
              </a:rPr>
              <a:t>Generate a Charter draft, defining the </a:t>
            </a:r>
            <a:r>
              <a:rPr lang="en-US" sz="2800" dirty="0" smtClean="0"/>
              <a:t>specific areas of Standardization to be addressed </a:t>
            </a:r>
          </a:p>
          <a:p>
            <a:pPr lvl="1">
              <a:spcBef>
                <a:spcPts val="600"/>
              </a:spcBef>
              <a:spcAft>
                <a:spcPts val="600"/>
              </a:spcAft>
              <a:buFontTx/>
              <a:buChar char="•"/>
            </a:pPr>
            <a:r>
              <a:rPr lang="en-US" sz="2800" dirty="0" smtClean="0"/>
              <a:t>Submit this Charter Draft to the PWG for formal vote.</a:t>
            </a:r>
          </a:p>
          <a:p>
            <a:pPr>
              <a:spcBef>
                <a:spcPts val="600"/>
              </a:spcBef>
              <a:spcAft>
                <a:spcPts val="600"/>
              </a:spcAft>
              <a:buFontTx/>
              <a:buChar char="•"/>
            </a:pPr>
            <a:r>
              <a:rPr lang="en-US" sz="3400" dirty="0" smtClean="0"/>
              <a:t>Set up maintenance of the Model as a project, with a defined process and staff.</a:t>
            </a:r>
          </a:p>
          <a:p>
            <a:pPr>
              <a:spcBef>
                <a:spcPts val="600"/>
              </a:spcBef>
              <a:spcAft>
                <a:spcPts val="600"/>
              </a:spcAft>
              <a:buFontTx/>
              <a:buChar char="•"/>
            </a:pPr>
            <a:r>
              <a:rPr lang="en-US" sz="3400" dirty="0" smtClean="0"/>
              <a:t>Initiate the process to include SM3 specification project(s) in the charter.</a:t>
            </a:r>
          </a:p>
          <a:p>
            <a:pPr lvl="1">
              <a:spcBef>
                <a:spcPts val="600"/>
              </a:spcBef>
              <a:spcAft>
                <a:spcPts val="600"/>
              </a:spcAft>
              <a:buFontTx/>
              <a:buChar char="•"/>
            </a:pPr>
            <a:r>
              <a:rPr lang="en-US" sz="2800" dirty="0" smtClean="0"/>
              <a:t>Decide of scope and purpose of specification(s)</a:t>
            </a:r>
          </a:p>
          <a:p>
            <a:pPr lvl="1">
              <a:spcBef>
                <a:spcPts val="600"/>
              </a:spcBef>
              <a:spcAft>
                <a:spcPts val="600"/>
              </a:spcAft>
              <a:buFontTx/>
              <a:buChar char="•"/>
            </a:pPr>
            <a:r>
              <a:rPr lang="en-US" sz="2800" dirty="0" smtClean="0"/>
              <a:t>Get editors</a:t>
            </a:r>
          </a:p>
          <a:p>
            <a:pPr lvl="1">
              <a:spcBef>
                <a:spcPts val="600"/>
              </a:spcBef>
              <a:spcAft>
                <a:spcPts val="600"/>
              </a:spcAft>
              <a:buFontTx/>
              <a:buChar char="•"/>
            </a:pPr>
            <a:r>
              <a:rPr lang="en-US" sz="2800" dirty="0" smtClean="0"/>
              <a:t>Develop white paper(s)</a:t>
            </a:r>
          </a:p>
          <a:p>
            <a:pPr lvl="1">
              <a:spcBef>
                <a:spcPts val="600"/>
              </a:spcBef>
              <a:spcAft>
                <a:spcPts val="600"/>
              </a:spcAft>
              <a:buFontTx/>
              <a:buChar char="•"/>
            </a:pPr>
            <a:r>
              <a:rPr lang="en-US" sz="2800" dirty="0" smtClean="0"/>
              <a:t>Submit white papers to the PWG for formal vote</a:t>
            </a:r>
            <a:r>
              <a:rPr lang="en-US" sz="2800" dirty="0" smtClean="0"/>
              <a:t>.</a:t>
            </a:r>
            <a:endParaRPr lang="en-US" sz="3200" b="1"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22</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22</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Next  conference call:  August 24, 2015; 12:00 – 1:00 PDT / 3:00 – 4:00 PM EDT.</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400" dirty="0" smtClean="0"/>
              <a:t> </a:t>
            </a:r>
            <a:r>
              <a:rPr lang="en-US" sz="2400" u="sng" dirty="0">
                <a:hlinkClick r:id="rId5"/>
              </a:rPr>
              <a:t>https://ieee-isto.webex.com/ieee-isto</a:t>
            </a:r>
            <a:endParaRPr lang="en-US" sz="24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pPr algn="ctr"/>
            <a:r>
              <a:rPr lang="en-US" dirty="0" smtClean="0">
                <a:solidFill>
                  <a:schemeClr val="tx1"/>
                </a:solidFill>
              </a:rPr>
              <a:t>Appendix</a:t>
            </a:r>
            <a:endParaRPr lang="en-US" dirty="0">
              <a:solidFill>
                <a:schemeClr val="tx1"/>
              </a:solidFill>
            </a:endParaRPr>
          </a:p>
        </p:txBody>
      </p:sp>
      <p:sp>
        <p:nvSpPr>
          <p:cNvPr id="6" name="Subtitle 5"/>
          <p:cNvSpPr>
            <a:spLocks noGrp="1"/>
          </p:cNvSpPr>
          <p:nvPr>
            <p:ph type="subTitle" idx="1"/>
          </p:nvPr>
        </p:nvSpPr>
        <p:spPr/>
        <p:txBody>
          <a:bodyPr/>
          <a:lstStyle/>
          <a:p>
            <a:r>
              <a:rPr lang="en-US" dirty="0" smtClean="0"/>
              <a:t>Past Specifications</a:t>
            </a:r>
            <a:endParaRPr lang="en-US" dirty="0"/>
          </a:p>
        </p:txBody>
      </p:sp>
      <p:sp>
        <p:nvSpPr>
          <p:cNvPr id="4" name="Slide Number Placeholder 3"/>
          <p:cNvSpPr>
            <a:spLocks noGrp="1"/>
          </p:cNvSpPr>
          <p:nvPr>
            <p:ph type="sldNum" sz="quarter" idx="10"/>
          </p:nvPr>
        </p:nvSpPr>
        <p:spPr/>
        <p:txBody>
          <a:bodyPr/>
          <a:lstStyle/>
          <a:p>
            <a:pPr>
              <a:defRPr/>
            </a:pPr>
            <a:fld id="{5B8D8183-25DD-4D1D-A67B-97BE19D0EF38}" type="slidenum">
              <a:rPr lang="en-US" smtClean="0"/>
              <a:pPr>
                <a:defRPr/>
              </a:pPr>
              <a:t>23</a:t>
            </a:fld>
            <a:endParaRPr lang="en-U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B54E7D7F-881F-4A5D-9C5B-B6F765B3444F}" type="slidenum">
              <a:rPr lang="en-US" smtClean="0"/>
              <a:pPr/>
              <a:t>24</a:t>
            </a:fld>
            <a:endParaRPr lang="en-US" smtClean="0"/>
          </a:p>
        </p:txBody>
      </p:sp>
      <p:sp>
        <p:nvSpPr>
          <p:cNvPr id="10243"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0244"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0245"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0246"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024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6A38E44-E466-4955-8F58-24305DBA14B1}" type="slidenum">
              <a:rPr lang="en-US" sz="1400">
                <a:solidFill>
                  <a:srgbClr val="FFFFFF"/>
                </a:solidFill>
                <a:cs typeface="Arial" charset="0"/>
              </a:rPr>
              <a:pPr algn="ctr"/>
              <a:t>24</a:t>
            </a:fld>
            <a:endParaRPr lang="en-US" sz="1400">
              <a:solidFill>
                <a:srgbClr val="FFFFFF"/>
              </a:solidFill>
              <a:cs typeface="Arial" charset="0"/>
            </a:endParaRPr>
          </a:p>
        </p:txBody>
      </p:sp>
      <p:sp>
        <p:nvSpPr>
          <p:cNvPr id="10248"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306388" y="4681538"/>
            <a:ext cx="11225212" cy="1277937"/>
          </a:xfrm>
          <a:prstGeom prst="rect">
            <a:avLst/>
          </a:prstGeom>
          <a:noFill/>
          <a:ln w="12700">
            <a:noFill/>
            <a:miter lim="800000"/>
            <a:headEnd/>
            <a:tailEnd/>
          </a:ln>
        </p:spPr>
        <p:txBody>
          <a:bodyPr lIns="50800" tIns="50800" rIns="108599" bIns="50800"/>
          <a:lstStyle/>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rPr>
              <a:t>PWG5108.02-2009: </a:t>
            </a:r>
            <a:br>
              <a:rPr lang="en-US" sz="2000" kern="0" dirty="0">
                <a:solidFill>
                  <a:schemeClr val="tx1"/>
                </a:solidFill>
                <a:latin typeface="+mn-lt"/>
                <a:ea typeface="+mn-ea"/>
                <a:cs typeface="+mn-cs"/>
                <a:sym typeface="Verdana" charset="0"/>
              </a:rPr>
            </a:br>
            <a:r>
              <a:rPr lang="en-US" sz="2000" kern="0" dirty="0">
                <a:solidFill>
                  <a:schemeClr val="tx1"/>
                </a:solidFill>
                <a:latin typeface="+mn-lt"/>
                <a:ea typeface="+mn-ea"/>
                <a:cs typeface="+mn-cs"/>
                <a:sym typeface="Verdana" charset="0"/>
              </a:rPr>
              <a:t>Network Scan Service Semantic Model and Service Interface Version 1.0 </a:t>
            </a:r>
          </a:p>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hlinkClick r:id="rId3"/>
              </a:rPr>
              <a:t>ftp://ftp.pwg.org/pub/pwg/candidates/cs-sm20-scan10-20090410-5108.02.pdf</a:t>
            </a:r>
            <a:r>
              <a:rPr lang="en-US" sz="2000" kern="0" dirty="0">
                <a:solidFill>
                  <a:schemeClr val="tx1"/>
                </a:solidFill>
                <a:latin typeface="+mn-lt"/>
                <a:ea typeface="+mn-ea"/>
                <a:cs typeface="+mn-cs"/>
                <a:sym typeface="Verdana" charset="0"/>
              </a:rPr>
              <a:t> </a:t>
            </a:r>
          </a:p>
        </p:txBody>
      </p:sp>
      <p:sp>
        <p:nvSpPr>
          <p:cNvPr id="10250" name="Rectangle 2"/>
          <p:cNvSpPr>
            <a:spLocks noChangeArrowheads="1"/>
          </p:cNvSpPr>
          <p:nvPr/>
        </p:nvSpPr>
        <p:spPr bwMode="auto">
          <a:xfrm>
            <a:off x="381000" y="6264275"/>
            <a:ext cx="7924800" cy="685800"/>
          </a:xfrm>
          <a:prstGeom prst="rect">
            <a:avLst/>
          </a:prstGeom>
          <a:noFill/>
          <a:ln w="9525">
            <a:noFill/>
            <a:miter lim="800000"/>
            <a:headEnd/>
            <a:tailEnd/>
          </a:ln>
        </p:spPr>
        <p:txBody>
          <a:bodyPr anchor="ctr"/>
          <a:lstStyle/>
          <a:p>
            <a:r>
              <a:rPr lang="en-US" sz="4000">
                <a:solidFill>
                  <a:schemeClr val="tx2"/>
                </a:solidFill>
                <a:latin typeface="Verdana" pitchFamily="34" charset="0"/>
              </a:rPr>
              <a:t>Resource</a:t>
            </a:r>
            <a:r>
              <a:rPr lang="en-US" sz="3600">
                <a:solidFill>
                  <a:schemeClr val="tx2"/>
                </a:solidFill>
                <a:latin typeface="Verdana" pitchFamily="34" charset="0"/>
              </a:rPr>
              <a:t> Service: </a:t>
            </a:r>
            <a:r>
              <a:rPr lang="en-US" sz="2400" i="1"/>
              <a:t>Approved July 2009</a:t>
            </a:r>
            <a:endParaRPr lang="en-US" sz="2400" i="1">
              <a:solidFill>
                <a:schemeClr val="tx2"/>
              </a:solidFill>
              <a:latin typeface="Verdana" pitchFamily="34" charset="0"/>
            </a:endParaRPr>
          </a:p>
        </p:txBody>
      </p:sp>
      <p:sp>
        <p:nvSpPr>
          <p:cNvPr id="10251" name="Rectangle 9"/>
          <p:cNvSpPr>
            <a:spLocks noChangeArrowheads="1"/>
          </p:cNvSpPr>
          <p:nvPr/>
        </p:nvSpPr>
        <p:spPr bwMode="auto">
          <a:xfrm>
            <a:off x="304800" y="4094163"/>
            <a:ext cx="7315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Scan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April 2009</a:t>
            </a:r>
            <a:endParaRPr lang="en-US" sz="2400" i="1">
              <a:solidFill>
                <a:schemeClr val="tx2"/>
              </a:solidFill>
              <a:latin typeface="Verdana" pitchFamily="34" charset="0"/>
            </a:endParaRPr>
          </a:p>
        </p:txBody>
      </p:sp>
      <p:sp>
        <p:nvSpPr>
          <p:cNvPr id="10252" name="Rectangle 9"/>
          <p:cNvSpPr>
            <a:spLocks noChangeArrowheads="1"/>
          </p:cNvSpPr>
          <p:nvPr/>
        </p:nvSpPr>
        <p:spPr bwMode="auto">
          <a:xfrm>
            <a:off x="381000" y="2133600"/>
            <a:ext cx="6934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Print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January 2004</a:t>
            </a:r>
            <a:endParaRPr lang="en-US" sz="2400" i="1">
              <a:solidFill>
                <a:schemeClr val="tx2"/>
              </a:solidFill>
              <a:latin typeface="Verdana" pitchFamily="34" charset="0"/>
            </a:endParaRPr>
          </a:p>
        </p:txBody>
      </p:sp>
      <p:sp>
        <p:nvSpPr>
          <p:cNvPr id="16" name="Rectangle 3"/>
          <p:cNvSpPr txBox="1">
            <a:spLocks noChangeArrowheads="1"/>
          </p:cNvSpPr>
          <p:nvPr/>
        </p:nvSpPr>
        <p:spPr bwMode="auto">
          <a:xfrm>
            <a:off x="381000" y="2835275"/>
            <a:ext cx="106172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PWG5105.1</a:t>
            </a:r>
            <a:r>
              <a:rPr lang="en-US" sz="1800" kern="0" dirty="0">
                <a:latin typeface="+mn-lt"/>
              </a:rPr>
              <a:t>: </a:t>
            </a:r>
            <a:br>
              <a:rPr lang="en-US" sz="1800" kern="0" dirty="0">
                <a:latin typeface="+mn-lt"/>
              </a:rPr>
            </a:br>
            <a:r>
              <a:rPr lang="en-US" sz="1800" kern="0" dirty="0">
                <a:latin typeface="+mn-lt"/>
              </a:rPr>
              <a:t>PWG </a:t>
            </a:r>
            <a:r>
              <a:rPr lang="en-US" sz="2000" kern="0" dirty="0">
                <a:latin typeface="+mn-lt"/>
              </a:rPr>
              <a:t>Semantic</a:t>
            </a:r>
            <a:r>
              <a:rPr lang="en-US" sz="1800" kern="0" dirty="0">
                <a:latin typeface="+mn-lt"/>
              </a:rPr>
              <a:t> Model Specification 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ftp.pwg.org/pub/pwg/candidates/cs-sm10-20040120-5105.1.pdf</a:t>
            </a:r>
            <a:endParaRPr lang="en-US" sz="1800" kern="0" dirty="0">
              <a:latin typeface="+mn-lt"/>
            </a:endParaRPr>
          </a:p>
        </p:txBody>
      </p:sp>
      <p:sp>
        <p:nvSpPr>
          <p:cNvPr id="17" name="Rectangle 3"/>
          <p:cNvSpPr txBox="1">
            <a:spLocks noChangeArrowheads="1"/>
          </p:cNvSpPr>
          <p:nvPr/>
        </p:nvSpPr>
        <p:spPr bwMode="auto">
          <a:xfrm>
            <a:off x="254000" y="6950075"/>
            <a:ext cx="11506200" cy="10668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PWG5108.03-2009</a:t>
            </a:r>
            <a:r>
              <a:rPr lang="en-US" sz="2400" kern="0" dirty="0">
                <a:latin typeface="+mn-lt"/>
              </a:rPr>
              <a:t>:</a:t>
            </a:r>
            <a:br>
              <a:rPr lang="en-US" sz="2400" kern="0" dirty="0">
                <a:latin typeface="+mn-lt"/>
              </a:rPr>
            </a:br>
            <a:r>
              <a:rPr lang="en-US" sz="2000" kern="0" dirty="0">
                <a:latin typeface="+mn-lt"/>
              </a:rPr>
              <a:t>Network Resource Service Semantic Model and Service Interface Version 1.0 </a:t>
            </a:r>
          </a:p>
          <a:p>
            <a:pPr marL="342900" indent="-342900" eaLnBrk="0" hangingPunct="0">
              <a:spcBef>
                <a:spcPct val="20000"/>
              </a:spcBef>
              <a:buFontTx/>
              <a:buChar char="•"/>
              <a:defRPr/>
            </a:pPr>
            <a:r>
              <a:rPr lang="en-US" sz="2000" kern="0" dirty="0">
                <a:latin typeface="+mn-lt"/>
                <a:hlinkClick r:id="rId5"/>
              </a:rPr>
              <a:t>ftp://ftp.pwg.org/pub/pwg/candidates/cs-sm20-resource10-20090703-5108.03.pdf</a:t>
            </a:r>
            <a:r>
              <a:rPr lang="en-US" sz="2000" kern="0" dirty="0">
                <a:latin typeface="+mn-lt"/>
              </a:rPr>
              <a:t>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AD9BF732-B0DB-41A9-8DD6-A8C8833B7E81}" type="slidenum">
              <a:rPr lang="en-US" smtClean="0"/>
              <a:pPr/>
              <a:t>25</a:t>
            </a:fld>
            <a:endParaRPr lang="en-US" smtClean="0"/>
          </a:p>
        </p:txBody>
      </p:sp>
      <p:sp>
        <p:nvSpPr>
          <p:cNvPr id="11267"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1268"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1269"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1270" name="Rectangle 4"/>
          <p:cNvSpPr>
            <a:spLocks/>
          </p:cNvSpPr>
          <p:nvPr/>
        </p:nvSpPr>
        <p:spPr bwMode="auto">
          <a:xfrm>
            <a:off x="177800" y="9480550"/>
            <a:ext cx="118110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1271"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A274E7F8-C06D-4A33-9CC8-83D3AA3B67D2}" type="slidenum">
              <a:rPr lang="en-US" sz="1400">
                <a:solidFill>
                  <a:srgbClr val="FFFFFF"/>
                </a:solidFill>
                <a:cs typeface="Arial" charset="0"/>
              </a:rPr>
              <a:pPr algn="ctr"/>
              <a:t>25</a:t>
            </a:fld>
            <a:endParaRPr lang="en-US" sz="1400">
              <a:solidFill>
                <a:srgbClr val="FFFFFF"/>
              </a:solidFill>
              <a:cs typeface="Arial" charset="0"/>
            </a:endParaRPr>
          </a:p>
        </p:txBody>
      </p:sp>
      <p:sp>
        <p:nvSpPr>
          <p:cNvPr id="11272" name="Title 12"/>
          <p:cNvSpPr>
            <a:spLocks noGrp="1"/>
          </p:cNvSpPr>
          <p:nvPr>
            <p:ph type="title"/>
          </p:nvPr>
        </p:nvSpPr>
        <p:spPr/>
        <p:txBody>
          <a:bodyPr/>
          <a:lstStyle/>
          <a:p>
            <a:r>
              <a:rPr lang="en-US" smtClean="0"/>
              <a:t>Approved Documents</a:t>
            </a:r>
          </a:p>
        </p:txBody>
      </p:sp>
      <p:sp>
        <p:nvSpPr>
          <p:cNvPr id="11273" name="Rectangle 9"/>
          <p:cNvSpPr>
            <a:spLocks noChangeArrowheads="1"/>
          </p:cNvSpPr>
          <p:nvPr/>
        </p:nvSpPr>
        <p:spPr bwMode="auto">
          <a:xfrm>
            <a:off x="558800" y="6702425"/>
            <a:ext cx="9996488"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MFD Requirements: </a:t>
            </a:r>
            <a:r>
              <a:rPr lang="en-US" sz="2800" i="1"/>
              <a:t>Approved September 2010</a:t>
            </a:r>
            <a:endParaRPr lang="en-US" sz="2800" i="1">
              <a:solidFill>
                <a:schemeClr val="tx2"/>
              </a:solidFill>
              <a:latin typeface="Verdana" pitchFamily="34" charset="0"/>
            </a:endParaRPr>
          </a:p>
        </p:txBody>
      </p:sp>
      <p:sp>
        <p:nvSpPr>
          <p:cNvPr id="11" name="Rectangle 3"/>
          <p:cNvSpPr txBox="1">
            <a:spLocks noChangeArrowheads="1"/>
          </p:cNvSpPr>
          <p:nvPr/>
        </p:nvSpPr>
        <p:spPr bwMode="auto">
          <a:xfrm>
            <a:off x="558800" y="7467600"/>
            <a:ext cx="11912600" cy="914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 Multifunction Device Service Model Requirements</a:t>
            </a:r>
          </a:p>
          <a:p>
            <a:pPr marL="342900" indent="-342900" eaLnBrk="0" hangingPunct="0">
              <a:spcBef>
                <a:spcPct val="20000"/>
              </a:spcBef>
              <a:buFontTx/>
              <a:buChar char="•"/>
              <a:defRPr/>
            </a:pPr>
            <a:r>
              <a:rPr lang="en-US" sz="2000" kern="0" dirty="0">
                <a:latin typeface="+mn-lt"/>
                <a:hlinkClick r:id="rId3"/>
              </a:rPr>
              <a:t>ftp://ftp.pwg.org/pub/pwg/informational/req-mfdreq10-20100901.pdf</a:t>
            </a:r>
            <a:endParaRPr lang="en-US" sz="2000" kern="0" dirty="0">
              <a:latin typeface="+mn-lt"/>
            </a:endParaRPr>
          </a:p>
        </p:txBody>
      </p:sp>
      <p:sp>
        <p:nvSpPr>
          <p:cNvPr id="14" name="Rectangle 9"/>
          <p:cNvSpPr>
            <a:spLocks noChangeArrowheads="1"/>
          </p:cNvSpPr>
          <p:nvPr/>
        </p:nvSpPr>
        <p:spPr bwMode="auto">
          <a:xfrm>
            <a:off x="558800" y="2133600"/>
            <a:ext cx="10287000" cy="708025"/>
          </a:xfrm>
          <a:prstGeom prst="rect">
            <a:avLst/>
          </a:prstGeom>
          <a:noFill/>
          <a:ln w="9525">
            <a:noFill/>
            <a:miter lim="800000"/>
            <a:headEnd/>
            <a:tailEnd/>
          </a:ln>
        </p:spPr>
        <p:txBody>
          <a:bodyPr>
            <a:spAutoFit/>
          </a:bodyPr>
          <a:lstStyle/>
          <a:p>
            <a:pPr>
              <a:defRPr/>
            </a:pPr>
            <a:r>
              <a:rPr lang="en-US" sz="4000" dirty="0">
                <a:solidFill>
                  <a:schemeClr val="tx2"/>
                </a:solidFill>
                <a:latin typeface="Verdana" pitchFamily="34" charset="0"/>
              </a:rPr>
              <a:t>MFD Common Semantics:</a:t>
            </a:r>
            <a:r>
              <a:rPr lang="en-US" sz="4000" kern="0" dirty="0">
                <a:latin typeface="Verdana" pitchFamily="34" charset="0"/>
                <a:sym typeface="Wingdings" pitchFamily="2" charset="2"/>
              </a:rPr>
              <a:t> </a:t>
            </a:r>
            <a:r>
              <a:rPr lang="en-US" sz="2800" i="1" dirty="0"/>
              <a:t>Approved April 2011</a:t>
            </a:r>
            <a:endParaRPr lang="en-US" sz="2800" i="1" dirty="0">
              <a:solidFill>
                <a:schemeClr val="tx2"/>
              </a:solidFill>
              <a:latin typeface="Verdana" pitchFamily="34" charset="0"/>
            </a:endParaRPr>
          </a:p>
        </p:txBody>
      </p:sp>
      <p:sp>
        <p:nvSpPr>
          <p:cNvPr id="15" name="Rectangle 3"/>
          <p:cNvSpPr txBox="1">
            <a:spLocks noChangeArrowheads="1"/>
          </p:cNvSpPr>
          <p:nvPr/>
        </p:nvSpPr>
        <p:spPr bwMode="auto">
          <a:xfrm>
            <a:off x="558800" y="3048000"/>
            <a:ext cx="119126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PWG5108.01-2011:</a:t>
            </a:r>
            <a:br>
              <a:rPr lang="en-US" sz="2000" kern="0" dirty="0">
                <a:latin typeface="+mn-lt"/>
              </a:rPr>
            </a:br>
            <a:r>
              <a:rPr lang="en-US" sz="2000" dirty="0">
                <a:solidFill>
                  <a:schemeClr val="tx2"/>
                </a:solidFill>
                <a:latin typeface="Verdana" pitchFamily="34" charset="0"/>
              </a:rPr>
              <a:t>MFD Model and Common Semantics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ftp.pwg.org/pub/pwg/candidates/cs-sm20-mfdmodel10-20110415-5108.1.pdf</a:t>
            </a:r>
            <a:endParaRPr lang="en-US" sz="1800" kern="0" dirty="0">
              <a:latin typeface="+mn-lt"/>
            </a:endParaRPr>
          </a:p>
        </p:txBody>
      </p:sp>
      <p:sp>
        <p:nvSpPr>
          <p:cNvPr id="11277" name="Rectangle 2"/>
          <p:cNvSpPr>
            <a:spLocks noChangeArrowheads="1"/>
          </p:cNvSpPr>
          <p:nvPr/>
        </p:nvSpPr>
        <p:spPr bwMode="auto">
          <a:xfrm>
            <a:off x="558800" y="4495800"/>
            <a:ext cx="9067800" cy="665163"/>
          </a:xfrm>
          <a:prstGeom prst="rect">
            <a:avLst/>
          </a:prstGeom>
          <a:noFill/>
          <a:ln w="9525">
            <a:noFill/>
            <a:miter lim="800000"/>
            <a:headEnd/>
            <a:tailEnd/>
          </a:ln>
        </p:spPr>
        <p:txBody>
          <a:bodyPr anchor="ctr"/>
          <a:lstStyle/>
          <a:p>
            <a:r>
              <a:rPr lang="en-US" sz="4000">
                <a:solidFill>
                  <a:schemeClr val="tx2"/>
                </a:solidFill>
                <a:latin typeface="Verdana" pitchFamily="34" charset="0"/>
              </a:rPr>
              <a:t>Copy Service:  </a:t>
            </a:r>
            <a:r>
              <a:rPr lang="en-US" sz="2800" i="1"/>
              <a:t>Approved June 2011</a:t>
            </a:r>
            <a:endParaRPr lang="en-US" sz="2800" i="1">
              <a:latin typeface="Verdana" pitchFamily="34" charset="0"/>
            </a:endParaRPr>
          </a:p>
        </p:txBody>
      </p:sp>
      <p:sp>
        <p:nvSpPr>
          <p:cNvPr id="17" name="Rectangle 3"/>
          <p:cNvSpPr txBox="1">
            <a:spLocks noChangeArrowheads="1"/>
          </p:cNvSpPr>
          <p:nvPr/>
        </p:nvSpPr>
        <p:spPr bwMode="auto">
          <a:xfrm>
            <a:off x="558800" y="5183188"/>
            <a:ext cx="11912600" cy="1141412"/>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PWG5108.04-2011:</a:t>
            </a:r>
            <a:br>
              <a:rPr lang="en-US" sz="2000" kern="0" dirty="0">
                <a:latin typeface="+mn-lt"/>
              </a:rPr>
            </a:br>
            <a:r>
              <a:rPr lang="en-US" sz="2000" dirty="0">
                <a:solidFill>
                  <a:schemeClr val="tx2"/>
                </a:solidFill>
                <a:latin typeface="Verdana" pitchFamily="34" charset="0"/>
              </a:rPr>
              <a:t>Copy Service Semantic Model and Service Interface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5"/>
              </a:rPr>
              <a:t>ftp://</a:t>
            </a:r>
            <a:r>
              <a:rPr lang="en-US" sz="2000" kern="0" dirty="0">
                <a:latin typeface="+mn-lt"/>
                <a:hlinkClick r:id="rId5"/>
              </a:rPr>
              <a:t>ftp.pwg.org/pub/pwg/candidates/cs-sm20-copy10-20110610-5108.04.pdf</a:t>
            </a:r>
            <a:endParaRPr lang="en-US" sz="1800" kern="0" dirty="0">
              <a:latin typeface="+mn-lt"/>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AD0884B7-253B-4433-9695-DD4C15E63B77}" type="slidenum">
              <a:rPr lang="en-US" smtClean="0"/>
              <a:pPr/>
              <a:t>26</a:t>
            </a:fld>
            <a:endParaRPr lang="en-US" smtClean="0"/>
          </a:p>
        </p:txBody>
      </p:sp>
      <p:sp>
        <p:nvSpPr>
          <p:cNvPr id="1229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229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229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2294" name="Rectangle 4"/>
          <p:cNvSpPr>
            <a:spLocks/>
          </p:cNvSpPr>
          <p:nvPr/>
        </p:nvSpPr>
        <p:spPr bwMode="auto">
          <a:xfrm>
            <a:off x="177800" y="9480550"/>
            <a:ext cx="118872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2295"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570558D-DCE9-47C0-81C0-B113A9432D3A}" type="slidenum">
              <a:rPr lang="en-US" sz="1400">
                <a:solidFill>
                  <a:srgbClr val="FFFFFF"/>
                </a:solidFill>
                <a:cs typeface="Arial" charset="0"/>
              </a:rPr>
              <a:pPr algn="ctr"/>
              <a:t>26</a:t>
            </a:fld>
            <a:endParaRPr lang="en-US" sz="1400">
              <a:solidFill>
                <a:srgbClr val="FFFFFF"/>
              </a:solidFill>
              <a:cs typeface="Arial" charset="0"/>
            </a:endParaRPr>
          </a:p>
        </p:txBody>
      </p:sp>
      <p:sp>
        <p:nvSpPr>
          <p:cNvPr id="12296"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558800" y="2895600"/>
            <a:ext cx="11430000" cy="914400"/>
          </a:xfrm>
          <a:prstGeom prst="rect">
            <a:avLst/>
          </a:prstGeom>
          <a:noFill/>
          <a:ln w="9525">
            <a:noFill/>
            <a:miter lim="800000"/>
            <a:headEnd/>
            <a:tailEnd/>
          </a:ln>
        </p:spPr>
        <p:txBody>
          <a:bodyPr/>
          <a:lstStyle/>
          <a:p>
            <a:pPr marL="342900" indent="-342900" eaLnBrk="0" hangingPunct="0">
              <a:spcBef>
                <a:spcPct val="20000"/>
              </a:spcBef>
              <a:buSzPct val="150000"/>
              <a:buFont typeface="Arial" pitchFamily="34" charset="0"/>
              <a:buChar char="•"/>
              <a:defRPr/>
            </a:pPr>
            <a:r>
              <a:rPr lang="en-US" sz="2000" kern="0" dirty="0"/>
              <a:t>PWG 5108.05-2011: </a:t>
            </a:r>
            <a:br>
              <a:rPr lang="en-US" sz="2000" kern="0" dirty="0"/>
            </a:br>
            <a:r>
              <a:rPr lang="en-US" sz="2000" dirty="0"/>
              <a:t>FaxOut Service Semantic Model and Service Interface Version 1.0</a:t>
            </a:r>
          </a:p>
          <a:p>
            <a:pPr marL="342900" indent="-342900" eaLnBrk="0" hangingPunct="0">
              <a:spcBef>
                <a:spcPct val="20000"/>
              </a:spcBef>
              <a:buSzPct val="150000"/>
              <a:buFont typeface="Arial" pitchFamily="34" charset="0"/>
              <a:buChar char="•"/>
              <a:defRPr/>
            </a:pPr>
            <a:r>
              <a:rPr lang="en-US" sz="1800" kern="0" dirty="0">
                <a:latin typeface="+mn-lt"/>
                <a:hlinkClick r:id="rId3"/>
              </a:rPr>
              <a:t>ftp://</a:t>
            </a:r>
            <a:r>
              <a:rPr lang="en-US" sz="2000" kern="0" dirty="0">
                <a:latin typeface="+mn-lt"/>
                <a:hlinkClick r:id="rId3"/>
              </a:rPr>
              <a:t>ftp.pwg.org/pub/pwg/candidates/cs-sm20-faxout10-20110809-5108.05.pdf</a:t>
            </a:r>
            <a:r>
              <a:rPr lang="en-US" sz="1800" kern="0" dirty="0">
                <a:latin typeface="+mn-lt"/>
              </a:rPr>
              <a:t> </a:t>
            </a:r>
          </a:p>
        </p:txBody>
      </p:sp>
      <p:sp>
        <p:nvSpPr>
          <p:cNvPr id="11" name="Rectangle 9"/>
          <p:cNvSpPr>
            <a:spLocks noGrp="1" noChangeArrowheads="1"/>
          </p:cNvSpPr>
          <p:nvPr>
            <p:ph idx="1"/>
          </p:nvPr>
        </p:nvSpPr>
        <p:spPr>
          <a:xfrm>
            <a:off x="558800" y="2130425"/>
            <a:ext cx="11430000" cy="717550"/>
          </a:xfrm>
          <a:ln w="9525"/>
        </p:spPr>
        <p:txBody>
          <a:bodyPr>
            <a:spAutoFit/>
          </a:bodyPr>
          <a:lstStyle/>
          <a:p>
            <a:pPr>
              <a:buFont typeface="Verdana" charset="0"/>
              <a:buNone/>
              <a:defRPr/>
            </a:pPr>
            <a:r>
              <a:rPr lang="en-US" sz="4000" dirty="0" err="1" smtClean="0">
                <a:solidFill>
                  <a:schemeClr val="tx2"/>
                </a:solidFill>
                <a:sym typeface="Verdana" charset="0"/>
              </a:rPr>
              <a:t>FaxOut</a:t>
            </a:r>
            <a:r>
              <a:rPr lang="en-US" sz="4000" dirty="0" smtClean="0">
                <a:solidFill>
                  <a:schemeClr val="tx2"/>
                </a:solidFill>
                <a:sym typeface="Verdana" charset="0"/>
              </a:rPr>
              <a:t> Service</a:t>
            </a:r>
            <a:r>
              <a:rPr lang="en-US" sz="4000" kern="1200" dirty="0">
                <a:solidFill>
                  <a:srgbClr val="000000"/>
                </a:solidFill>
                <a:sym typeface="Verdana" charset="0"/>
              </a:rPr>
              <a:t> :</a:t>
            </a:r>
            <a:r>
              <a:rPr lang="en-US" sz="4000" dirty="0">
                <a:solidFill>
                  <a:srgbClr val="000000"/>
                </a:solidFill>
                <a:sym typeface="Wingdings" pitchFamily="2" charset="2"/>
              </a:rPr>
              <a:t> </a:t>
            </a:r>
            <a:r>
              <a:rPr lang="en-US" sz="2800" i="1" kern="1200" dirty="0">
                <a:solidFill>
                  <a:srgbClr val="000000"/>
                </a:solidFill>
                <a:latin typeface="Arial" charset="0"/>
                <a:sym typeface="Verdana" charset="0"/>
              </a:rPr>
              <a:t>Approved </a:t>
            </a:r>
            <a:r>
              <a:rPr lang="en-US" sz="2800" i="1" kern="1200" dirty="0" smtClean="0">
                <a:solidFill>
                  <a:srgbClr val="000000"/>
                </a:solidFill>
                <a:latin typeface="Arial" charset="0"/>
                <a:sym typeface="Verdana" charset="0"/>
              </a:rPr>
              <a:t>August 2011</a:t>
            </a:r>
            <a:endParaRPr lang="en-US" sz="3200" i="1" dirty="0">
              <a:solidFill>
                <a:schemeClr val="tx2"/>
              </a:solidFill>
              <a:sym typeface="Verdana" charset="0"/>
            </a:endParaRPr>
          </a:p>
        </p:txBody>
      </p:sp>
      <p:sp>
        <p:nvSpPr>
          <p:cNvPr id="12299" name="Rectangle 9"/>
          <p:cNvSpPr>
            <a:spLocks noChangeArrowheads="1"/>
          </p:cNvSpPr>
          <p:nvPr/>
        </p:nvSpPr>
        <p:spPr bwMode="auto">
          <a:xfrm>
            <a:off x="558800" y="4140200"/>
            <a:ext cx="11430000"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System Control Service: </a:t>
            </a:r>
            <a:r>
              <a:rPr lang="en-US" sz="2800" i="1"/>
              <a:t>Approved February 2012</a:t>
            </a:r>
            <a:endParaRPr lang="en-US" sz="2800" i="1">
              <a:solidFill>
                <a:schemeClr val="tx2"/>
              </a:solidFill>
              <a:latin typeface="Verdana" pitchFamily="34" charset="0"/>
            </a:endParaRPr>
          </a:p>
        </p:txBody>
      </p:sp>
      <p:sp>
        <p:nvSpPr>
          <p:cNvPr id="15" name="Rectangle 3"/>
          <p:cNvSpPr>
            <a:spLocks noChangeArrowheads="1"/>
          </p:cNvSpPr>
          <p:nvPr/>
        </p:nvSpPr>
        <p:spPr bwMode="auto">
          <a:xfrm>
            <a:off x="635000" y="4800600"/>
            <a:ext cx="11353800" cy="1143000"/>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5108.06-2011:</a:t>
            </a:r>
            <a:br>
              <a:rPr lang="en-US" sz="2000" dirty="0"/>
            </a:br>
            <a:r>
              <a:rPr lang="en-US" sz="2000" dirty="0"/>
              <a:t>System Object and System Control Service Semantics Version 1.0</a:t>
            </a:r>
          </a:p>
          <a:p>
            <a:pPr marL="285750" indent="-285750">
              <a:buSzPct val="150000"/>
              <a:buFont typeface="Arial" pitchFamily="34" charset="0"/>
              <a:buChar char="•"/>
              <a:defRPr/>
            </a:pPr>
            <a:r>
              <a:rPr lang="en-US" sz="1800" kern="0" dirty="0">
                <a:latin typeface="Verdana"/>
                <a:hlinkClick r:id="rId4"/>
              </a:rPr>
              <a:t>ftp://</a:t>
            </a:r>
            <a:r>
              <a:rPr lang="en-US" sz="2000" kern="0" dirty="0">
                <a:latin typeface="Verdana"/>
                <a:hlinkClick r:id="rId4"/>
              </a:rPr>
              <a:t>ftp.pwg.org/pub/pwg/candidates/cs-sm20-system10-20120217-5108.06.pdf</a:t>
            </a:r>
            <a:endParaRPr lang="en-US" sz="1800" kern="0" dirty="0">
              <a:latin typeface="Verdana"/>
            </a:endParaRPr>
          </a:p>
        </p:txBody>
      </p:sp>
      <p:sp>
        <p:nvSpPr>
          <p:cNvPr id="12301" name="Rectangle 9"/>
          <p:cNvSpPr txBox="1">
            <a:spLocks noChangeArrowheads="1"/>
          </p:cNvSpPr>
          <p:nvPr/>
        </p:nvSpPr>
        <p:spPr bwMode="auto">
          <a:xfrm>
            <a:off x="635000" y="6045200"/>
            <a:ext cx="11353800" cy="708025"/>
          </a:xfrm>
          <a:prstGeom prst="rect">
            <a:avLst/>
          </a:prstGeom>
          <a:noFill/>
          <a:ln w="9525">
            <a:noFill/>
            <a:miter lim="800000"/>
            <a:headEnd/>
            <a:tailEnd/>
          </a:ln>
        </p:spPr>
        <p:txBody>
          <a:bodyPr>
            <a:spAutoFit/>
          </a:bodyPr>
          <a:lstStyle/>
          <a:p>
            <a:pPr marL="342900" indent="-342900" eaLnBrk="0" hangingPunct="0">
              <a:spcBef>
                <a:spcPct val="20000"/>
              </a:spcBef>
            </a:pPr>
            <a:r>
              <a:rPr lang="en-US" sz="4000">
                <a:solidFill>
                  <a:schemeClr val="tx2"/>
                </a:solidFill>
                <a:latin typeface="Verdana" pitchFamily="34" charset="0"/>
              </a:rPr>
              <a:t>Print Job Ticket</a:t>
            </a:r>
            <a:r>
              <a:rPr lang="en-US" sz="4000">
                <a:latin typeface="Verdana" pitchFamily="34" charset="0"/>
              </a:rPr>
              <a:t>:</a:t>
            </a:r>
            <a:r>
              <a:rPr lang="en-US" sz="4000">
                <a:latin typeface="Verdana" pitchFamily="34" charset="0"/>
                <a:sym typeface="Wingdings" pitchFamily="2" charset="2"/>
              </a:rPr>
              <a:t> </a:t>
            </a:r>
            <a:r>
              <a:rPr lang="en-US" sz="2800" i="1"/>
              <a:t>Approved August 2012</a:t>
            </a:r>
            <a:endParaRPr lang="en-US" sz="3200" i="1">
              <a:solidFill>
                <a:schemeClr val="tx2"/>
              </a:solidFill>
              <a:latin typeface="Verdana" pitchFamily="34" charset="0"/>
            </a:endParaRPr>
          </a:p>
        </p:txBody>
      </p:sp>
      <p:sp>
        <p:nvSpPr>
          <p:cNvPr id="17" name="Rectangle 3"/>
          <p:cNvSpPr>
            <a:spLocks noChangeArrowheads="1"/>
          </p:cNvSpPr>
          <p:nvPr/>
        </p:nvSpPr>
        <p:spPr bwMode="auto">
          <a:xfrm>
            <a:off x="558800" y="6796088"/>
            <a:ext cx="11430000" cy="976312"/>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5108.07-2012:</a:t>
            </a:r>
            <a:br>
              <a:rPr lang="en-US" sz="2000" dirty="0"/>
            </a:br>
            <a:r>
              <a:rPr lang="en-US" sz="2000" dirty="0"/>
              <a:t>PWG Print Job Ticket and Associated Capabilities Version 1.0</a:t>
            </a:r>
          </a:p>
          <a:p>
            <a:pPr marL="285750" indent="-285750">
              <a:buSzPct val="150000"/>
              <a:buFont typeface="Arial" pitchFamily="34" charset="0"/>
              <a:buChar char="•"/>
              <a:defRPr/>
            </a:pPr>
            <a:r>
              <a:rPr lang="en-US" sz="1800" kern="0" dirty="0">
                <a:latin typeface="Verdana"/>
                <a:hlinkClick r:id="rId5"/>
              </a:rPr>
              <a:t>ftp://</a:t>
            </a:r>
            <a:r>
              <a:rPr lang="en-US" sz="2000" kern="0" dirty="0">
                <a:latin typeface="Verdana"/>
                <a:hlinkClick r:id="rId5"/>
              </a:rPr>
              <a:t>ftp.pwg.org/pub/pwg/candidates/cs-sm20-pjt10-20120813-5108.07.pdf</a:t>
            </a:r>
            <a:endParaRPr lang="en-US" sz="1800" kern="0" dirty="0">
              <a:latin typeface="Verdana"/>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 (continued)</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a:solidFill>
                <a:srgbClr val="FFFFFF"/>
              </a:solidFill>
              <a:cs typeface="Arial" charset="0"/>
            </a:endParaRPr>
          </a:p>
        </p:txBody>
      </p:sp>
      <p:sp>
        <p:nvSpPr>
          <p:cNvPr id="11" name="Rectangle 3"/>
          <p:cNvSpPr>
            <a:spLocks noGrp="1" noChangeArrowheads="1"/>
          </p:cNvSpPr>
          <p:nvPr>
            <p:ph idx="1"/>
          </p:nvPr>
        </p:nvSpPr>
        <p:spPr>
          <a:xfrm>
            <a:off x="406400" y="1752600"/>
            <a:ext cx="12192000" cy="7078861"/>
          </a:xfrm>
          <a:ln w="9525"/>
        </p:spPr>
        <p:txBody>
          <a:bodyPr wrap="square">
            <a:spAutoFit/>
          </a:bodyPr>
          <a:lstStyle/>
          <a:p>
            <a:pPr algn="just"/>
            <a:r>
              <a:rPr lang="en-US" sz="3200" dirty="0" smtClean="0">
                <a:sym typeface="Verdana" charset="0"/>
              </a:rPr>
              <a:t>In establishing the Semantic Model and MFD workgroups, there were extensive discussions of purpose and objectives which formed the basis of a charter, and formal charter approval by the PWG.</a:t>
            </a:r>
          </a:p>
          <a:p>
            <a:r>
              <a:rPr lang="en-US" sz="3200" dirty="0" smtClean="0">
                <a:sym typeface="Verdana" charset="0"/>
              </a:rPr>
              <a:t>Specification development in these workgroups followed the PWG Standards Development Process document requirement of generating a Statement of Requirements. This document was to provide a </a:t>
            </a:r>
            <a:r>
              <a:rPr lang="en-US" sz="3200" dirty="0" smtClean="0"/>
              <a:t>clear, common understanding of the goals, a guide for developing the standard, and reference to measure the completeness of the resulting specification. The Statement of Requirements required formal PWG approval</a:t>
            </a:r>
            <a:r>
              <a:rPr lang="en-US" sz="3200" dirty="0" smtClean="0"/>
              <a:t>.</a:t>
            </a:r>
            <a:endParaRPr lang="en-US" sz="3200" dirty="0" smtClean="0"/>
          </a:p>
          <a:p>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 (continued)</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a:solidFill>
                <a:srgbClr val="FFFFFF"/>
              </a:solidFill>
              <a:cs typeface="Arial" charset="0"/>
            </a:endParaRPr>
          </a:p>
        </p:txBody>
      </p:sp>
      <p:sp>
        <p:nvSpPr>
          <p:cNvPr id="11" name="Rectangle 3"/>
          <p:cNvSpPr>
            <a:spLocks noGrp="1" noChangeArrowheads="1"/>
          </p:cNvSpPr>
          <p:nvPr>
            <p:ph idx="1"/>
          </p:nvPr>
        </p:nvSpPr>
        <p:spPr>
          <a:xfrm>
            <a:off x="330200" y="1582132"/>
            <a:ext cx="12674600" cy="7696979"/>
          </a:xfrm>
          <a:ln w="9525"/>
        </p:spPr>
        <p:txBody>
          <a:bodyPr wrap="square">
            <a:spAutoFit/>
          </a:bodyPr>
          <a:lstStyle/>
          <a:p>
            <a:r>
              <a:rPr lang="en-US" sz="3200" dirty="0" smtClean="0"/>
              <a:t>For various reasons that seemed valid at the time, these procedures were largely </a:t>
            </a:r>
            <a:r>
              <a:rPr lang="en-US" sz="3200" dirty="0" smtClean="0"/>
              <a:t>short-circuited </a:t>
            </a:r>
            <a:r>
              <a:rPr lang="en-US" sz="3200" dirty="0" smtClean="0"/>
              <a:t>for SM3.  </a:t>
            </a:r>
          </a:p>
          <a:p>
            <a:r>
              <a:rPr lang="en-US" sz="3200" dirty="0" smtClean="0"/>
              <a:t>The result is that the members of the workgroup do not have:</a:t>
            </a:r>
          </a:p>
          <a:p>
            <a:pPr lvl="1"/>
            <a:r>
              <a:rPr lang="en-US" sz="2600" dirty="0" smtClean="0">
                <a:sym typeface="Verdana" charset="0"/>
              </a:rPr>
              <a:t>A </a:t>
            </a:r>
            <a:r>
              <a:rPr lang="en-US" sz="2600" dirty="0" smtClean="0"/>
              <a:t>clear, common understanding of the goals, </a:t>
            </a:r>
          </a:p>
          <a:p>
            <a:pPr lvl="1"/>
            <a:r>
              <a:rPr lang="en-US" sz="2600" dirty="0" smtClean="0"/>
              <a:t>Guide for developing the several identified standards, </a:t>
            </a:r>
          </a:p>
          <a:p>
            <a:pPr lvl="1"/>
            <a:r>
              <a:rPr lang="en-US" sz="2600" dirty="0" smtClean="0"/>
              <a:t>A reference to consider the completeness of the resulting specifications.</a:t>
            </a:r>
          </a:p>
          <a:p>
            <a:r>
              <a:rPr lang="en-US" sz="3200" dirty="0" smtClean="0"/>
              <a:t>The SM3 workgroup has not been able to make headway with its primary projects. Active participation in the workgroup has dropped. Significantly, there appears no clear consensus on the  purpose of the workgroup itself.</a:t>
            </a:r>
          </a:p>
          <a:p>
            <a:r>
              <a:rPr lang="en-US" sz="3200" dirty="0" smtClean="0"/>
              <a:t>The objective of this face-to-face meeting is to consider where we are, and to </a:t>
            </a:r>
            <a:r>
              <a:rPr lang="en-US" sz="3200" dirty="0" smtClean="0"/>
              <a:t>decide what we want to do and how to do it.</a:t>
            </a: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Officers and Editors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a:solidFill>
                <a:srgbClr val="FFFFFF"/>
              </a:solidFill>
              <a:cs typeface="Arial" charset="0"/>
            </a:endParaRPr>
          </a:p>
        </p:txBody>
      </p:sp>
      <p:sp>
        <p:nvSpPr>
          <p:cNvPr id="11" name="Rectangle 3"/>
          <p:cNvSpPr>
            <a:spLocks noGrp="1" noChangeArrowheads="1"/>
          </p:cNvSpPr>
          <p:nvPr>
            <p:ph idx="1"/>
          </p:nvPr>
        </p:nvSpPr>
        <p:spPr>
          <a:xfrm>
            <a:off x="330200" y="1600201"/>
            <a:ext cx="12674600" cy="7407156"/>
          </a:xfrm>
          <a:ln w="9525"/>
        </p:spPr>
        <p:txBody>
          <a:bodyPr wrap="square">
            <a:spAutoFit/>
          </a:bodyPr>
          <a:lstStyle/>
          <a:p>
            <a:pPr eaLnBrk="1" hangingPunct="1"/>
            <a:r>
              <a:rPr lang="en-US" sz="3200" dirty="0" smtClean="0"/>
              <a:t>Chair:</a:t>
            </a:r>
          </a:p>
          <a:p>
            <a:pPr marL="782638" lvl="1" eaLnBrk="1" hangingPunct="1"/>
            <a:r>
              <a:rPr lang="en-US" sz="2800" dirty="0" smtClean="0"/>
              <a:t>Daniel Manchala (Xerox)</a:t>
            </a:r>
          </a:p>
          <a:p>
            <a:pPr eaLnBrk="1" hangingPunct="1"/>
            <a:r>
              <a:rPr lang="en-US" sz="3200" dirty="0" smtClean="0"/>
              <a:t>Vice-Chair:</a:t>
            </a:r>
          </a:p>
          <a:p>
            <a:pPr marL="782638" lvl="1" eaLnBrk="1" hangingPunct="1"/>
            <a:r>
              <a:rPr lang="en-US" sz="2800" dirty="0" smtClean="0"/>
              <a:t>Paul Tykodi (TCS) </a:t>
            </a:r>
          </a:p>
          <a:p>
            <a:pPr marL="433388" eaLnBrk="1" hangingPunct="1"/>
            <a:r>
              <a:rPr lang="en-US" sz="3200" dirty="0" smtClean="0"/>
              <a:t>Secretary: (none)</a:t>
            </a:r>
          </a:p>
          <a:p>
            <a:pPr eaLnBrk="1" hangingPunct="1"/>
            <a:r>
              <a:rPr lang="en-US" sz="3200" dirty="0" smtClean="0"/>
              <a:t>Document Editors:</a:t>
            </a:r>
          </a:p>
          <a:p>
            <a:pPr lvl="1">
              <a:spcBef>
                <a:spcPts val="600"/>
              </a:spcBef>
              <a:spcAft>
                <a:spcPts val="0"/>
              </a:spcAft>
              <a:buFontTx/>
              <a:buChar char="•"/>
            </a:pPr>
            <a:r>
              <a:rPr lang="en-US" sz="2800" dirty="0" smtClean="0"/>
              <a:t>Nancy </a:t>
            </a:r>
            <a:r>
              <a:rPr lang="en-US" sz="2800" dirty="0" smtClean="0"/>
              <a:t>Chen – CWMP Printer Data Model (inactive)</a:t>
            </a:r>
          </a:p>
          <a:p>
            <a:pPr lvl="1">
              <a:spcBef>
                <a:spcPts val="600"/>
              </a:spcBef>
              <a:spcAft>
                <a:spcPts val="0"/>
              </a:spcAft>
              <a:buFontTx/>
              <a:buChar char="•"/>
            </a:pPr>
            <a:r>
              <a:rPr lang="en-US" sz="2800" dirty="0" smtClean="0"/>
              <a:t>Daniel Manchala (Xerox) – SM3 (</a:t>
            </a:r>
            <a:r>
              <a:rPr lang="en-US" sz="2800" dirty="0" err="1" smtClean="0"/>
              <a:t>unstarted</a:t>
            </a:r>
            <a:r>
              <a:rPr lang="en-US" sz="2800" dirty="0" smtClean="0"/>
              <a:t>), SM3 Schema</a:t>
            </a:r>
          </a:p>
          <a:p>
            <a:pPr lvl="1">
              <a:spcBef>
                <a:spcPts val="600"/>
              </a:spcBef>
              <a:spcAft>
                <a:spcPts val="0"/>
              </a:spcAft>
              <a:buFontTx/>
              <a:buChar char="•"/>
            </a:pPr>
            <a:r>
              <a:rPr lang="en-US" sz="2800" dirty="0" smtClean="0"/>
              <a:t>Ira McDonald (High North) – JDFMAP (awaiting prototype), CWMP Printer Data Model (inactive)</a:t>
            </a:r>
          </a:p>
          <a:p>
            <a:pPr lvl="1">
              <a:spcBef>
                <a:spcPts val="600"/>
              </a:spcBef>
              <a:spcAft>
                <a:spcPts val="0"/>
              </a:spcAft>
              <a:buFontTx/>
              <a:buChar char="•"/>
            </a:pPr>
            <a:r>
              <a:rPr lang="en-US" sz="2800" dirty="0" smtClean="0"/>
              <a:t>Paul Tykodi (TCS) – SM3 (</a:t>
            </a:r>
            <a:r>
              <a:rPr lang="en-US" sz="2800" dirty="0" err="1" smtClean="0"/>
              <a:t>unstarted</a:t>
            </a:r>
            <a:r>
              <a:rPr lang="en-US" sz="2800" dirty="0" smtClean="0"/>
              <a:t>)</a:t>
            </a:r>
          </a:p>
          <a:p>
            <a:pPr lvl="1">
              <a:spcBef>
                <a:spcPts val="600"/>
              </a:spcBef>
              <a:spcAft>
                <a:spcPts val="0"/>
              </a:spcAft>
              <a:buFontTx/>
              <a:buChar char="•"/>
            </a:pPr>
            <a:r>
              <a:rPr lang="en-US" sz="2800" dirty="0" smtClean="0"/>
              <a:t>Bill Wagner (TIC) – SM3 (</a:t>
            </a:r>
            <a:r>
              <a:rPr lang="en-US" sz="2800" dirty="0" err="1" smtClean="0"/>
              <a:t>unstarted</a:t>
            </a:r>
            <a:r>
              <a:rPr lang="en-US" sz="2800" dirty="0" smtClean="0"/>
              <a:t>)</a:t>
            </a:r>
          </a:p>
          <a:p>
            <a:pPr lvl="1">
              <a:spcBef>
                <a:spcPts val="600"/>
              </a:spcBef>
              <a:spcAft>
                <a:spcPts val="0"/>
              </a:spcAft>
              <a:buFontTx/>
              <a:buChar char="•"/>
            </a:pPr>
            <a:r>
              <a:rPr lang="en-US" sz="2800" dirty="0" smtClean="0"/>
              <a:t>Rick Yardumian (Canon) – JDFMAP (awaiting prototype)</a:t>
            </a:r>
          </a:p>
          <a:p>
            <a:pPr lvl="1">
              <a:spcBef>
                <a:spcPts val="600"/>
              </a:spcBef>
              <a:spcAft>
                <a:spcPts val="0"/>
              </a:spcAft>
              <a:buFontTx/>
              <a:buChar char="•"/>
            </a:pPr>
            <a:r>
              <a:rPr lang="en-US" sz="2800" dirty="0" smtClean="0"/>
              <a:t>Jeremy </a:t>
            </a:r>
            <a:r>
              <a:rPr lang="en-US" sz="2800" dirty="0" err="1" smtClean="0"/>
              <a:t>Leber</a:t>
            </a:r>
            <a:r>
              <a:rPr lang="en-US" sz="2800" dirty="0" smtClean="0"/>
              <a:t> (Lexmark) – SM3 (</a:t>
            </a:r>
            <a:r>
              <a:rPr lang="en-US" sz="2800" dirty="0" err="1" smtClean="0"/>
              <a:t>unstarted</a:t>
            </a:r>
            <a:r>
              <a:rPr lang="en-US" sz="2800" dirty="0" smtClean="0"/>
              <a:t>)</a:t>
            </a: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a:solidFill>
                <a:srgbClr val="FFFFFF"/>
              </a:solidFill>
              <a:cs typeface="Arial" charset="0"/>
            </a:endParaRPr>
          </a:p>
        </p:txBody>
      </p:sp>
      <p:sp>
        <p:nvSpPr>
          <p:cNvPr id="11" name="Rectangle 3"/>
          <p:cNvSpPr>
            <a:spLocks noGrp="1" noChangeArrowheads="1"/>
          </p:cNvSpPr>
          <p:nvPr>
            <p:ph idx="1"/>
          </p:nvPr>
        </p:nvSpPr>
        <p:spPr>
          <a:xfrm>
            <a:off x="647700" y="1955800"/>
            <a:ext cx="11709400" cy="13090763"/>
          </a:xfrm>
          <a:ln w="9525"/>
        </p:spPr>
        <p:txBody>
          <a:bodyPr>
            <a:spAutoFit/>
          </a:bodyPr>
          <a:lstStyle/>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a:p>
        </p:txBody>
      </p:sp>
      <p:graphicFrame>
        <p:nvGraphicFramePr>
          <p:cNvPr id="10" name="Group 8"/>
          <p:cNvGraphicFramePr>
            <a:graphicFrameLocks noGrp="1"/>
          </p:cNvGraphicFramePr>
          <p:nvPr/>
        </p:nvGraphicFramePr>
        <p:xfrm>
          <a:off x="558800" y="2133600"/>
          <a:ext cx="12039600" cy="6476998"/>
        </p:xfrm>
        <a:graphic>
          <a:graphicData uri="http://schemas.openxmlformats.org/drawingml/2006/table">
            <a:tbl>
              <a:tblPr/>
              <a:tblGrid>
                <a:gridCol w="3886200"/>
                <a:gridCol w="8153400"/>
              </a:tblGrid>
              <a:tr h="903767">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73944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9:00-9:15</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err="1" smtClean="0">
                          <a:ln>
                            <a:noFill/>
                          </a:ln>
                          <a:solidFill>
                            <a:schemeClr val="tx1"/>
                          </a:solidFill>
                          <a:effectLst/>
                          <a:latin typeface="Verdana" charset="0"/>
                          <a:ea typeface="Heiti SC Light" charset="0"/>
                          <a:cs typeface="Heiti SC Light" charset="0"/>
                          <a:sym typeface="Verdana" charset="0"/>
                        </a:rPr>
                        <a:t>Administrivia</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and Introduction</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82160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9:15-9:30</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Status of Current Projects</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r>
              <a:tr h="9037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9:30-10:30</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Role of the SM Workgroup</a:t>
                      </a:r>
                    </a:p>
                  </a:txBody>
                  <a:tcPr marL="50800" marR="50800" marT="50800" marB="50800" horzOverflow="overflow">
                    <a:lnL cap="flat">
                      <a:noFill/>
                    </a:lnL>
                    <a:lnR cap="flat">
                      <a:noFill/>
                    </a:lnR>
                    <a:lnT cap="flat">
                      <a:noFill/>
                    </a:lnT>
                    <a:lnB cap="flat">
                      <a:noFill/>
                    </a:lnB>
                    <a:lnTlToBr>
                      <a:noFill/>
                    </a:lnTlToBr>
                    <a:lnBlToTr>
                      <a:noFill/>
                    </a:lnBlToTr>
                    <a:noFill/>
                  </a:tcPr>
                </a:tc>
              </a:tr>
              <a:tr h="9037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10:30-10:45</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Break</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r>
              <a:tr h="9037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10:45-11:45</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Consideration of SM Projects</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r>
              <a:tr h="130087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11:45-12:00</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Steps</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bg1">
                        <a:lumMod val="85000"/>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Current Semantic Model Projects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a:solidFill>
                <a:srgbClr val="FFFFFF"/>
              </a:solidFill>
              <a:cs typeface="Arial" charset="0"/>
            </a:endParaRPr>
          </a:p>
        </p:txBody>
      </p:sp>
      <p:sp>
        <p:nvSpPr>
          <p:cNvPr id="11" name="Rectangle 3"/>
          <p:cNvSpPr>
            <a:spLocks noGrp="1" noChangeArrowheads="1"/>
          </p:cNvSpPr>
          <p:nvPr>
            <p:ph idx="1"/>
          </p:nvPr>
        </p:nvSpPr>
        <p:spPr>
          <a:xfrm>
            <a:off x="0" y="1600200"/>
            <a:ext cx="13004800" cy="7871386"/>
          </a:xfrm>
          <a:ln w="9525"/>
        </p:spPr>
        <p:txBody>
          <a:bodyPr wrap="square">
            <a:spAutoFit/>
          </a:bodyPr>
          <a:lstStyle/>
          <a:p>
            <a:r>
              <a:rPr lang="en-US" sz="3200" dirty="0" smtClean="0"/>
              <a:t>Maintenance and Update of the XML Schema Representation of Model and WSDL Representation of Operations</a:t>
            </a:r>
          </a:p>
          <a:p>
            <a:pPr lvl="1"/>
            <a:r>
              <a:rPr lang="en-US" sz="2600" dirty="0" smtClean="0"/>
              <a:t>Description:</a:t>
            </a:r>
          </a:p>
          <a:p>
            <a:pPr lvl="2"/>
            <a:r>
              <a:rPr lang="en-US" sz="2600" dirty="0" smtClean="0"/>
              <a:t>Incorporation and update of the Schema as new aspects of the Imaging Services model are approved as a result of work done in the Semantic Model WG, in other PWG workgroups and possibly in other organizations.</a:t>
            </a:r>
          </a:p>
          <a:p>
            <a:pPr lvl="2"/>
            <a:r>
              <a:rPr lang="en-US" sz="2600" dirty="0" smtClean="0"/>
              <a:t>Correction of reported  content or format errors in the Schema</a:t>
            </a:r>
          </a:p>
          <a:p>
            <a:pPr lvl="2"/>
            <a:r>
              <a:rPr lang="en-US" sz="2600" dirty="0" smtClean="0"/>
              <a:t>Maintaining both a downloadable version and a web browse-able version of the schema so it can be viewed without special tools.</a:t>
            </a:r>
          </a:p>
          <a:p>
            <a:pPr lvl="1"/>
            <a:r>
              <a:rPr lang="en-US" sz="2600" dirty="0" smtClean="0"/>
              <a:t>Status:</a:t>
            </a:r>
          </a:p>
          <a:p>
            <a:pPr lvl="2"/>
            <a:r>
              <a:rPr lang="en-US" sz="2600" dirty="0" smtClean="0"/>
              <a:t>Version 2.903  (2.904?)has had some corrections and updates but is not fully up to date with respect to new aspects</a:t>
            </a:r>
          </a:p>
          <a:p>
            <a:pPr lvl="2"/>
            <a:r>
              <a:rPr lang="en-US" sz="2600" dirty="0" smtClean="0"/>
              <a:t>Browse-able versions are still v1.85</a:t>
            </a:r>
          </a:p>
          <a:p>
            <a:pPr lvl="1"/>
            <a:r>
              <a:rPr lang="en-US" sz="2600" dirty="0" smtClean="0"/>
              <a:t>Comment: This is a continuing and time-consuming effort for the editor, but also demands effort from the workgroup to be aware of and evaluate changes in Imaging that should be reflected in the model.</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Current Semantic Model Projects </a:t>
            </a:r>
            <a:br>
              <a:rPr lang="en-US" dirty="0" smtClean="0"/>
            </a:br>
            <a:r>
              <a:rPr lang="en-US" sz="3200" dirty="0" smtClean="0"/>
              <a:t>(from current SC approved charter)</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a:solidFill>
                <a:srgbClr val="FFFFFF"/>
              </a:solidFill>
              <a:cs typeface="Arial" charset="0"/>
            </a:endParaRPr>
          </a:p>
        </p:txBody>
      </p:sp>
      <p:sp>
        <p:nvSpPr>
          <p:cNvPr id="11" name="Rectangle 3"/>
          <p:cNvSpPr>
            <a:spLocks noGrp="1" noChangeArrowheads="1"/>
          </p:cNvSpPr>
          <p:nvPr>
            <p:ph idx="1"/>
          </p:nvPr>
        </p:nvSpPr>
        <p:spPr>
          <a:xfrm>
            <a:off x="0" y="1600200"/>
            <a:ext cx="13004800" cy="7730321"/>
          </a:xfrm>
          <a:ln w="9525"/>
        </p:spPr>
        <p:txBody>
          <a:bodyPr wrap="square">
            <a:spAutoFit/>
          </a:bodyPr>
          <a:lstStyle/>
          <a:p>
            <a:r>
              <a:rPr lang="en-US" sz="3200" b="1" dirty="0" smtClean="0"/>
              <a:t>Semantic Model v3.0 Part 1: Imaging System (IS3)</a:t>
            </a:r>
          </a:p>
          <a:p>
            <a:pPr lvl="1"/>
            <a:r>
              <a:rPr lang="en-US" sz="2600" dirty="0" smtClean="0"/>
              <a:t>Description: update the PWG MFD Model and Common Semantics specification [PWG 5108.01-2011], extending the model from that of an MFD to a more generalized Imaging System, including the Transform Service</a:t>
            </a:r>
            <a:r>
              <a:rPr lang="en-US" sz="1200" dirty="0" smtClean="0"/>
              <a:t> </a:t>
            </a:r>
          </a:p>
          <a:p>
            <a:pPr lvl="1"/>
            <a:r>
              <a:rPr lang="en-US" sz="2600" dirty="0" smtClean="0"/>
              <a:t>Status: An outline has been created and revised (</a:t>
            </a:r>
            <a:r>
              <a:rPr lang="en-US" sz="2600" dirty="0" smtClean="0">
                <a:hlinkClick r:id="rId4"/>
              </a:rPr>
              <a:t>ftp://ftp.pwg.org/pub/pwg/sm3/wd/wd-sm3-specifications-outline-20141105.pdf</a:t>
            </a:r>
            <a:r>
              <a:rPr lang="en-US" sz="2600" dirty="0" smtClean="0"/>
              <a:t>), but no text exists. </a:t>
            </a:r>
          </a:p>
          <a:p>
            <a:pPr lvl="1"/>
            <a:r>
              <a:rPr lang="en-US" sz="2600" dirty="0" smtClean="0"/>
              <a:t>Comment: Some drafts exist of earlier attempts at an SM3 specification that could be used as a </a:t>
            </a:r>
            <a:r>
              <a:rPr lang="en-US" sz="2600" dirty="0" smtClean="0"/>
              <a:t>starting </a:t>
            </a:r>
            <a:r>
              <a:rPr lang="en-US" sz="2600" dirty="0" smtClean="0"/>
              <a:t>point, although these do not necessarily follow the outline.</a:t>
            </a:r>
          </a:p>
          <a:p>
            <a:r>
              <a:rPr lang="en-US" sz="3200" b="1" dirty="0" smtClean="0"/>
              <a:t>Semantic Model v3.0 Part 2: Jobs &amp; Documents (JD3)</a:t>
            </a:r>
          </a:p>
          <a:p>
            <a:pPr lvl="1"/>
            <a:r>
              <a:rPr lang="en-US" sz="2600" dirty="0" smtClean="0"/>
              <a:t>Description: expand the scope of the PWG Print Job Ticket specification to encompass all of the SM Schema modeled imaging services supporting job ticketing elements.</a:t>
            </a:r>
          </a:p>
          <a:p>
            <a:pPr lvl="1"/>
            <a:r>
              <a:rPr lang="en-US" sz="2600" dirty="0" smtClean="0"/>
              <a:t>Status: Same as IS3</a:t>
            </a:r>
          </a:p>
          <a:p>
            <a:pPr lvl="1"/>
            <a:r>
              <a:rPr lang="en-US" sz="2600" dirty="0" smtClean="0"/>
              <a:t>Comment: Consolidation of information in MFD and Print Job Ticket.</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Status of Current Semantic Model Projects </a:t>
            </a:r>
            <a:br>
              <a:rPr lang="en-US" dirty="0" smtClean="0"/>
            </a:br>
            <a:r>
              <a:rPr lang="en-US" sz="3200" dirty="0" smtClean="0"/>
              <a:t>(from current SC approved charter)</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6145272"/>
          </a:xfrm>
          <a:ln w="9525"/>
        </p:spPr>
        <p:txBody>
          <a:bodyPr wrap="square">
            <a:spAutoFit/>
          </a:bodyPr>
          <a:lstStyle/>
          <a:p>
            <a:r>
              <a:rPr lang="en-US" sz="3200" b="1" dirty="0" smtClean="0"/>
              <a:t>Mapping CIP4 JDF to PWG Print Job Ticket v1.0 (JDFMAP)</a:t>
            </a:r>
            <a:endParaRPr lang="en-US" sz="3200" dirty="0" smtClean="0"/>
          </a:p>
          <a:p>
            <a:pPr lvl="1"/>
            <a:r>
              <a:rPr lang="en-US" dirty="0" smtClean="0"/>
              <a:t>Description: define a normative mapping from XML objects and attributes in the CIP4 Job Definition Format [CIP4JDF] to XML elements in the PWG Print Job Ticket and Associated Capabilities [PWG5108.7]</a:t>
            </a:r>
          </a:p>
          <a:p>
            <a:pPr lvl="1"/>
            <a:r>
              <a:rPr lang="en-US" dirty="0" smtClean="0"/>
              <a:t>Status: The editors believe that they have a technically complete Prototype draft  of </a:t>
            </a:r>
            <a:r>
              <a:rPr lang="en-US" dirty="0" smtClean="0"/>
              <a:t>JDFMAP. </a:t>
            </a:r>
          </a:p>
          <a:p>
            <a:pPr lvl="1"/>
            <a:r>
              <a:rPr lang="en-US" dirty="0" smtClean="0"/>
              <a:t>The SC could decide to fund an open source prototype (e.g., JTAPI from the Open Printing project could be adapted to implement this mapping).</a:t>
            </a:r>
            <a:endParaRPr lang="en-US" dirty="0" smtClean="0"/>
          </a:p>
          <a:p>
            <a:pPr lvl="1"/>
            <a:r>
              <a:rPr lang="en-US" dirty="0" smtClean="0"/>
              <a:t>Comment: This work was done </a:t>
            </a:r>
            <a:r>
              <a:rPr lang="en-US" dirty="0" smtClean="0"/>
              <a:t>within the SM WG with </a:t>
            </a:r>
            <a:r>
              <a:rPr lang="en-US" dirty="0" smtClean="0"/>
              <a:t>significant contributions by Rainer </a:t>
            </a:r>
            <a:r>
              <a:rPr lang="en-US" dirty="0" err="1" smtClean="0"/>
              <a:t>Prosi</a:t>
            </a:r>
            <a:r>
              <a:rPr lang="en-US" dirty="0" smtClean="0"/>
              <a:t> of  CIP4.</a:t>
            </a:r>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65563</TotalTime>
  <Pages>0</Pages>
  <Words>3082</Words>
  <Characters>0</Characters>
  <Application>Microsoft Office PowerPoint</Application>
  <PresentationFormat>Custom</PresentationFormat>
  <Lines>0</Lines>
  <Paragraphs>312</Paragraphs>
  <Slides>26</Slides>
  <Notes>20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29" baseType="lpstr">
      <vt:lpstr>Title</vt:lpstr>
      <vt:lpstr>Bullet Slide</vt:lpstr>
      <vt:lpstr>Acrobat Document</vt:lpstr>
      <vt:lpstr>Semantic Model Workgroup</vt:lpstr>
      <vt:lpstr>Introduction</vt:lpstr>
      <vt:lpstr>Introduction (continued)</vt:lpstr>
      <vt:lpstr>Introduction (continued)</vt:lpstr>
      <vt:lpstr>Officers and Editors</vt:lpstr>
      <vt:lpstr>SM Meeting Agenda</vt:lpstr>
      <vt:lpstr>Current Semantic Model Projects </vt:lpstr>
      <vt:lpstr>Current Semantic Model Projects  (from current SC approved charter)</vt:lpstr>
      <vt:lpstr>Status of Current Semantic Model Projects  (from current SC approved charter)</vt:lpstr>
      <vt:lpstr>Role of the Semantic Model Workgroup</vt:lpstr>
      <vt:lpstr>Slide 11</vt:lpstr>
      <vt:lpstr>Role of the Semantic Model Workgroup (2)</vt:lpstr>
      <vt:lpstr>Role of the Semantic Model Workgroup (3)</vt:lpstr>
      <vt:lpstr>Role of the Semantic Model Workgroup (4)</vt:lpstr>
      <vt:lpstr>Role of the Semantic Model Workgroup (5)</vt:lpstr>
      <vt:lpstr>Consideration of Role and Break</vt:lpstr>
      <vt:lpstr>Semantic Model WG Projects</vt:lpstr>
      <vt:lpstr>Semantic Model WG Charter</vt:lpstr>
      <vt:lpstr>Project 1: Maintaining the Semantic Model Schema and WSDL</vt:lpstr>
      <vt:lpstr>SM3 Specifications</vt:lpstr>
      <vt:lpstr>Next Steps</vt:lpstr>
      <vt:lpstr>More Info/How to participate</vt:lpstr>
      <vt:lpstr>Appendix</vt:lpstr>
      <vt:lpstr>Approved Documents</vt:lpstr>
      <vt:lpstr>Approved Documents</vt:lpstr>
      <vt:lpstr>Approved Documents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Daniel Manchala</cp:lastModifiedBy>
  <cp:revision>152</cp:revision>
  <dcterms:modified xsi:type="dcterms:W3CDTF">2015-08-12T05:02:13Z</dcterms:modified>
</cp:coreProperties>
</file>