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1"/>
  </p:notesMasterIdLst>
  <p:sldIdLst>
    <p:sldId id="256" r:id="rId3"/>
    <p:sldId id="284" r:id="rId4"/>
    <p:sldId id="305" r:id="rId5"/>
    <p:sldId id="276" r:id="rId6"/>
    <p:sldId id="300" r:id="rId7"/>
    <p:sldId id="287" r:id="rId8"/>
    <p:sldId id="306" r:id="rId9"/>
    <p:sldId id="304" r:id="rId10"/>
    <p:sldId id="310" r:id="rId11"/>
    <p:sldId id="307" r:id="rId12"/>
    <p:sldId id="309" r:id="rId13"/>
    <p:sldId id="311" r:id="rId14"/>
    <p:sldId id="308" r:id="rId15"/>
    <p:sldId id="271" r:id="rId16"/>
    <p:sldId id="273" r:id="rId17"/>
    <p:sldId id="265" r:id="rId18"/>
    <p:sldId id="267" r:id="rId19"/>
    <p:sldId id="266" r:id="rId20"/>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1686" autoAdjust="0"/>
  </p:normalViewPr>
  <p:slideViewPr>
    <p:cSldViewPr>
      <p:cViewPr>
        <p:scale>
          <a:sx n="80" d="100"/>
          <a:sy n="80" d="100"/>
        </p:scale>
        <p:origin x="-906" y="-78"/>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4/18/2016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p14="http://schemas.microsoft.com/office/powerpoint/2010/main" xmlns=""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a:p>
        </p:txBody>
      </p:sp>
    </p:spTree>
    <p:extLst>
      <p:ext uri="{BB962C8B-B14F-4D97-AF65-F5344CB8AC3E}">
        <p14:creationId xmlns:p14="http://schemas.microsoft.com/office/powerpoint/2010/main" xmlns="" val="1122045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11</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12</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13</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a:p>
        </p:txBody>
      </p:sp>
    </p:spTree>
    <p:extLst>
      <p:ext uri="{BB962C8B-B14F-4D97-AF65-F5344CB8AC3E}">
        <p14:creationId xmlns:p14="http://schemas.microsoft.com/office/powerpoint/2010/main" xmlns="" val="126943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a:p>
        </p:txBody>
      </p:sp>
    </p:spTree>
    <p:extLst>
      <p:ext uri="{BB962C8B-B14F-4D97-AF65-F5344CB8AC3E}">
        <p14:creationId xmlns:p14="http://schemas.microsoft.com/office/powerpoint/2010/main" xmlns="" val="1269433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a:p>
        </p:txBody>
      </p:sp>
    </p:spTree>
    <p:extLst>
      <p:ext uri="{BB962C8B-B14F-4D97-AF65-F5344CB8AC3E}">
        <p14:creationId xmlns:p14="http://schemas.microsoft.com/office/powerpoint/2010/main" xmlns="" val="121374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a:p>
        </p:txBody>
      </p:sp>
    </p:spTree>
    <p:extLst>
      <p:ext uri="{BB962C8B-B14F-4D97-AF65-F5344CB8AC3E}">
        <p14:creationId xmlns:p14="http://schemas.microsoft.com/office/powerpoint/2010/main" xmlns="" val="1778355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10</a:t>
            </a:fld>
            <a:endParaRPr lang="en-US"/>
          </a:p>
        </p:txBody>
      </p:sp>
    </p:spTree>
    <p:extLst>
      <p:ext uri="{BB962C8B-B14F-4D97-AF65-F5344CB8AC3E}">
        <p14:creationId xmlns:p14="http://schemas.microsoft.com/office/powerpoint/2010/main" xmlns=""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e.php?MTID=m123b376f8d9bdc7d9ff0ff43ed7d1610" TargetMode="External"/><Relationship Id="rId4" Type="http://schemas.openxmlformats.org/officeDocument/2006/relationships/hyperlink" Target="http://www.pwg.org/sm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ftp://ftp.pwg.org/pub/pwg/candidates/cs-sm20-scan10-20090410-5108.02.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resource10-20090703-5108.03.pdf" TargetMode="External"/><Relationship Id="rId4" Type="http://schemas.openxmlformats.org/officeDocument/2006/relationships/hyperlink" Target="ftp://ftp.pwg.org/pub/pwg/candidates/cs-sm10-20040120-5105.1.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ftp://ftp.pwg.org/pub/pwg/informational/req-mfdreq10-20100901.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copy10-20110610-5108.04.pdf" TargetMode="External"/><Relationship Id="rId4" Type="http://schemas.openxmlformats.org/officeDocument/2006/relationships/hyperlink" Target="ftp://ftp.pwg.org/pub/pwg/candidates/cs-sm20-mfdmodel10-20110415-5108.1.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ftp://ftp.pwg.org/pub/pwg/candidates/cs-sm20-faxout10-20110809-5108.05.pdf"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ftp://ftp.pwg.org/pub/pwg/candidates/cs-sm20-pjt10-20120813-5108.07.pdf" TargetMode="External"/><Relationship Id="rId4" Type="http://schemas.openxmlformats.org/officeDocument/2006/relationships/hyperlink" Target="ftp://ftp.pwg.org/pub/pwg/candidates/cs-sm20-system10-20120217-5108.06.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ftp://ftp.pwg.org/pub/pwg/sm3/minutes/SMWG-concall-minutes-20160125.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ftp://ftp.pwg.org/pub/pwg/sm3/wd/wd-smjdfmap10-20150604.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hyperlink" Target="ftp://ftp.pwg.org/pub/pwg/sm3/examples/" TargetMode="External"/><Relationship Id="rId4" Type="http://schemas.openxmlformats.org/officeDocument/2006/relationships/hyperlink" Target="ftp://ftp.pwg.org/pub/pwg/sm3/wd/wd-smjdfmap10-20150604.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hyperlink" Target="ftp://ftp.pwg.org/pub/pwg/candidates/cs-ipptrans10-20131108-5100.16.pdf" TargetMode="External"/><Relationship Id="rId3" Type="http://schemas.openxmlformats.org/officeDocument/2006/relationships/image" Target="../media/image2.png"/><Relationship Id="rId7" Type="http://schemas.openxmlformats.org/officeDocument/2006/relationships/hyperlink" Target="ftp://ftp.pwg.org/pub/pwg/candidates/cs-ippfaxout10-20140618-5100.15.pdf"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hyperlink" Target="ftp://ftp.pwg.org/pub/pwg/candidates/cs-sm20-system10-20120217-5108.06.pdf" TargetMode="External"/><Relationship Id="rId11" Type="http://schemas.openxmlformats.org/officeDocument/2006/relationships/hyperlink" Target="ftp://ftp.pwg.org/pub/pwg/candidates/cs-ippeve10-20130128-5100.14.pdf" TargetMode="External"/><Relationship Id="rId5" Type="http://schemas.openxmlformats.org/officeDocument/2006/relationships/hyperlink" Target="ftp://ftp.pwg.org/pub/pwg/candidates/cs-ippscan10-20140918-5100.17.pdf" TargetMode="External"/><Relationship Id="rId10" Type="http://schemas.openxmlformats.org/officeDocument/2006/relationships/hyperlink" Target="ftp://ftp.pwg.org/pub/pwg/candidates/cs-pwgmsn20-20130328-5101.1.pdf" TargetMode="External"/><Relationship Id="rId4" Type="http://schemas.openxmlformats.org/officeDocument/2006/relationships/hyperlink" Target="ftp://ftp.pwg.org/pub/pwg/candidates/cs-ippfinishings20-20141219-5100.1.pdf" TargetMode="External"/><Relationship Id="rId9" Type="http://schemas.openxmlformats.org/officeDocument/2006/relationships/hyperlink" Target="ftp://ftp.pwg.org/pub/pwg/candidates/cs-sm20-pjt10-20120801-5108.07.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April 27, 2016</a:t>
            </a:r>
          </a:p>
          <a:p>
            <a:pPr eaLnBrk="1" hangingPunct="1">
              <a:defRPr/>
            </a:pPr>
            <a:r>
              <a:rPr lang="en-US" dirty="0" err="1" smtClean="0">
                <a:sym typeface="Verdana" charset="0"/>
              </a:rPr>
              <a:t>Boise,Idaho</a:t>
            </a:r>
            <a:endParaRPr lang="en-US" dirty="0" smtClean="0">
              <a:sym typeface="Verdana" charset="0"/>
            </a:endParaRP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Daniel Manchala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10</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787400" y="0"/>
            <a:ext cx="112014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Break</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10</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1908215"/>
          </a:xfrm>
          <a:ln w="9525"/>
        </p:spPr>
        <p:txBody>
          <a:bodyPr wrap="square">
            <a:spAutoFit/>
          </a:bodyPr>
          <a:lstStyle/>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pic>
        <p:nvPicPr>
          <p:cNvPr id="13314" name="Picture 2" descr="http://previews.123rf.com/images/dvarg/dvarg1309/dvarg130900142/22015399-Cup-of-coffee-with-time-limit-for-break-fiiteen-minutes-Illustration-on-white-background--Stock-Vector.jpg"/>
          <p:cNvPicPr>
            <a:picLocks noChangeAspect="1" noChangeArrowheads="1"/>
          </p:cNvPicPr>
          <p:nvPr/>
        </p:nvPicPr>
        <p:blipFill>
          <a:blip r:embed="rId4" cstate="print"/>
          <a:srcRect/>
          <a:stretch>
            <a:fillRect/>
          </a:stretch>
        </p:blipFill>
        <p:spPr bwMode="auto">
          <a:xfrm>
            <a:off x="330200" y="1752600"/>
            <a:ext cx="5238750" cy="5238750"/>
          </a:xfrm>
          <a:prstGeom prst="rect">
            <a:avLst/>
          </a:prstGeom>
          <a:noFill/>
        </p:spPr>
      </p:pic>
      <p:pic>
        <p:nvPicPr>
          <p:cNvPr id="13316" name="Picture 4" descr="http://thumbs2.dreamstime.com/x/3d-businessman-time-yoga-15164626.jpg"/>
          <p:cNvPicPr>
            <a:picLocks noChangeAspect="1" noChangeArrowheads="1"/>
          </p:cNvPicPr>
          <p:nvPr/>
        </p:nvPicPr>
        <p:blipFill>
          <a:blip r:embed="rId5" cstate="print"/>
          <a:srcRect/>
          <a:stretch>
            <a:fillRect/>
          </a:stretch>
        </p:blipFill>
        <p:spPr bwMode="auto">
          <a:xfrm>
            <a:off x="7340600" y="4572000"/>
            <a:ext cx="3276600" cy="4286250"/>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11</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30480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SM3 Issues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11</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8551059"/>
          </a:xfrm>
          <a:ln w="9525"/>
        </p:spPr>
        <p:txBody>
          <a:bodyPr wrap="square">
            <a:spAutoFit/>
          </a:bodyPr>
          <a:lstStyle/>
          <a:p>
            <a:r>
              <a:rPr lang="en-US" sz="2800" dirty="0" smtClean="0"/>
              <a:t>SM3 is to include:</a:t>
            </a:r>
          </a:p>
          <a:p>
            <a:pPr lvl="1"/>
            <a:r>
              <a:rPr lang="en-US" sz="2200" dirty="0" smtClean="0"/>
              <a:t> Cloud Imaging features, including additional aspects from IPP Infra, </a:t>
            </a:r>
          </a:p>
          <a:p>
            <a:pPr lvl="1"/>
            <a:r>
              <a:rPr lang="en-US" sz="2200" dirty="0" smtClean="0"/>
              <a:t>3D Printing from IPP efforts </a:t>
            </a:r>
          </a:p>
          <a:p>
            <a:r>
              <a:rPr lang="en-US" sz="2800" dirty="0" smtClean="0"/>
              <a:t>Should Backward Compatibility with SM2 be an objective?</a:t>
            </a:r>
          </a:p>
          <a:p>
            <a:r>
              <a:rPr lang="en-US" sz="2800" dirty="0" smtClean="0"/>
              <a:t>Should “Light” Services (</a:t>
            </a:r>
            <a:r>
              <a:rPr lang="en-US" sz="2800" dirty="0" err="1" smtClean="0"/>
              <a:t>FaxIn</a:t>
            </a:r>
            <a:r>
              <a:rPr lang="en-US" sz="2800" dirty="0" smtClean="0"/>
              <a:t>, </a:t>
            </a:r>
            <a:r>
              <a:rPr lang="en-US" sz="2800" dirty="0" err="1" smtClean="0"/>
              <a:t>EmailIn</a:t>
            </a:r>
            <a:r>
              <a:rPr lang="en-US" sz="2800" dirty="0" smtClean="0"/>
              <a:t>, </a:t>
            </a:r>
            <a:r>
              <a:rPr lang="en-US" sz="2800" dirty="0" err="1" smtClean="0"/>
              <a:t>EmailOut</a:t>
            </a:r>
            <a:r>
              <a:rPr lang="en-US" sz="2800" dirty="0" smtClean="0"/>
              <a:t>) be reclassified or just treated as Services lacking certain elements?</a:t>
            </a:r>
          </a:p>
          <a:p>
            <a:r>
              <a:rPr lang="en-US" sz="2800" dirty="0" smtClean="0"/>
              <a:t>Should the System Control Service (with its limited capability) be restructured as a System Service, including Resource Service functions, as in IPP, as well as other expanded capabilities?</a:t>
            </a:r>
          </a:p>
          <a:p>
            <a:r>
              <a:rPr lang="en-US" sz="2800" dirty="0" smtClean="0"/>
              <a:t>Should the Semantic Model Workgroup model a 3D Scan service, possibly ahead of IPP, to better provide a complete model with elements and operations being parallel and compatible among services?</a:t>
            </a:r>
          </a:p>
          <a:p>
            <a:endParaRPr lang="en-US" sz="2800" dirty="0" smtClean="0"/>
          </a:p>
          <a:p>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12</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12</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6968574"/>
          </a:xfrm>
          <a:ln w="9525"/>
        </p:spPr>
        <p:txBody>
          <a:bodyPr wrap="square">
            <a:spAutoFit/>
          </a:bodyPr>
          <a:lstStyle/>
          <a:p>
            <a:r>
              <a:rPr lang="en-US" sz="2800" dirty="0" smtClean="0"/>
              <a:t>Continuing the Semantic Model effort requires the participation of more PWG members, both for active generation of material and for review. 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pPr lvl="1"/>
            <a:endParaRPr lang="en-US" dirty="0" smtClean="0"/>
          </a:p>
          <a:p>
            <a:r>
              <a:rPr lang="en-US" sz="2600" dirty="0" smtClean="0"/>
              <a:t>The Semantic Model Workgroup has been posting “</a:t>
            </a:r>
            <a:r>
              <a:rPr lang="en-US" sz="2600" dirty="0" err="1" smtClean="0"/>
              <a:t>browesable</a:t>
            </a:r>
            <a:r>
              <a:rPr lang="en-US" sz="2600" dirty="0" smtClean="0"/>
              <a:t>” forms of the model and the operations. We need to know if other PWG members find  these forms of the documentation usable and sufficient to consider the content.</a:t>
            </a:r>
          </a:p>
          <a:p>
            <a:endParaRPr lang="en-US" sz="2000" dirty="0" smtClean="0"/>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13</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13</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7071167"/>
          </a:xfrm>
          <a:ln w="9525"/>
        </p:spPr>
        <p:txBody>
          <a:bodyPr wrap="square">
            <a:spAutoFit/>
          </a:bodyPr>
          <a:lstStyle/>
          <a:p>
            <a:r>
              <a:rPr lang="en-US" sz="2800" dirty="0" smtClean="0"/>
              <a:t>The SM Workgroup believes that there is significant value in maintaining the Semantic Model parallel to but independent of IPP.</a:t>
            </a:r>
          </a:p>
          <a:p>
            <a:pPr lvl="1"/>
            <a:r>
              <a:rPr lang="en-US" dirty="0" smtClean="0"/>
              <a:t>The SM effort concentrates of the basic features necessary in communicating with imaging services, independent of the protocols used in that communication. The operations and elements remain valid, even though the lower level communication levels may change.</a:t>
            </a:r>
          </a:p>
          <a:p>
            <a:pPr lvl="1"/>
            <a:r>
              <a:rPr lang="en-US" dirty="0" smtClean="0"/>
              <a:t>The model view of  an imaging system allows the inherent parallelism between different services to be developed and exploited.</a:t>
            </a:r>
          </a:p>
          <a:p>
            <a:pPr lvl="1"/>
            <a:r>
              <a:rPr lang="en-US" dirty="0" smtClean="0"/>
              <a:t>The abstract model  provides a more comprehensible view of the generalized Imaging System which, with the tools available, allows zooming between a high level overview and very specific detailed elements at the lowest level. This makes communicating the PWG concept of imaging , at all levels, much easier and allows better a interface with other standards organizations dealing with related matters.</a:t>
            </a:r>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14</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14</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cs typeface="Arial" pitchFamily="34" charset="0"/>
                <a:sym typeface="Verdana" charset="0"/>
              </a:rPr>
              <a:t>Next  conference call:  May 16, 2016; 12:00 – 1:00 Pacific Time / 3:00 – 4:00 PM Eastern Time.</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000" dirty="0" smtClean="0"/>
              <a:t> </a:t>
            </a:r>
            <a:r>
              <a:rPr lang="en-US" sz="2000" dirty="0" smtClean="0">
                <a:hlinkClick r:id="rId5"/>
              </a:rPr>
              <a:t>https://</a:t>
            </a:r>
            <a:r>
              <a:rPr lang="en-US" sz="2000" dirty="0" smtClean="0">
                <a:hlinkClick r:id="rId5"/>
              </a:rPr>
              <a:t>ieee-isto.webex.com/ieee-isto/e.php?MTID=m123b376f8d9bdc7d9ff0ff43ed7d1610</a:t>
            </a:r>
            <a:endParaRPr lang="en-US" sz="2400" dirty="0" smtClean="0"/>
          </a:p>
          <a:p>
            <a:pPr lvl="2"/>
            <a:endParaRPr lang="en-US" sz="20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pPr algn="ctr"/>
            <a:r>
              <a:rPr lang="en-US" dirty="0" smtClean="0">
                <a:solidFill>
                  <a:schemeClr val="tx1"/>
                </a:solidFill>
              </a:rPr>
              <a:t>Appendix</a:t>
            </a:r>
            <a:endParaRPr lang="en-US" dirty="0">
              <a:solidFill>
                <a:schemeClr val="tx1"/>
              </a:solidFill>
            </a:endParaRPr>
          </a:p>
        </p:txBody>
      </p:sp>
      <p:sp>
        <p:nvSpPr>
          <p:cNvPr id="6" name="Subtitle 5"/>
          <p:cNvSpPr>
            <a:spLocks noGrp="1"/>
          </p:cNvSpPr>
          <p:nvPr>
            <p:ph type="subTitle" idx="1"/>
          </p:nvPr>
        </p:nvSpPr>
        <p:spPr/>
        <p:txBody>
          <a:bodyPr/>
          <a:lstStyle/>
          <a:p>
            <a:r>
              <a:rPr lang="en-US" dirty="0" smtClean="0"/>
              <a:t>Past Specifications</a:t>
            </a:r>
            <a:endParaRPr lang="en-US" dirty="0"/>
          </a:p>
        </p:txBody>
      </p:sp>
      <p:sp>
        <p:nvSpPr>
          <p:cNvPr id="4" name="Slide Number Placeholder 3"/>
          <p:cNvSpPr>
            <a:spLocks noGrp="1"/>
          </p:cNvSpPr>
          <p:nvPr>
            <p:ph type="sldNum" sz="quarter" idx="10"/>
          </p:nvPr>
        </p:nvSpPr>
        <p:spPr/>
        <p:txBody>
          <a:bodyPr/>
          <a:lstStyle/>
          <a:p>
            <a:pPr>
              <a:defRPr/>
            </a:pPr>
            <a:fld id="{5B8D8183-25DD-4D1D-A67B-97BE19D0EF38}" type="slidenum">
              <a:rPr lang="en-US" smtClean="0"/>
              <a:pPr>
                <a:defRPr/>
              </a:pPr>
              <a:t>15</a:t>
            </a:fld>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B54E7D7F-881F-4A5D-9C5B-B6F765B3444F}" type="slidenum">
              <a:rPr lang="en-US" smtClean="0"/>
              <a:pPr/>
              <a:t>16</a:t>
            </a:fld>
            <a:endParaRPr lang="en-US" smtClean="0"/>
          </a:p>
        </p:txBody>
      </p:sp>
      <p:sp>
        <p:nvSpPr>
          <p:cNvPr id="10243"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0244"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0245"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0246" name="Rectangle 4"/>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024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6A38E44-E466-4955-8F58-24305DBA14B1}" type="slidenum">
              <a:rPr lang="en-US" sz="1400">
                <a:solidFill>
                  <a:srgbClr val="FFFFFF"/>
                </a:solidFill>
                <a:cs typeface="Arial" charset="0"/>
              </a:rPr>
              <a:pPr algn="ctr"/>
              <a:t>16</a:t>
            </a:fld>
            <a:endParaRPr lang="en-US" sz="1400">
              <a:solidFill>
                <a:srgbClr val="FFFFFF"/>
              </a:solidFill>
              <a:cs typeface="Arial" charset="0"/>
            </a:endParaRPr>
          </a:p>
        </p:txBody>
      </p:sp>
      <p:sp>
        <p:nvSpPr>
          <p:cNvPr id="10248"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306388" y="4681538"/>
            <a:ext cx="11225212" cy="1277937"/>
          </a:xfrm>
          <a:prstGeom prst="rect">
            <a:avLst/>
          </a:prstGeom>
          <a:noFill/>
          <a:ln w="12700">
            <a:noFill/>
            <a:miter lim="800000"/>
            <a:headEnd/>
            <a:tailEnd/>
          </a:ln>
        </p:spPr>
        <p:txBody>
          <a:bodyPr lIns="50800" tIns="50800" rIns="108599" bIns="50800"/>
          <a:lstStyle/>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rPr>
              <a:t>PWG5108.02-2009: </a:t>
            </a:r>
            <a:br>
              <a:rPr lang="en-US" sz="2000" kern="0" dirty="0">
                <a:solidFill>
                  <a:schemeClr val="tx1"/>
                </a:solidFill>
                <a:latin typeface="+mn-lt"/>
                <a:ea typeface="+mn-ea"/>
                <a:cs typeface="+mn-cs"/>
                <a:sym typeface="Verdana" charset="0"/>
              </a:rPr>
            </a:br>
            <a:r>
              <a:rPr lang="en-US" sz="2000" kern="0" dirty="0">
                <a:solidFill>
                  <a:schemeClr val="tx1"/>
                </a:solidFill>
                <a:latin typeface="+mn-lt"/>
                <a:ea typeface="+mn-ea"/>
                <a:cs typeface="+mn-cs"/>
                <a:sym typeface="Verdana" charset="0"/>
              </a:rPr>
              <a:t>Network Scan Service Semantic Model and Service Interface Version 1.0 </a:t>
            </a:r>
          </a:p>
          <a:p>
            <a:pPr marL="382588" indent="-342900" eaLnBrk="0" hangingPunct="0">
              <a:spcBef>
                <a:spcPts val="800"/>
              </a:spcBef>
              <a:buSzPct val="100000"/>
              <a:buFont typeface="Verdana" charset="0"/>
              <a:buChar char="•"/>
              <a:defRPr/>
            </a:pPr>
            <a:r>
              <a:rPr lang="en-US" sz="2000" kern="0" dirty="0">
                <a:solidFill>
                  <a:schemeClr val="tx1"/>
                </a:solidFill>
                <a:latin typeface="+mn-lt"/>
                <a:ea typeface="+mn-ea"/>
                <a:cs typeface="+mn-cs"/>
                <a:sym typeface="Verdana" charset="0"/>
                <a:hlinkClick r:id="rId3"/>
              </a:rPr>
              <a:t>ftp://ftp.pwg.org/pub/pwg/candidates/cs-sm20-scan10-20090410-5108.02.pdf</a:t>
            </a:r>
            <a:r>
              <a:rPr lang="en-US" sz="2000" kern="0" dirty="0">
                <a:solidFill>
                  <a:schemeClr val="tx1"/>
                </a:solidFill>
                <a:latin typeface="+mn-lt"/>
                <a:ea typeface="+mn-ea"/>
                <a:cs typeface="+mn-cs"/>
                <a:sym typeface="Verdana" charset="0"/>
              </a:rPr>
              <a:t> </a:t>
            </a:r>
          </a:p>
        </p:txBody>
      </p:sp>
      <p:sp>
        <p:nvSpPr>
          <p:cNvPr id="10250" name="Rectangle 2"/>
          <p:cNvSpPr>
            <a:spLocks noChangeArrowheads="1"/>
          </p:cNvSpPr>
          <p:nvPr/>
        </p:nvSpPr>
        <p:spPr bwMode="auto">
          <a:xfrm>
            <a:off x="381000" y="6264275"/>
            <a:ext cx="7924800" cy="685800"/>
          </a:xfrm>
          <a:prstGeom prst="rect">
            <a:avLst/>
          </a:prstGeom>
          <a:noFill/>
          <a:ln w="9525">
            <a:noFill/>
            <a:miter lim="800000"/>
            <a:headEnd/>
            <a:tailEnd/>
          </a:ln>
        </p:spPr>
        <p:txBody>
          <a:bodyPr anchor="ctr"/>
          <a:lstStyle/>
          <a:p>
            <a:r>
              <a:rPr lang="en-US" sz="4000">
                <a:solidFill>
                  <a:schemeClr val="tx2"/>
                </a:solidFill>
                <a:latin typeface="Verdana" pitchFamily="34" charset="0"/>
              </a:rPr>
              <a:t>Resource</a:t>
            </a:r>
            <a:r>
              <a:rPr lang="en-US" sz="3600">
                <a:solidFill>
                  <a:schemeClr val="tx2"/>
                </a:solidFill>
                <a:latin typeface="Verdana" pitchFamily="34" charset="0"/>
              </a:rPr>
              <a:t> Service: </a:t>
            </a:r>
            <a:r>
              <a:rPr lang="en-US" sz="2400" i="1"/>
              <a:t>Approved July 2009</a:t>
            </a:r>
            <a:endParaRPr lang="en-US" sz="2400" i="1">
              <a:solidFill>
                <a:schemeClr val="tx2"/>
              </a:solidFill>
              <a:latin typeface="Verdana" pitchFamily="34" charset="0"/>
            </a:endParaRPr>
          </a:p>
        </p:txBody>
      </p:sp>
      <p:sp>
        <p:nvSpPr>
          <p:cNvPr id="10251" name="Rectangle 9"/>
          <p:cNvSpPr>
            <a:spLocks noChangeArrowheads="1"/>
          </p:cNvSpPr>
          <p:nvPr/>
        </p:nvSpPr>
        <p:spPr bwMode="auto">
          <a:xfrm>
            <a:off x="304800" y="4094163"/>
            <a:ext cx="7315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Scan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April 2009</a:t>
            </a:r>
            <a:endParaRPr lang="en-US" sz="2400" i="1">
              <a:solidFill>
                <a:schemeClr val="tx2"/>
              </a:solidFill>
              <a:latin typeface="Verdana" pitchFamily="34" charset="0"/>
            </a:endParaRPr>
          </a:p>
        </p:txBody>
      </p:sp>
      <p:sp>
        <p:nvSpPr>
          <p:cNvPr id="10252" name="Rectangle 9"/>
          <p:cNvSpPr>
            <a:spLocks noChangeArrowheads="1"/>
          </p:cNvSpPr>
          <p:nvPr/>
        </p:nvSpPr>
        <p:spPr bwMode="auto">
          <a:xfrm>
            <a:off x="381000" y="2133600"/>
            <a:ext cx="6934200" cy="708025"/>
          </a:xfrm>
          <a:prstGeom prst="rect">
            <a:avLst/>
          </a:prstGeom>
          <a:noFill/>
          <a:ln w="9525">
            <a:noFill/>
            <a:miter lim="800000"/>
            <a:headEnd/>
            <a:tailEnd/>
          </a:ln>
        </p:spPr>
        <p:txBody>
          <a:bodyPr>
            <a:spAutoFit/>
          </a:bodyPr>
          <a:lstStyle/>
          <a:p>
            <a:r>
              <a:rPr lang="en-US" sz="3600">
                <a:solidFill>
                  <a:schemeClr val="tx2"/>
                </a:solidFill>
                <a:latin typeface="Verdana" pitchFamily="34" charset="0"/>
              </a:rPr>
              <a:t>Print </a:t>
            </a:r>
            <a:r>
              <a:rPr lang="en-US" sz="4000">
                <a:solidFill>
                  <a:schemeClr val="tx2"/>
                </a:solidFill>
                <a:latin typeface="Verdana" pitchFamily="34" charset="0"/>
              </a:rPr>
              <a:t>Service</a:t>
            </a:r>
            <a:r>
              <a:rPr lang="en-US" sz="3600">
                <a:solidFill>
                  <a:schemeClr val="tx2"/>
                </a:solidFill>
                <a:latin typeface="Verdana" pitchFamily="34" charset="0"/>
              </a:rPr>
              <a:t>: </a:t>
            </a:r>
            <a:r>
              <a:rPr lang="en-US" sz="2400" i="1"/>
              <a:t>Approved January 2004</a:t>
            </a:r>
            <a:endParaRPr lang="en-US" sz="2400" i="1">
              <a:solidFill>
                <a:schemeClr val="tx2"/>
              </a:solidFill>
              <a:latin typeface="Verdana" pitchFamily="34" charset="0"/>
            </a:endParaRPr>
          </a:p>
        </p:txBody>
      </p:sp>
      <p:sp>
        <p:nvSpPr>
          <p:cNvPr id="16" name="Rectangle 3"/>
          <p:cNvSpPr txBox="1">
            <a:spLocks noChangeArrowheads="1"/>
          </p:cNvSpPr>
          <p:nvPr/>
        </p:nvSpPr>
        <p:spPr bwMode="auto">
          <a:xfrm>
            <a:off x="381000" y="2835275"/>
            <a:ext cx="106172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PWG5105.1</a:t>
            </a:r>
            <a:r>
              <a:rPr lang="en-US" sz="1800" kern="0" dirty="0">
                <a:latin typeface="+mn-lt"/>
              </a:rPr>
              <a:t>: </a:t>
            </a:r>
            <a:br>
              <a:rPr lang="en-US" sz="1800" kern="0" dirty="0">
                <a:latin typeface="+mn-lt"/>
              </a:rPr>
            </a:br>
            <a:r>
              <a:rPr lang="en-US" sz="1800" kern="0" dirty="0">
                <a:latin typeface="+mn-lt"/>
              </a:rPr>
              <a:t>PWG </a:t>
            </a:r>
            <a:r>
              <a:rPr lang="en-US" sz="2000" kern="0" dirty="0">
                <a:latin typeface="+mn-lt"/>
              </a:rPr>
              <a:t>Semantic</a:t>
            </a:r>
            <a:r>
              <a:rPr lang="en-US" sz="1800" kern="0" dirty="0">
                <a:latin typeface="+mn-lt"/>
              </a:rPr>
              <a:t> Model Specification 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ftp.pwg.org/pub/pwg/candidates/cs-sm10-20040120-5105.1.pdf</a:t>
            </a:r>
            <a:endParaRPr lang="en-US" sz="1800" kern="0" dirty="0">
              <a:latin typeface="+mn-lt"/>
            </a:endParaRPr>
          </a:p>
        </p:txBody>
      </p:sp>
      <p:sp>
        <p:nvSpPr>
          <p:cNvPr id="17" name="Rectangle 3"/>
          <p:cNvSpPr txBox="1">
            <a:spLocks noChangeArrowheads="1"/>
          </p:cNvSpPr>
          <p:nvPr/>
        </p:nvSpPr>
        <p:spPr bwMode="auto">
          <a:xfrm>
            <a:off x="254000" y="6950075"/>
            <a:ext cx="11506200" cy="10668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PWG5108.03-2009</a:t>
            </a:r>
            <a:r>
              <a:rPr lang="en-US" sz="2400" kern="0" dirty="0">
                <a:latin typeface="+mn-lt"/>
              </a:rPr>
              <a:t>:</a:t>
            </a:r>
            <a:br>
              <a:rPr lang="en-US" sz="2400" kern="0" dirty="0">
                <a:latin typeface="+mn-lt"/>
              </a:rPr>
            </a:br>
            <a:r>
              <a:rPr lang="en-US" sz="2000" kern="0" dirty="0">
                <a:latin typeface="+mn-lt"/>
              </a:rPr>
              <a:t>Network Resource Service Semantic Model and Service Interface Version 1.0 </a:t>
            </a:r>
          </a:p>
          <a:p>
            <a:pPr marL="342900" indent="-342900" eaLnBrk="0" hangingPunct="0">
              <a:spcBef>
                <a:spcPct val="20000"/>
              </a:spcBef>
              <a:buFontTx/>
              <a:buChar char="•"/>
              <a:defRPr/>
            </a:pPr>
            <a:r>
              <a:rPr lang="en-US" sz="2000" kern="0" dirty="0">
                <a:latin typeface="+mn-lt"/>
                <a:hlinkClick r:id="rId5"/>
              </a:rPr>
              <a:t>ftp://ftp.pwg.org/pub/pwg/candidates/cs-sm20-resource10-20090703-5108.03.pdf</a:t>
            </a:r>
            <a:r>
              <a:rPr lang="en-US" sz="2000" kern="0" dirty="0">
                <a:latin typeface="+mn-lt"/>
              </a:rPr>
              <a:t>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AD9BF732-B0DB-41A9-8DD6-A8C8833B7E81}" type="slidenum">
              <a:rPr lang="en-US" smtClean="0"/>
              <a:pPr/>
              <a:t>17</a:t>
            </a:fld>
            <a:endParaRPr lang="en-US" smtClean="0"/>
          </a:p>
        </p:txBody>
      </p:sp>
      <p:sp>
        <p:nvSpPr>
          <p:cNvPr id="11267"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1268"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1269"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1270" name="Rectangle 4"/>
          <p:cNvSpPr>
            <a:spLocks/>
          </p:cNvSpPr>
          <p:nvPr/>
        </p:nvSpPr>
        <p:spPr bwMode="auto">
          <a:xfrm>
            <a:off x="177800" y="9480550"/>
            <a:ext cx="118110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1271"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A274E7F8-C06D-4A33-9CC8-83D3AA3B67D2}" type="slidenum">
              <a:rPr lang="en-US" sz="1400">
                <a:solidFill>
                  <a:srgbClr val="FFFFFF"/>
                </a:solidFill>
                <a:cs typeface="Arial" charset="0"/>
              </a:rPr>
              <a:pPr algn="ctr"/>
              <a:t>17</a:t>
            </a:fld>
            <a:endParaRPr lang="en-US" sz="1400">
              <a:solidFill>
                <a:srgbClr val="FFFFFF"/>
              </a:solidFill>
              <a:cs typeface="Arial" charset="0"/>
            </a:endParaRPr>
          </a:p>
        </p:txBody>
      </p:sp>
      <p:sp>
        <p:nvSpPr>
          <p:cNvPr id="11272" name="Title 12"/>
          <p:cNvSpPr>
            <a:spLocks noGrp="1"/>
          </p:cNvSpPr>
          <p:nvPr>
            <p:ph type="title"/>
          </p:nvPr>
        </p:nvSpPr>
        <p:spPr/>
        <p:txBody>
          <a:bodyPr/>
          <a:lstStyle/>
          <a:p>
            <a:r>
              <a:rPr lang="en-US" smtClean="0"/>
              <a:t>Approved Documents</a:t>
            </a:r>
          </a:p>
        </p:txBody>
      </p:sp>
      <p:sp>
        <p:nvSpPr>
          <p:cNvPr id="11273" name="Rectangle 9"/>
          <p:cNvSpPr>
            <a:spLocks noChangeArrowheads="1"/>
          </p:cNvSpPr>
          <p:nvPr/>
        </p:nvSpPr>
        <p:spPr bwMode="auto">
          <a:xfrm>
            <a:off x="558800" y="6702425"/>
            <a:ext cx="9996488"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MFD Requirements: </a:t>
            </a:r>
            <a:r>
              <a:rPr lang="en-US" sz="2800" i="1"/>
              <a:t>Approved September 2010</a:t>
            </a:r>
            <a:endParaRPr lang="en-US" sz="2800" i="1">
              <a:solidFill>
                <a:schemeClr val="tx2"/>
              </a:solidFill>
              <a:latin typeface="Verdana" pitchFamily="34" charset="0"/>
            </a:endParaRPr>
          </a:p>
        </p:txBody>
      </p:sp>
      <p:sp>
        <p:nvSpPr>
          <p:cNvPr id="11" name="Rectangle 3"/>
          <p:cNvSpPr txBox="1">
            <a:spLocks noChangeArrowheads="1"/>
          </p:cNvSpPr>
          <p:nvPr/>
        </p:nvSpPr>
        <p:spPr bwMode="auto">
          <a:xfrm>
            <a:off x="558800" y="7467600"/>
            <a:ext cx="11912600" cy="914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 Multifunction Device Service Model Requirements</a:t>
            </a:r>
          </a:p>
          <a:p>
            <a:pPr marL="342900" indent="-342900" eaLnBrk="0" hangingPunct="0">
              <a:spcBef>
                <a:spcPct val="20000"/>
              </a:spcBef>
              <a:buFontTx/>
              <a:buChar char="•"/>
              <a:defRPr/>
            </a:pPr>
            <a:r>
              <a:rPr lang="en-US" sz="2000" kern="0" dirty="0">
                <a:latin typeface="+mn-lt"/>
                <a:hlinkClick r:id="rId3"/>
              </a:rPr>
              <a:t>ftp://ftp.pwg.org/pub/pwg/informational/req-mfdreq10-20100901.pdf</a:t>
            </a:r>
            <a:endParaRPr lang="en-US" sz="2000" kern="0" dirty="0">
              <a:latin typeface="+mn-lt"/>
            </a:endParaRPr>
          </a:p>
        </p:txBody>
      </p:sp>
      <p:sp>
        <p:nvSpPr>
          <p:cNvPr id="14" name="Rectangle 9"/>
          <p:cNvSpPr>
            <a:spLocks noChangeArrowheads="1"/>
          </p:cNvSpPr>
          <p:nvPr/>
        </p:nvSpPr>
        <p:spPr bwMode="auto">
          <a:xfrm>
            <a:off x="558800" y="2133600"/>
            <a:ext cx="10287000" cy="708025"/>
          </a:xfrm>
          <a:prstGeom prst="rect">
            <a:avLst/>
          </a:prstGeom>
          <a:noFill/>
          <a:ln w="9525">
            <a:noFill/>
            <a:miter lim="800000"/>
            <a:headEnd/>
            <a:tailEnd/>
          </a:ln>
        </p:spPr>
        <p:txBody>
          <a:bodyPr>
            <a:spAutoFit/>
          </a:bodyPr>
          <a:lstStyle/>
          <a:p>
            <a:pPr>
              <a:defRPr/>
            </a:pPr>
            <a:r>
              <a:rPr lang="en-US" sz="4000" dirty="0">
                <a:solidFill>
                  <a:schemeClr val="tx2"/>
                </a:solidFill>
                <a:latin typeface="Verdana" pitchFamily="34" charset="0"/>
              </a:rPr>
              <a:t>MFD Common Semantics:</a:t>
            </a:r>
            <a:r>
              <a:rPr lang="en-US" sz="4000" kern="0" dirty="0">
                <a:latin typeface="Verdana" pitchFamily="34" charset="0"/>
                <a:sym typeface="Wingdings" pitchFamily="2" charset="2"/>
              </a:rPr>
              <a:t> </a:t>
            </a:r>
            <a:r>
              <a:rPr lang="en-US" sz="2800" i="1" dirty="0"/>
              <a:t>Approved April 2011</a:t>
            </a:r>
            <a:endParaRPr lang="en-US" sz="2800" i="1" dirty="0">
              <a:solidFill>
                <a:schemeClr val="tx2"/>
              </a:solidFill>
              <a:latin typeface="Verdana" pitchFamily="34" charset="0"/>
            </a:endParaRPr>
          </a:p>
        </p:txBody>
      </p:sp>
      <p:sp>
        <p:nvSpPr>
          <p:cNvPr id="15" name="Rectangle 3"/>
          <p:cNvSpPr txBox="1">
            <a:spLocks noChangeArrowheads="1"/>
          </p:cNvSpPr>
          <p:nvPr/>
        </p:nvSpPr>
        <p:spPr bwMode="auto">
          <a:xfrm>
            <a:off x="558800" y="3048000"/>
            <a:ext cx="11912600" cy="1295400"/>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PWG5108.01-2011:</a:t>
            </a:r>
            <a:br>
              <a:rPr lang="en-US" sz="2000" kern="0" dirty="0">
                <a:latin typeface="+mn-lt"/>
              </a:rPr>
            </a:br>
            <a:r>
              <a:rPr lang="en-US" sz="2000" dirty="0">
                <a:solidFill>
                  <a:schemeClr val="tx2"/>
                </a:solidFill>
                <a:latin typeface="Verdana" pitchFamily="34" charset="0"/>
              </a:rPr>
              <a:t>MFD Model and Common Semantics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4"/>
              </a:rPr>
              <a:t>ftp://</a:t>
            </a:r>
            <a:r>
              <a:rPr lang="en-US" sz="2000" kern="0" dirty="0">
                <a:latin typeface="+mn-lt"/>
                <a:hlinkClick r:id="rId4"/>
              </a:rPr>
              <a:t>ftp.pwg.org/pub/pwg/candidates/cs-sm20-mfdmodel10-20110415-5108.1.pdf</a:t>
            </a:r>
            <a:endParaRPr lang="en-US" sz="1800" kern="0" dirty="0">
              <a:latin typeface="+mn-lt"/>
            </a:endParaRPr>
          </a:p>
        </p:txBody>
      </p:sp>
      <p:sp>
        <p:nvSpPr>
          <p:cNvPr id="11277" name="Rectangle 2"/>
          <p:cNvSpPr>
            <a:spLocks noChangeArrowheads="1"/>
          </p:cNvSpPr>
          <p:nvPr/>
        </p:nvSpPr>
        <p:spPr bwMode="auto">
          <a:xfrm>
            <a:off x="558800" y="4495800"/>
            <a:ext cx="9067800" cy="665163"/>
          </a:xfrm>
          <a:prstGeom prst="rect">
            <a:avLst/>
          </a:prstGeom>
          <a:noFill/>
          <a:ln w="9525">
            <a:noFill/>
            <a:miter lim="800000"/>
            <a:headEnd/>
            <a:tailEnd/>
          </a:ln>
        </p:spPr>
        <p:txBody>
          <a:bodyPr anchor="ctr"/>
          <a:lstStyle/>
          <a:p>
            <a:r>
              <a:rPr lang="en-US" sz="4000">
                <a:solidFill>
                  <a:schemeClr val="tx2"/>
                </a:solidFill>
                <a:latin typeface="Verdana" pitchFamily="34" charset="0"/>
              </a:rPr>
              <a:t>Copy Service:  </a:t>
            </a:r>
            <a:r>
              <a:rPr lang="en-US" sz="2800" i="1"/>
              <a:t>Approved June 2011</a:t>
            </a:r>
            <a:endParaRPr lang="en-US" sz="2800" i="1">
              <a:latin typeface="Verdana" pitchFamily="34" charset="0"/>
            </a:endParaRPr>
          </a:p>
        </p:txBody>
      </p:sp>
      <p:sp>
        <p:nvSpPr>
          <p:cNvPr id="17" name="Rectangle 3"/>
          <p:cNvSpPr txBox="1">
            <a:spLocks noChangeArrowheads="1"/>
          </p:cNvSpPr>
          <p:nvPr/>
        </p:nvSpPr>
        <p:spPr bwMode="auto">
          <a:xfrm>
            <a:off x="558800" y="5183188"/>
            <a:ext cx="11912600" cy="1141412"/>
          </a:xfrm>
          <a:prstGeom prst="rect">
            <a:avLst/>
          </a:prstGeom>
          <a:noFill/>
          <a:ln w="9525">
            <a:noFill/>
            <a:miter lim="800000"/>
            <a:headEnd/>
            <a:tailEnd/>
          </a:ln>
        </p:spPr>
        <p:txBody>
          <a:bodyPr/>
          <a:lstStyle/>
          <a:p>
            <a:pPr marL="342900" indent="-342900" eaLnBrk="0" hangingPunct="0">
              <a:spcBef>
                <a:spcPct val="20000"/>
              </a:spcBef>
              <a:buFontTx/>
              <a:buChar char="•"/>
              <a:defRPr/>
            </a:pPr>
            <a:r>
              <a:rPr lang="en-US" sz="2000" kern="0" dirty="0">
                <a:latin typeface="+mn-lt"/>
              </a:rPr>
              <a:t>PWG5108.04-2011:</a:t>
            </a:r>
            <a:br>
              <a:rPr lang="en-US" sz="2000" kern="0" dirty="0">
                <a:latin typeface="+mn-lt"/>
              </a:rPr>
            </a:br>
            <a:r>
              <a:rPr lang="en-US" sz="2000" dirty="0">
                <a:solidFill>
                  <a:schemeClr val="tx2"/>
                </a:solidFill>
                <a:latin typeface="Verdana" pitchFamily="34" charset="0"/>
              </a:rPr>
              <a:t>Copy Service Semantic Model and Service Interface </a:t>
            </a:r>
            <a:r>
              <a:rPr lang="en-US" sz="2000" kern="0" dirty="0">
                <a:latin typeface="+mn-lt"/>
              </a:rPr>
              <a:t>Version 1.00 </a:t>
            </a:r>
          </a:p>
          <a:p>
            <a:pPr marL="342900" indent="-342900" eaLnBrk="0" hangingPunct="0">
              <a:spcBef>
                <a:spcPct val="20000"/>
              </a:spcBef>
              <a:buFontTx/>
              <a:buChar char="•"/>
              <a:defRPr/>
            </a:pPr>
            <a:r>
              <a:rPr lang="en-US" sz="1800" kern="0" dirty="0">
                <a:latin typeface="+mn-lt"/>
                <a:hlinkClick r:id="rId5"/>
              </a:rPr>
              <a:t>ftp://</a:t>
            </a:r>
            <a:r>
              <a:rPr lang="en-US" sz="2000" kern="0" dirty="0">
                <a:latin typeface="+mn-lt"/>
                <a:hlinkClick r:id="rId5"/>
              </a:rPr>
              <a:t>ftp.pwg.org/pub/pwg/candidates/cs-sm20-copy10-20110610-5108.04.pdf</a:t>
            </a:r>
            <a:endParaRPr lang="en-US" sz="1800" kern="0" dirty="0">
              <a:latin typeface="+mn-lt"/>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AD0884B7-253B-4433-9695-DD4C15E63B77}" type="slidenum">
              <a:rPr lang="en-US" smtClean="0"/>
              <a:pPr/>
              <a:t>18</a:t>
            </a:fld>
            <a:endParaRPr lang="en-US" smtClean="0"/>
          </a:p>
        </p:txBody>
      </p:sp>
      <p:sp>
        <p:nvSpPr>
          <p:cNvPr id="1229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229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229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2294" name="Rectangle 4"/>
          <p:cNvSpPr>
            <a:spLocks/>
          </p:cNvSpPr>
          <p:nvPr/>
        </p:nvSpPr>
        <p:spPr bwMode="auto">
          <a:xfrm>
            <a:off x="177800" y="9480550"/>
            <a:ext cx="118872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2295"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570558D-DCE9-47C0-81C0-B113A9432D3A}" type="slidenum">
              <a:rPr lang="en-US" sz="1400">
                <a:solidFill>
                  <a:srgbClr val="FFFFFF"/>
                </a:solidFill>
                <a:cs typeface="Arial" charset="0"/>
              </a:rPr>
              <a:pPr algn="ctr"/>
              <a:t>18</a:t>
            </a:fld>
            <a:endParaRPr lang="en-US" sz="1400">
              <a:solidFill>
                <a:srgbClr val="FFFFFF"/>
              </a:solidFill>
              <a:cs typeface="Arial" charset="0"/>
            </a:endParaRPr>
          </a:p>
        </p:txBody>
      </p:sp>
      <p:sp>
        <p:nvSpPr>
          <p:cNvPr id="12296" name="Title 12"/>
          <p:cNvSpPr>
            <a:spLocks noGrp="1"/>
          </p:cNvSpPr>
          <p:nvPr>
            <p:ph type="title"/>
          </p:nvPr>
        </p:nvSpPr>
        <p:spPr/>
        <p:txBody>
          <a:bodyPr/>
          <a:lstStyle/>
          <a:p>
            <a:r>
              <a:rPr lang="en-US" smtClean="0"/>
              <a:t>Approved Documents</a:t>
            </a:r>
          </a:p>
        </p:txBody>
      </p:sp>
      <p:sp>
        <p:nvSpPr>
          <p:cNvPr id="10" name="Rectangle 3"/>
          <p:cNvSpPr txBox="1">
            <a:spLocks noChangeArrowheads="1"/>
          </p:cNvSpPr>
          <p:nvPr/>
        </p:nvSpPr>
        <p:spPr bwMode="auto">
          <a:xfrm>
            <a:off x="558800" y="2895600"/>
            <a:ext cx="11430000" cy="914400"/>
          </a:xfrm>
          <a:prstGeom prst="rect">
            <a:avLst/>
          </a:prstGeom>
          <a:noFill/>
          <a:ln w="9525">
            <a:noFill/>
            <a:miter lim="800000"/>
            <a:headEnd/>
            <a:tailEnd/>
          </a:ln>
        </p:spPr>
        <p:txBody>
          <a:bodyPr/>
          <a:lstStyle/>
          <a:p>
            <a:pPr marL="342900" indent="-342900" eaLnBrk="0" hangingPunct="0">
              <a:spcBef>
                <a:spcPct val="20000"/>
              </a:spcBef>
              <a:buSzPct val="150000"/>
              <a:buFont typeface="Arial" pitchFamily="34" charset="0"/>
              <a:buChar char="•"/>
              <a:defRPr/>
            </a:pPr>
            <a:r>
              <a:rPr lang="en-US" sz="2000" kern="0" dirty="0"/>
              <a:t>PWG 5108.05-2011: </a:t>
            </a:r>
            <a:br>
              <a:rPr lang="en-US" sz="2000" kern="0" dirty="0"/>
            </a:br>
            <a:r>
              <a:rPr lang="en-US" sz="2000" dirty="0"/>
              <a:t>FaxOut Service Semantic Model and Service Interface Version 1.0</a:t>
            </a:r>
          </a:p>
          <a:p>
            <a:pPr marL="342900" indent="-342900" eaLnBrk="0" hangingPunct="0">
              <a:spcBef>
                <a:spcPct val="20000"/>
              </a:spcBef>
              <a:buSzPct val="150000"/>
              <a:buFont typeface="Arial" pitchFamily="34" charset="0"/>
              <a:buChar char="•"/>
              <a:defRPr/>
            </a:pPr>
            <a:r>
              <a:rPr lang="en-US" sz="1800" kern="0" dirty="0">
                <a:latin typeface="+mn-lt"/>
                <a:hlinkClick r:id="rId3"/>
              </a:rPr>
              <a:t>ftp://</a:t>
            </a:r>
            <a:r>
              <a:rPr lang="en-US" sz="2000" kern="0" dirty="0">
                <a:latin typeface="+mn-lt"/>
                <a:hlinkClick r:id="rId3"/>
              </a:rPr>
              <a:t>ftp.pwg.org/pub/pwg/candidates/cs-sm20-faxout10-20110809-5108.05.pdf</a:t>
            </a:r>
            <a:r>
              <a:rPr lang="en-US" sz="1800" kern="0" dirty="0">
                <a:latin typeface="+mn-lt"/>
              </a:rPr>
              <a:t> </a:t>
            </a:r>
          </a:p>
        </p:txBody>
      </p:sp>
      <p:sp>
        <p:nvSpPr>
          <p:cNvPr id="11" name="Rectangle 9"/>
          <p:cNvSpPr>
            <a:spLocks noGrp="1" noChangeArrowheads="1"/>
          </p:cNvSpPr>
          <p:nvPr>
            <p:ph idx="1"/>
          </p:nvPr>
        </p:nvSpPr>
        <p:spPr>
          <a:xfrm>
            <a:off x="558800" y="2130425"/>
            <a:ext cx="11430000" cy="717550"/>
          </a:xfrm>
          <a:ln w="9525"/>
        </p:spPr>
        <p:txBody>
          <a:bodyPr>
            <a:spAutoFit/>
          </a:bodyPr>
          <a:lstStyle/>
          <a:p>
            <a:pPr>
              <a:buFont typeface="Verdana" charset="0"/>
              <a:buNone/>
              <a:defRPr/>
            </a:pPr>
            <a:r>
              <a:rPr lang="en-US" sz="4000" dirty="0" err="1" smtClean="0">
                <a:solidFill>
                  <a:schemeClr val="tx2"/>
                </a:solidFill>
                <a:sym typeface="Verdana" charset="0"/>
              </a:rPr>
              <a:t>FaxOut</a:t>
            </a:r>
            <a:r>
              <a:rPr lang="en-US" sz="4000" dirty="0" smtClean="0">
                <a:solidFill>
                  <a:schemeClr val="tx2"/>
                </a:solidFill>
                <a:sym typeface="Verdana" charset="0"/>
              </a:rPr>
              <a:t> Service</a:t>
            </a:r>
            <a:r>
              <a:rPr lang="en-US" sz="4000" kern="1200" dirty="0">
                <a:solidFill>
                  <a:srgbClr val="000000"/>
                </a:solidFill>
                <a:sym typeface="Verdana" charset="0"/>
              </a:rPr>
              <a:t> :</a:t>
            </a:r>
            <a:r>
              <a:rPr lang="en-US" sz="4000" dirty="0">
                <a:solidFill>
                  <a:srgbClr val="000000"/>
                </a:solidFill>
                <a:sym typeface="Wingdings" pitchFamily="2" charset="2"/>
              </a:rPr>
              <a:t> </a:t>
            </a:r>
            <a:r>
              <a:rPr lang="en-US" sz="2800" i="1" kern="1200" dirty="0">
                <a:solidFill>
                  <a:srgbClr val="000000"/>
                </a:solidFill>
                <a:latin typeface="Arial" charset="0"/>
                <a:sym typeface="Verdana" charset="0"/>
              </a:rPr>
              <a:t>Approved </a:t>
            </a:r>
            <a:r>
              <a:rPr lang="en-US" sz="2800" i="1" kern="1200" dirty="0" smtClean="0">
                <a:solidFill>
                  <a:srgbClr val="000000"/>
                </a:solidFill>
                <a:latin typeface="Arial" charset="0"/>
                <a:sym typeface="Verdana" charset="0"/>
              </a:rPr>
              <a:t>August 2011</a:t>
            </a:r>
            <a:endParaRPr lang="en-US" sz="3200" i="1" dirty="0">
              <a:solidFill>
                <a:schemeClr val="tx2"/>
              </a:solidFill>
              <a:sym typeface="Verdana" charset="0"/>
            </a:endParaRPr>
          </a:p>
        </p:txBody>
      </p:sp>
      <p:sp>
        <p:nvSpPr>
          <p:cNvPr id="12299" name="Rectangle 9"/>
          <p:cNvSpPr>
            <a:spLocks noChangeArrowheads="1"/>
          </p:cNvSpPr>
          <p:nvPr/>
        </p:nvSpPr>
        <p:spPr bwMode="auto">
          <a:xfrm>
            <a:off x="558800" y="4140200"/>
            <a:ext cx="11430000" cy="708025"/>
          </a:xfrm>
          <a:prstGeom prst="rect">
            <a:avLst/>
          </a:prstGeom>
          <a:noFill/>
          <a:ln w="9525">
            <a:noFill/>
            <a:miter lim="800000"/>
            <a:headEnd/>
            <a:tailEnd/>
          </a:ln>
        </p:spPr>
        <p:txBody>
          <a:bodyPr>
            <a:spAutoFit/>
          </a:bodyPr>
          <a:lstStyle/>
          <a:p>
            <a:r>
              <a:rPr lang="en-US" sz="4000">
                <a:solidFill>
                  <a:schemeClr val="tx2"/>
                </a:solidFill>
                <a:latin typeface="Verdana" pitchFamily="34" charset="0"/>
              </a:rPr>
              <a:t>System Control Service: </a:t>
            </a:r>
            <a:r>
              <a:rPr lang="en-US" sz="2800" i="1"/>
              <a:t>Approved February 2012</a:t>
            </a:r>
            <a:endParaRPr lang="en-US" sz="2800" i="1">
              <a:solidFill>
                <a:schemeClr val="tx2"/>
              </a:solidFill>
              <a:latin typeface="Verdana" pitchFamily="34" charset="0"/>
            </a:endParaRPr>
          </a:p>
        </p:txBody>
      </p:sp>
      <p:sp>
        <p:nvSpPr>
          <p:cNvPr id="15" name="Rectangle 3"/>
          <p:cNvSpPr>
            <a:spLocks noChangeArrowheads="1"/>
          </p:cNvSpPr>
          <p:nvPr/>
        </p:nvSpPr>
        <p:spPr bwMode="auto">
          <a:xfrm>
            <a:off x="635000" y="4800600"/>
            <a:ext cx="11353800" cy="1143000"/>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5108.06-2011:</a:t>
            </a:r>
            <a:br>
              <a:rPr lang="en-US" sz="2000" dirty="0"/>
            </a:br>
            <a:r>
              <a:rPr lang="en-US" sz="2000" dirty="0"/>
              <a:t>System Object and System Control Service Semantics Version 1.0</a:t>
            </a:r>
          </a:p>
          <a:p>
            <a:pPr marL="285750" indent="-285750">
              <a:buSzPct val="150000"/>
              <a:buFont typeface="Arial" pitchFamily="34" charset="0"/>
              <a:buChar char="•"/>
              <a:defRPr/>
            </a:pPr>
            <a:r>
              <a:rPr lang="en-US" sz="1800" kern="0" dirty="0">
                <a:latin typeface="Verdana"/>
                <a:hlinkClick r:id="rId4"/>
              </a:rPr>
              <a:t>ftp://</a:t>
            </a:r>
            <a:r>
              <a:rPr lang="en-US" sz="2000" kern="0" dirty="0">
                <a:latin typeface="Verdana"/>
                <a:hlinkClick r:id="rId4"/>
              </a:rPr>
              <a:t>ftp.pwg.org/pub/pwg/candidates/cs-sm20-system10-20120217-5108.06.pdf</a:t>
            </a:r>
            <a:endParaRPr lang="en-US" sz="1800" kern="0" dirty="0">
              <a:latin typeface="Verdana"/>
            </a:endParaRPr>
          </a:p>
        </p:txBody>
      </p:sp>
      <p:sp>
        <p:nvSpPr>
          <p:cNvPr id="12301" name="Rectangle 9"/>
          <p:cNvSpPr txBox="1">
            <a:spLocks noChangeArrowheads="1"/>
          </p:cNvSpPr>
          <p:nvPr/>
        </p:nvSpPr>
        <p:spPr bwMode="auto">
          <a:xfrm>
            <a:off x="635000" y="6045200"/>
            <a:ext cx="11353800" cy="708025"/>
          </a:xfrm>
          <a:prstGeom prst="rect">
            <a:avLst/>
          </a:prstGeom>
          <a:noFill/>
          <a:ln w="9525">
            <a:noFill/>
            <a:miter lim="800000"/>
            <a:headEnd/>
            <a:tailEnd/>
          </a:ln>
        </p:spPr>
        <p:txBody>
          <a:bodyPr>
            <a:spAutoFit/>
          </a:bodyPr>
          <a:lstStyle/>
          <a:p>
            <a:pPr marL="342900" indent="-342900" eaLnBrk="0" hangingPunct="0">
              <a:spcBef>
                <a:spcPct val="20000"/>
              </a:spcBef>
            </a:pPr>
            <a:r>
              <a:rPr lang="en-US" sz="4000">
                <a:solidFill>
                  <a:schemeClr val="tx2"/>
                </a:solidFill>
                <a:latin typeface="Verdana" pitchFamily="34" charset="0"/>
              </a:rPr>
              <a:t>Print Job Ticket</a:t>
            </a:r>
            <a:r>
              <a:rPr lang="en-US" sz="4000">
                <a:latin typeface="Verdana" pitchFamily="34" charset="0"/>
              </a:rPr>
              <a:t>:</a:t>
            </a:r>
            <a:r>
              <a:rPr lang="en-US" sz="4000">
                <a:latin typeface="Verdana" pitchFamily="34" charset="0"/>
                <a:sym typeface="Wingdings" pitchFamily="2" charset="2"/>
              </a:rPr>
              <a:t> </a:t>
            </a:r>
            <a:r>
              <a:rPr lang="en-US" sz="2800" i="1"/>
              <a:t>Approved August 2012</a:t>
            </a:r>
            <a:endParaRPr lang="en-US" sz="3200" i="1">
              <a:solidFill>
                <a:schemeClr val="tx2"/>
              </a:solidFill>
              <a:latin typeface="Verdana" pitchFamily="34" charset="0"/>
            </a:endParaRPr>
          </a:p>
        </p:txBody>
      </p:sp>
      <p:sp>
        <p:nvSpPr>
          <p:cNvPr id="17" name="Rectangle 3"/>
          <p:cNvSpPr>
            <a:spLocks noChangeArrowheads="1"/>
          </p:cNvSpPr>
          <p:nvPr/>
        </p:nvSpPr>
        <p:spPr bwMode="auto">
          <a:xfrm>
            <a:off x="558800" y="6796088"/>
            <a:ext cx="11430000" cy="976312"/>
          </a:xfrm>
          <a:prstGeom prst="rect">
            <a:avLst/>
          </a:prstGeom>
          <a:noFill/>
          <a:ln w="9525">
            <a:noFill/>
            <a:miter lim="800000"/>
            <a:headEnd/>
            <a:tailEnd/>
          </a:ln>
        </p:spPr>
        <p:txBody>
          <a:bodyPr/>
          <a:lstStyle/>
          <a:p>
            <a:pPr marL="285750" indent="-285750">
              <a:buSzPct val="150000"/>
              <a:buFont typeface="Arial" pitchFamily="34" charset="0"/>
              <a:buChar char="•"/>
              <a:defRPr/>
            </a:pPr>
            <a:r>
              <a:rPr lang="en-US" sz="2000" dirty="0"/>
              <a:t>PWG 5108.07-2012:</a:t>
            </a:r>
            <a:br>
              <a:rPr lang="en-US" sz="2000" dirty="0"/>
            </a:br>
            <a:r>
              <a:rPr lang="en-US" sz="2000" dirty="0"/>
              <a:t>PWG Print Job Ticket and Associated Capabilities Version 1.0</a:t>
            </a:r>
          </a:p>
          <a:p>
            <a:pPr marL="285750" indent="-285750">
              <a:buSzPct val="150000"/>
              <a:buFont typeface="Arial" pitchFamily="34" charset="0"/>
              <a:buChar char="•"/>
              <a:defRPr/>
            </a:pPr>
            <a:r>
              <a:rPr lang="en-US" sz="1800" kern="0" dirty="0">
                <a:latin typeface="Verdana"/>
                <a:hlinkClick r:id="rId5"/>
              </a:rPr>
              <a:t>ftp://</a:t>
            </a:r>
            <a:r>
              <a:rPr lang="en-US" sz="2000" kern="0" dirty="0">
                <a:latin typeface="Verdana"/>
                <a:hlinkClick r:id="rId5"/>
              </a:rPr>
              <a:t>ftp.pwg.org/pub/pwg/candidates/cs-sm20-pjt10-20120813-5108.07.pdf</a:t>
            </a:r>
            <a:endParaRPr lang="en-US" sz="1800" kern="0" dirty="0">
              <a:latin typeface="Verdana"/>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a:solidFill>
                <a:srgbClr val="FFFFFF"/>
              </a:solidFill>
              <a:cs typeface="Arial" charset="0"/>
            </a:endParaRPr>
          </a:p>
        </p:txBody>
      </p:sp>
      <p:sp>
        <p:nvSpPr>
          <p:cNvPr id="11" name="Rectangle 3"/>
          <p:cNvSpPr>
            <a:spLocks noGrp="1" noChangeArrowheads="1"/>
          </p:cNvSpPr>
          <p:nvPr>
            <p:ph idx="1"/>
          </p:nvPr>
        </p:nvSpPr>
        <p:spPr>
          <a:xfrm>
            <a:off x="647700" y="1955800"/>
            <a:ext cx="11709400" cy="13090763"/>
          </a:xfrm>
          <a:ln w="9525"/>
        </p:spPr>
        <p:txBody>
          <a:bodyPr>
            <a:spAutoFit/>
          </a:bodyPr>
          <a:lstStyle/>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a:p>
        </p:txBody>
      </p:sp>
      <p:graphicFrame>
        <p:nvGraphicFramePr>
          <p:cNvPr id="10" name="Group 8"/>
          <p:cNvGraphicFramePr>
            <a:graphicFrameLocks noGrp="1"/>
          </p:cNvGraphicFramePr>
          <p:nvPr/>
        </p:nvGraphicFramePr>
        <p:xfrm>
          <a:off x="558800" y="2133600"/>
          <a:ext cx="12039600" cy="7095738"/>
        </p:xfrm>
        <a:graphic>
          <a:graphicData uri="http://schemas.openxmlformats.org/drawingml/2006/table">
            <a:tbl>
              <a:tblPr/>
              <a:tblGrid>
                <a:gridCol w="3886200"/>
                <a:gridCol w="8153400"/>
              </a:tblGrid>
              <a:tr h="903767">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73944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9:00-9:15</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err="1" smtClean="0">
                          <a:ln>
                            <a:noFill/>
                          </a:ln>
                          <a:solidFill>
                            <a:schemeClr val="tx1"/>
                          </a:solidFill>
                          <a:effectLst/>
                          <a:latin typeface="Verdana" charset="0"/>
                          <a:ea typeface="Heiti SC Light" charset="0"/>
                          <a:cs typeface="Heiti SC Light" charset="0"/>
                          <a:sym typeface="Verdana" charset="0"/>
                        </a:rPr>
                        <a:t>Administrivia</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Introduction and Status.</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86915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9:15-9:45</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3600" b="0" dirty="0" smtClean="0"/>
                        <a:t>Mapping CIP4 JDF to PWG Print Job Ticket v1.0 (JDFMAP)</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6858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9:45-10:45</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 2 Issues</a:t>
                      </a:r>
                    </a:p>
                  </a:txBody>
                  <a:tcPr marL="50800" marR="50800" marT="50800" marB="50800" horzOverflow="overflow">
                    <a:lnL cap="flat">
                      <a:noFill/>
                    </a:lnL>
                    <a:lnR cap="flat">
                      <a:noFill/>
                    </a:lnR>
                    <a:lnT cap="flat">
                      <a:noFill/>
                    </a:lnT>
                    <a:lnB cap="flat">
                      <a:noFill/>
                    </a:lnB>
                    <a:lnTlToBr>
                      <a:noFill/>
                    </a:lnTlToBr>
                    <a:lnBlToTr>
                      <a:noFill/>
                    </a:lnBlToTr>
                    <a:noFill/>
                  </a:tcPr>
                </a:tc>
              </a:tr>
              <a:tr h="9037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10:45-11:00</a:t>
                      </a:r>
                    </a:p>
                  </a:txBody>
                  <a:tcPr marL="50800" marR="50800" marT="50800" marB="50800" horzOverflow="overflow">
                    <a:lnL cap="flat">
                      <a:noFill/>
                    </a:lnL>
                    <a:lnR cap="flat">
                      <a:noFill/>
                    </a:lnR>
                    <a:lnT cap="flat">
                      <a:noFill/>
                    </a:lnT>
                    <a:lnB cap="flat">
                      <a:noFill/>
                    </a:lnB>
                    <a:lnTlToBr>
                      <a:noFill/>
                    </a:lnTlToBr>
                    <a:lnBlToTr>
                      <a:noFill/>
                    </a:lnBlToTr>
                    <a:solidFill>
                      <a:schemeClr val="accent3">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Break</a:t>
                      </a:r>
                    </a:p>
                  </a:txBody>
                  <a:tcPr marL="50800" marR="50800" marT="50800" marB="50800" horzOverflow="overflow">
                    <a:lnL cap="flat">
                      <a:noFill/>
                    </a:lnL>
                    <a:lnR cap="flat">
                      <a:noFill/>
                    </a:lnR>
                    <a:lnT cap="flat">
                      <a:noFill/>
                    </a:lnT>
                    <a:lnB cap="flat">
                      <a:noFill/>
                    </a:lnB>
                    <a:lnTlToBr>
                      <a:noFill/>
                    </a:lnTlToBr>
                    <a:lnBlToTr>
                      <a:noFill/>
                    </a:lnBlToTr>
                    <a:solidFill>
                      <a:schemeClr val="accent3">
                        <a:lumMod val="85000"/>
                      </a:schemeClr>
                    </a:solidFill>
                  </a:tcPr>
                </a:tc>
              </a:tr>
              <a:tr h="9037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11:00-11:45</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 3 Issues</a:t>
                      </a:r>
                    </a:p>
                  </a:txBody>
                  <a:tcPr marL="50800" marR="50800" marT="50800" marB="50800" horzOverflow="overflow">
                    <a:lnL cap="flat">
                      <a:noFill/>
                    </a:lnL>
                    <a:lnR cap="flat">
                      <a:noFill/>
                    </a:lnR>
                    <a:lnT cap="flat">
                      <a:noFill/>
                    </a:lnT>
                    <a:lnB cap="flat">
                      <a:noFill/>
                    </a:lnB>
                    <a:lnTlToBr>
                      <a:noFill/>
                    </a:lnTlToBr>
                    <a:lnBlToTr>
                      <a:noFill/>
                    </a:lnBlToTr>
                    <a:noFill/>
                  </a:tcPr>
                </a:tc>
              </a:tr>
              <a:tr h="130087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11:45-12:00</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Steps.</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solidFill>
                      <a:schemeClr val="accent3">
                        <a:lumMod val="85000"/>
                      </a:schemeClr>
                    </a:solid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sz="4400" dirty="0" smtClean="0">
                <a:solidFill>
                  <a:schemeClr val="bg1"/>
                </a:solidFill>
                <a:latin typeface="Verdana" charset="0"/>
                <a:ea typeface="Heiti SC Light" charset="0"/>
                <a:cs typeface="Heiti SC Light" charset="0"/>
                <a:sym typeface="Verdana" charset="0"/>
              </a:rPr>
              <a:t>Administrivia</a:t>
            </a:r>
            <a:endParaRPr lang="en-US" dirty="0" smtClean="0">
              <a:solidFill>
                <a:schemeClr val="bg1"/>
              </a:solidFill>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a:solidFill>
                <a:srgbClr val="FFFFFF"/>
              </a:solidFill>
              <a:cs typeface="Arial" charset="0"/>
            </a:endParaRPr>
          </a:p>
        </p:txBody>
      </p:sp>
      <p:sp>
        <p:nvSpPr>
          <p:cNvPr id="11" name="Rectangle 3"/>
          <p:cNvSpPr>
            <a:spLocks noGrp="1" noChangeArrowheads="1"/>
          </p:cNvSpPr>
          <p:nvPr>
            <p:ph idx="1"/>
          </p:nvPr>
        </p:nvSpPr>
        <p:spPr>
          <a:xfrm>
            <a:off x="711200" y="1752600"/>
            <a:ext cx="11887200" cy="7455887"/>
          </a:xfrm>
          <a:ln w="9525"/>
        </p:spPr>
        <p:txBody>
          <a:bodyPr wrap="square">
            <a:spAutoFit/>
          </a:bodyPr>
          <a:lstStyle/>
          <a:p>
            <a:r>
              <a:rPr lang="en-US" sz="3200" dirty="0" smtClean="0"/>
              <a:t>Welcome</a:t>
            </a:r>
          </a:p>
          <a:p>
            <a:r>
              <a:rPr lang="en-US" sz="3200" dirty="0" smtClean="0"/>
              <a:t>Confirm Minutes Taker</a:t>
            </a:r>
          </a:p>
          <a:p>
            <a:r>
              <a:rPr lang="en-US" sz="3200" dirty="0" smtClean="0"/>
              <a:t>Policy on Non-disclosure of Proprietary Information</a:t>
            </a:r>
          </a:p>
          <a:p>
            <a:r>
              <a:rPr lang="en-US" sz="3200" dirty="0" smtClean="0"/>
              <a:t>Semantic Model Workgroup Officers</a:t>
            </a:r>
          </a:p>
          <a:p>
            <a:pPr lvl="1" eaLnBrk="1" hangingPunct="1"/>
            <a:r>
              <a:rPr lang="en-US" sz="2600" dirty="0" smtClean="0"/>
              <a:t>Chair: </a:t>
            </a:r>
            <a:r>
              <a:rPr lang="en-US" sz="2800" dirty="0" smtClean="0"/>
              <a:t>Daniel Manchala (Xerox)</a:t>
            </a:r>
          </a:p>
          <a:p>
            <a:pPr lvl="1" eaLnBrk="1" hangingPunct="1"/>
            <a:r>
              <a:rPr lang="en-US" sz="2600" dirty="0" smtClean="0"/>
              <a:t>Vice-Chair: </a:t>
            </a:r>
            <a:r>
              <a:rPr lang="en-US" sz="2800" dirty="0" smtClean="0"/>
              <a:t>Paul Tykodi (TCS) </a:t>
            </a:r>
          </a:p>
          <a:p>
            <a:pPr marL="782638" lvl="1" eaLnBrk="1" hangingPunct="1"/>
            <a:r>
              <a:rPr lang="en-US" sz="2600" dirty="0" smtClean="0"/>
              <a:t>Secretary: Bill Wagner (TIC)</a:t>
            </a:r>
          </a:p>
          <a:p>
            <a:pPr lvl="1" eaLnBrk="1" hangingPunct="1"/>
            <a:r>
              <a:rPr lang="en-US" sz="2600" dirty="0" smtClean="0"/>
              <a:t>Document Editors:</a:t>
            </a:r>
          </a:p>
          <a:p>
            <a:pPr lvl="2">
              <a:spcBef>
                <a:spcPts val="600"/>
              </a:spcBef>
              <a:spcAft>
                <a:spcPts val="0"/>
              </a:spcAft>
              <a:buFontTx/>
              <a:buChar char="•"/>
            </a:pPr>
            <a:r>
              <a:rPr lang="en-US" sz="2800" dirty="0" smtClean="0"/>
              <a:t>Daniel Manchala (Xerox) – SM3 Schema</a:t>
            </a:r>
          </a:p>
          <a:p>
            <a:pPr lvl="2">
              <a:spcBef>
                <a:spcPts val="600"/>
              </a:spcBef>
              <a:spcAft>
                <a:spcPts val="0"/>
              </a:spcAft>
              <a:buFontTx/>
              <a:buChar char="•"/>
            </a:pPr>
            <a:r>
              <a:rPr lang="en-US" sz="2800" dirty="0" smtClean="0"/>
              <a:t>Ira McDonald (High North) – JDFMAP (awaiting prototype) </a:t>
            </a:r>
          </a:p>
          <a:p>
            <a:pPr lvl="2">
              <a:spcBef>
                <a:spcPts val="600"/>
              </a:spcBef>
              <a:spcAft>
                <a:spcPts val="0"/>
              </a:spcAft>
              <a:buFontTx/>
              <a:buChar char="•"/>
            </a:pPr>
            <a:r>
              <a:rPr lang="en-US" sz="2800" dirty="0" smtClean="0"/>
              <a:t>Rick Yardumian (Canon) – JDFMAP (awaiting prototype)</a:t>
            </a:r>
          </a:p>
          <a:p>
            <a:pPr>
              <a:spcBef>
                <a:spcPts val="600"/>
              </a:spcBef>
              <a:spcAft>
                <a:spcPts val="0"/>
              </a:spcAft>
              <a:buFontTx/>
              <a:buChar char="•"/>
            </a:pPr>
            <a:r>
              <a:rPr lang="en-US" sz="3200" dirty="0" smtClean="0"/>
              <a:t>Acceptance of Previous Meetings Minutes</a:t>
            </a:r>
          </a:p>
          <a:p>
            <a:pPr lvl="1"/>
            <a:r>
              <a:rPr lang="en-US" sz="1800" b="1" dirty="0" smtClean="0">
                <a:hlinkClick r:id="rId4"/>
              </a:rPr>
              <a:t>ftp://ftp.pwg.org/pub/pwg/sm3/minutes/SMWG-sm3-Minutes-20160418.pdf</a:t>
            </a:r>
          </a:p>
          <a:p>
            <a:pPr algn="just"/>
            <a:endParaRPr lang="en-US" sz="32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a:solidFill>
                <a:srgbClr val="FFFFFF"/>
              </a:solidFill>
              <a:cs typeface="Arial" charset="0"/>
            </a:endParaRPr>
          </a:p>
        </p:txBody>
      </p:sp>
      <p:sp>
        <p:nvSpPr>
          <p:cNvPr id="11" name="Rectangle 3"/>
          <p:cNvSpPr>
            <a:spLocks noGrp="1" noChangeArrowheads="1"/>
          </p:cNvSpPr>
          <p:nvPr>
            <p:ph idx="1"/>
          </p:nvPr>
        </p:nvSpPr>
        <p:spPr>
          <a:xfrm>
            <a:off x="0" y="1582132"/>
            <a:ext cx="12750800" cy="7407156"/>
          </a:xfrm>
          <a:ln w="9525"/>
        </p:spPr>
        <p:txBody>
          <a:bodyPr wrap="square">
            <a:spAutoFit/>
          </a:bodyPr>
          <a:lstStyle/>
          <a:p>
            <a:pPr algn="just"/>
            <a:r>
              <a:rPr lang="en-US" sz="2800" dirty="0" smtClean="0">
                <a:sym typeface="Verdana" charset="0"/>
              </a:rPr>
              <a:t>The current Semantic Model workgroup is the latest in a series of PWG workgroups documenting and maintaining the Hard Copy Imaging System model. </a:t>
            </a:r>
          </a:p>
          <a:p>
            <a:pPr algn="just"/>
            <a:endParaRPr lang="en-US" sz="2800" dirty="0" smtClean="0">
              <a:sym typeface="Verdana" charset="0"/>
            </a:endParaRPr>
          </a:p>
          <a:p>
            <a:pPr algn="just"/>
            <a:r>
              <a:rPr lang="en-US" sz="2800" dirty="0" smtClean="0">
                <a:sym typeface="Verdana" charset="0"/>
              </a:rPr>
              <a:t>This model defines the semantic elements that constitute the imaging services and subunits of a network connected Imaging System, and the actions that </a:t>
            </a:r>
            <a:r>
              <a:rPr lang="en-US" sz="2800" dirty="0" smtClean="0"/>
              <a:t>operate on the objects and elements of the model, independent of a specific protocol or network environment.</a:t>
            </a:r>
          </a:p>
          <a:p>
            <a:pPr algn="just"/>
            <a:endParaRPr lang="en-US" sz="2800" dirty="0" smtClean="0"/>
          </a:p>
          <a:p>
            <a:pPr algn="just"/>
            <a:r>
              <a:rPr lang="en-US" sz="2800" dirty="0" smtClean="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 Status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a:solidFill>
                <a:srgbClr val="FFFFFF"/>
              </a:solidFill>
              <a:cs typeface="Arial" charset="0"/>
            </a:endParaRPr>
          </a:p>
        </p:txBody>
      </p:sp>
      <p:sp>
        <p:nvSpPr>
          <p:cNvPr id="11" name="Rectangle 3"/>
          <p:cNvSpPr>
            <a:spLocks noGrp="1" noChangeArrowheads="1"/>
          </p:cNvSpPr>
          <p:nvPr>
            <p:ph idx="1"/>
          </p:nvPr>
        </p:nvSpPr>
        <p:spPr>
          <a:xfrm>
            <a:off x="711200" y="1905000"/>
            <a:ext cx="11430000" cy="8392041"/>
          </a:xfrm>
          <a:ln w="9525"/>
        </p:spPr>
        <p:txBody>
          <a:bodyPr wrap="square">
            <a:spAutoFit/>
          </a:bodyPr>
          <a:lstStyle/>
          <a:p>
            <a:pPr>
              <a:buNone/>
            </a:pPr>
            <a:r>
              <a:rPr lang="en-US" dirty="0" smtClean="0"/>
              <a:t>From recent discussions, there are three active projects in this workgroup</a:t>
            </a:r>
          </a:p>
          <a:p>
            <a:r>
              <a:rPr lang="en-US" dirty="0" smtClean="0"/>
              <a:t>Mapping CIP4 JDF to PWG Print Job Ticket v1.0 (JDFMAP)</a:t>
            </a:r>
          </a:p>
          <a:p>
            <a:pPr lvl="1"/>
            <a:r>
              <a:rPr lang="en-US" dirty="0" smtClean="0"/>
              <a:t>Current draft (</a:t>
            </a:r>
            <a:r>
              <a:rPr lang="en-US" dirty="0" smtClean="0">
                <a:hlinkClick r:id="rId4"/>
              </a:rPr>
              <a:t>ftp://ftp.pwg.org/pub/pwg/sm3/wd/wd-smjdfmap10-20150604.pdf</a:t>
            </a:r>
            <a:r>
              <a:rPr lang="en-US" dirty="0" smtClean="0"/>
              <a:t>) is at Prototype level, awaiting prototype reports.</a:t>
            </a:r>
          </a:p>
          <a:p>
            <a:pPr lvl="1"/>
            <a:r>
              <a:rPr lang="en-US" dirty="0" smtClean="0"/>
              <a:t>Set of samples for prototype have been received from Rainer </a:t>
            </a:r>
            <a:r>
              <a:rPr lang="en-US" dirty="0" err="1" smtClean="0"/>
              <a:t>Prosi</a:t>
            </a:r>
            <a:r>
              <a:rPr lang="en-US" dirty="0" smtClean="0"/>
              <a:t>.</a:t>
            </a:r>
          </a:p>
          <a:p>
            <a:r>
              <a:rPr lang="en-US" dirty="0" smtClean="0"/>
              <a:t>Update and Finalization of Semantic Model 2</a:t>
            </a:r>
          </a:p>
          <a:p>
            <a:pPr lvl="1"/>
            <a:r>
              <a:rPr lang="en-US" dirty="0" smtClean="0"/>
              <a:t>Produce an updated version of SM2, reflecting corrections and reasonable additions from IPP, but no Cloud or 3D aspects</a:t>
            </a:r>
          </a:p>
          <a:p>
            <a:pPr lvl="1"/>
            <a:r>
              <a:rPr lang="en-US" dirty="0" smtClean="0"/>
              <a:t>Finalize and document this version and subject it to an approval process</a:t>
            </a:r>
          </a:p>
          <a:p>
            <a:r>
              <a:rPr lang="en-US" dirty="0" smtClean="0"/>
              <a:t>Creation of Semantic Model 3</a:t>
            </a:r>
          </a:p>
          <a:p>
            <a:pPr lvl="1"/>
            <a:r>
              <a:rPr lang="en-US" dirty="0" smtClean="0"/>
              <a:t>Start afresh with SM3, intended to reflect updated view of MFD, with addition of Cloud aspects and 3D Print and Scan Services</a:t>
            </a:r>
          </a:p>
          <a:p>
            <a:pPr lvl="1">
              <a:buNone/>
            </a:pPr>
            <a:endParaRPr lang="en-US" i="1" dirty="0" smtClean="0"/>
          </a:p>
          <a:p>
            <a:pPr lvl="1"/>
            <a:endParaRPr lang="en-US" sz="2600" dirty="0" smtClean="0"/>
          </a:p>
          <a:p>
            <a:pPr lvl="1"/>
            <a:endParaRPr lang="en-US" sz="26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Mapping CIP4 JDF to PWG Print Job Ticket v1.0 (JDFMAP)</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8374087"/>
          </a:xfrm>
          <a:ln w="9525"/>
        </p:spPr>
        <p:txBody>
          <a:bodyPr wrap="square">
            <a:spAutoFit/>
          </a:bodyPr>
          <a:lstStyle/>
          <a:p>
            <a:r>
              <a:rPr lang="en-US" sz="2800" dirty="0" smtClean="0"/>
              <a:t>Description: define a normative mapping from XML objects and attributes in the CIP4 Job Definition Format [CIP4JDF] to XML elements in the PWG Print Job Ticket and Associated Capabilities [PWG5108.7]</a:t>
            </a:r>
          </a:p>
          <a:p>
            <a:r>
              <a:rPr lang="en-US" sz="2800" dirty="0" smtClean="0"/>
              <a:t>Documents: Prototype draft of JDFMAP is posted at: </a:t>
            </a:r>
            <a:r>
              <a:rPr lang="en-US" sz="2000" dirty="0" smtClean="0">
                <a:hlinkClick r:id="rId4"/>
              </a:rPr>
              <a:t>ftp://ftp.pwg.org/pub/pwg/sm3/wd/wd-smjdfmap10-20150604.pdf</a:t>
            </a:r>
            <a:r>
              <a:rPr lang="en-US" sz="2800" dirty="0" smtClean="0"/>
              <a:t>. </a:t>
            </a:r>
          </a:p>
          <a:p>
            <a:pPr>
              <a:buNone/>
            </a:pPr>
            <a:r>
              <a:rPr lang="en-US" sz="2800" dirty="0" smtClean="0"/>
              <a:t>   Sample JDF job tickets from Rainer </a:t>
            </a:r>
            <a:r>
              <a:rPr lang="en-US" sz="2800" dirty="0" err="1" smtClean="0"/>
              <a:t>Prosi</a:t>
            </a:r>
            <a:r>
              <a:rPr lang="en-US" sz="2800" dirty="0" smtClean="0"/>
              <a:t> are posted at </a:t>
            </a:r>
            <a:r>
              <a:rPr lang="en-US" dirty="0" smtClean="0">
                <a:hlinkClick r:id="rId5"/>
              </a:rPr>
              <a:t>ftp://ftp.pwg.org/pub/pwg/sm3/examples/</a:t>
            </a:r>
            <a:r>
              <a:rPr lang="en-US" dirty="0" smtClean="0"/>
              <a:t> </a:t>
            </a:r>
          </a:p>
          <a:p>
            <a:r>
              <a:rPr lang="en-US" sz="2800" dirty="0" smtClean="0"/>
              <a:t>Actions:</a:t>
            </a:r>
          </a:p>
          <a:p>
            <a:pPr lvl="1"/>
            <a:r>
              <a:rPr lang="en-US" dirty="0" smtClean="0"/>
              <a:t>Prototype is to be done by converting sample JDF job tickets to PWG  (IPP) Job ticket, and verifying result. </a:t>
            </a:r>
          </a:p>
          <a:p>
            <a:pPr lvl="1"/>
            <a:r>
              <a:rPr lang="en-US" dirty="0" smtClean="0"/>
              <a:t>The workgroup needs to develop a procedure for this.</a:t>
            </a:r>
          </a:p>
          <a:p>
            <a:pPr lvl="1"/>
            <a:r>
              <a:rPr lang="en-US" dirty="0" smtClean="0"/>
              <a:t>Select PWG members will be approached and asked to prototype the mapping of these limited examples.</a:t>
            </a:r>
          </a:p>
          <a:p>
            <a:r>
              <a:rPr lang="en-US" dirty="0" smtClean="0"/>
              <a:t>Status:</a:t>
            </a:r>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Plan for Updating and Finalizing SM2</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8569012"/>
          </a:xfrm>
          <a:ln w="9525"/>
        </p:spPr>
        <p:txBody>
          <a:bodyPr wrap="square">
            <a:spAutoFit/>
          </a:bodyPr>
          <a:lstStyle/>
          <a:p>
            <a:r>
              <a:rPr lang="en-US" sz="2800" dirty="0" smtClean="0"/>
              <a:t>There have been updates to the Schema since the MFD Named version PWG Semantic Model  Schema v1.127 and the last named version v1.176 ( PWG-SM2-053112). These have include:</a:t>
            </a:r>
          </a:p>
          <a:p>
            <a:pPr lvl="1"/>
            <a:r>
              <a:rPr lang="en-US" sz="2200" dirty="0" smtClean="0"/>
              <a:t>Format corrections</a:t>
            </a:r>
          </a:p>
          <a:p>
            <a:pPr lvl="1"/>
            <a:r>
              <a:rPr lang="en-US" sz="2200" dirty="0" smtClean="0"/>
              <a:t>Additions from IDS and IPP</a:t>
            </a:r>
          </a:p>
          <a:p>
            <a:pPr lvl="1"/>
            <a:r>
              <a:rPr lang="en-US" sz="2200" dirty="0" smtClean="0"/>
              <a:t>New Features (e.g., Cloud)</a:t>
            </a:r>
          </a:p>
          <a:p>
            <a:r>
              <a:rPr lang="en-US" sz="2800" dirty="0" smtClean="0"/>
              <a:t>These updates are to be reviewed and a modified Schema created to:</a:t>
            </a:r>
          </a:p>
          <a:p>
            <a:pPr lvl="1"/>
            <a:r>
              <a:rPr lang="en-US" sz="2200" dirty="0" smtClean="0"/>
              <a:t>Retain corrections</a:t>
            </a:r>
          </a:p>
          <a:p>
            <a:pPr lvl="1"/>
            <a:r>
              <a:rPr lang="en-US" sz="2200" dirty="0" smtClean="0"/>
              <a:t>Retain suitable IDS and IPP additions</a:t>
            </a:r>
          </a:p>
          <a:p>
            <a:pPr lvl="1"/>
            <a:r>
              <a:rPr lang="en-US" sz="2200" dirty="0" smtClean="0"/>
              <a:t>Remove Cloud aspects</a:t>
            </a:r>
          </a:p>
          <a:p>
            <a:pPr lvl="1"/>
            <a:r>
              <a:rPr lang="en-US" sz="2200" dirty="0" smtClean="0"/>
              <a:t>Add elements/attributes generated by IPP  Workgroup and approved by the PWG that would constitute a reasonable complete PWG MFD model</a:t>
            </a:r>
          </a:p>
          <a:p>
            <a:r>
              <a:rPr lang="en-US" sz="2800" dirty="0" smtClean="0"/>
              <a:t>This updated SM2 Model, including the System, Operations, and Objects</a:t>
            </a:r>
            <a:r>
              <a:rPr lang="en-US" sz="2800" smtClean="0"/>
              <a:t>, would </a:t>
            </a:r>
            <a:r>
              <a:rPr lang="en-US" sz="2800" dirty="0" smtClean="0"/>
              <a:t>then be submitted for PWG approval</a:t>
            </a:r>
          </a:p>
          <a:p>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330200" y="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Updating and Finalizing SM2</a:t>
            </a:r>
            <a:r>
              <a:rPr lang="en-US" sz="4400" dirty="0" smtClean="0">
                <a:solidFill>
                  <a:schemeClr val="tx1"/>
                </a:solidFill>
                <a:latin typeface="Verdana" charset="0"/>
                <a:ea typeface="Heiti SC Light" charset="0"/>
                <a:cs typeface="Heiti SC Light" charset="0"/>
                <a:sym typeface="Verdana" charset="0"/>
              </a:rPr>
              <a:t>	</a:t>
            </a:r>
            <a:br>
              <a:rPr lang="en-US" sz="4400" dirty="0" smtClean="0">
                <a:solidFill>
                  <a:schemeClr val="tx1"/>
                </a:solidFill>
                <a:latin typeface="Verdana" charset="0"/>
                <a:ea typeface="Heiti SC Light" charset="0"/>
                <a:cs typeface="Heiti SC Light" charset="0"/>
                <a:sym typeface="Verdana" charset="0"/>
              </a:rPr>
            </a:br>
            <a:r>
              <a:rPr lang="en-US" sz="4400" dirty="0" smtClean="0">
                <a:solidFill>
                  <a:schemeClr val="bg1"/>
                </a:solidFill>
                <a:latin typeface="Verdana" charset="0"/>
                <a:ea typeface="Heiti SC Light" charset="0"/>
                <a:cs typeface="Heiti SC Light" charset="0"/>
                <a:sym typeface="Verdana" charset="0"/>
              </a:rPr>
              <a:t>Issues and Questions</a:t>
            </a:r>
            <a:r>
              <a:rPr lang="en-US" sz="4400" dirty="0" smtClean="0">
                <a:solidFill>
                  <a:schemeClr val="tx1"/>
                </a:solidFill>
                <a:latin typeface="Verdana" charset="0"/>
                <a:ea typeface="Heiti SC Light" charset="0"/>
                <a:cs typeface="Heiti SC Light" charset="0"/>
                <a:sym typeface="Verdana" charset="0"/>
              </a:rPr>
              <a:t>	</a:t>
            </a:r>
            <a:r>
              <a:rPr lang="en-US" sz="4400" dirty="0" smtClean="0">
                <a:solidFill>
                  <a:schemeClr val="bg1"/>
                </a:solidFill>
                <a:latin typeface="Verdana" charset="0"/>
                <a:ea typeface="Heiti SC Light" charset="0"/>
                <a:cs typeface="Heiti SC Light" charset="0"/>
                <a:sym typeface="Verdana" charset="0"/>
              </a:rPr>
              <a:t>-1</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10156627"/>
          </a:xfrm>
          <a:ln w="9525"/>
        </p:spPr>
        <p:txBody>
          <a:bodyPr wrap="square">
            <a:spAutoFit/>
          </a:bodyPr>
          <a:lstStyle/>
          <a:p>
            <a:r>
              <a:rPr lang="en-US" sz="2800" dirty="0" smtClean="0"/>
              <a:t>It appears that updates of the Semantic Model to reflect IPP changes were last made in December 2012. Several new specs have been issued since then, and new attributes have been registered. The following  specifications may include items that should be reflected in a ‘final’ SM2 model.</a:t>
            </a:r>
          </a:p>
          <a:p>
            <a:pPr lvl="2"/>
            <a:r>
              <a:rPr lang="en-US" sz="2200" u="sng" dirty="0" smtClean="0">
                <a:hlinkClick r:id="rId4"/>
              </a:rPr>
              <a:t>cs-ippfinishings20-20141219-5100.1.pdf</a:t>
            </a:r>
            <a:endParaRPr lang="en-US" sz="2200" dirty="0" smtClean="0"/>
          </a:p>
          <a:p>
            <a:pPr lvl="2"/>
            <a:r>
              <a:rPr lang="en-US" sz="2200" u="sng" dirty="0" smtClean="0">
                <a:hlinkClick r:id="rId5"/>
              </a:rPr>
              <a:t>cs-ippscan10-20140918-5100.17.pdf</a:t>
            </a:r>
            <a:endParaRPr lang="en-US" sz="2200" dirty="0" smtClean="0"/>
          </a:p>
          <a:p>
            <a:pPr lvl="2"/>
            <a:r>
              <a:rPr lang="en-US" sz="2200" u="sng" dirty="0" smtClean="0">
                <a:hlinkClick r:id="rId6"/>
              </a:rPr>
              <a:t>cs-sm20-system10-20120217-5108.06.pdf</a:t>
            </a:r>
            <a:endParaRPr lang="en-US" sz="2200" dirty="0" smtClean="0"/>
          </a:p>
          <a:p>
            <a:pPr lvl="2"/>
            <a:r>
              <a:rPr lang="en-US" sz="2200" u="sng" dirty="0" smtClean="0">
                <a:hlinkClick r:id="rId7"/>
              </a:rPr>
              <a:t>cs-ippfaxout10-20140618-5100.15.pdf</a:t>
            </a:r>
            <a:endParaRPr lang="en-US" sz="2200" dirty="0" smtClean="0"/>
          </a:p>
          <a:p>
            <a:pPr lvl="2"/>
            <a:r>
              <a:rPr lang="en-US" sz="2200" u="sng" dirty="0" smtClean="0">
                <a:hlinkClick r:id="rId8"/>
              </a:rPr>
              <a:t>cs-ipptrans10-20131108-5100.16.pdf</a:t>
            </a:r>
            <a:endParaRPr lang="en-US" sz="2200" dirty="0" smtClean="0"/>
          </a:p>
          <a:p>
            <a:pPr lvl="2"/>
            <a:r>
              <a:rPr lang="en-US" sz="2200" u="sng" dirty="0" smtClean="0">
                <a:hlinkClick r:id="rId9"/>
              </a:rPr>
              <a:t>cs-sm20-pjt10-20120801-5108.07.pdf</a:t>
            </a:r>
            <a:endParaRPr lang="en-US" sz="2200" dirty="0" smtClean="0"/>
          </a:p>
          <a:p>
            <a:pPr lvl="2"/>
            <a:r>
              <a:rPr lang="en-US" sz="2200" u="sng" dirty="0" smtClean="0">
                <a:hlinkClick r:id="rId10"/>
              </a:rPr>
              <a:t>cs-pwgmsn20-20130328-5101.1.pdf</a:t>
            </a:r>
            <a:endParaRPr lang="en-US" sz="2200" dirty="0" smtClean="0"/>
          </a:p>
          <a:p>
            <a:pPr lvl="2"/>
            <a:r>
              <a:rPr lang="en-US" sz="2200" u="sng" dirty="0" smtClean="0">
                <a:hlinkClick r:id="rId11"/>
              </a:rPr>
              <a:t>cs-ippeve10-20130128-5100.14.pdf</a:t>
            </a:r>
            <a:endParaRPr lang="en-US" sz="2200" dirty="0" smtClean="0"/>
          </a:p>
          <a:p>
            <a:r>
              <a:rPr lang="en-US" sz="2800" dirty="0" smtClean="0"/>
              <a:t>How do we determine what additions should be included in the model?</a:t>
            </a:r>
          </a:p>
          <a:p>
            <a:r>
              <a:rPr lang="en-US" sz="2800" dirty="0" smtClean="0"/>
              <a:t>Should approval be by the full new process, or just a call for objections?</a:t>
            </a:r>
          </a:p>
          <a:p>
            <a:endParaRPr lang="en-US" sz="2800" dirty="0" smtClean="0"/>
          </a:p>
          <a:p>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330200" y="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Updating and Finalizing SM2</a:t>
            </a:r>
            <a:r>
              <a:rPr lang="en-US" sz="4400" dirty="0" smtClean="0">
                <a:solidFill>
                  <a:schemeClr val="tx1"/>
                </a:solidFill>
                <a:latin typeface="Verdana" charset="0"/>
                <a:ea typeface="Heiti SC Light" charset="0"/>
                <a:cs typeface="Heiti SC Light" charset="0"/>
                <a:sym typeface="Verdana" charset="0"/>
              </a:rPr>
              <a:t>	</a:t>
            </a:r>
            <a:br>
              <a:rPr lang="en-US" sz="4400" dirty="0" smtClean="0">
                <a:solidFill>
                  <a:schemeClr val="tx1"/>
                </a:solidFill>
                <a:latin typeface="Verdana" charset="0"/>
                <a:ea typeface="Heiti SC Light" charset="0"/>
                <a:cs typeface="Heiti SC Light" charset="0"/>
                <a:sym typeface="Verdana" charset="0"/>
              </a:rPr>
            </a:br>
            <a:r>
              <a:rPr lang="en-US" sz="4400" dirty="0" smtClean="0">
                <a:solidFill>
                  <a:schemeClr val="bg1"/>
                </a:solidFill>
                <a:latin typeface="Verdana" charset="0"/>
                <a:ea typeface="Heiti SC Light" charset="0"/>
                <a:cs typeface="Heiti SC Light" charset="0"/>
                <a:sym typeface="Verdana" charset="0"/>
              </a:rPr>
              <a:t>Issues and Questions</a:t>
            </a:r>
            <a:r>
              <a:rPr lang="en-US" sz="4400" dirty="0" smtClean="0">
                <a:solidFill>
                  <a:schemeClr val="tx1"/>
                </a:solidFill>
                <a:latin typeface="Verdana" charset="0"/>
                <a:ea typeface="Heiti SC Light" charset="0"/>
                <a:cs typeface="Heiti SC Light" charset="0"/>
                <a:sym typeface="Verdana" charset="0"/>
              </a:rPr>
              <a:t>	</a:t>
            </a:r>
            <a:r>
              <a:rPr lang="en-US" sz="4400" dirty="0" smtClean="0">
                <a:solidFill>
                  <a:schemeClr val="bg1"/>
                </a:solidFill>
                <a:latin typeface="Verdana" charset="0"/>
                <a:ea typeface="Heiti SC Light" charset="0"/>
                <a:cs typeface="Heiti SC Light" charset="0"/>
                <a:sym typeface="Verdana" charset="0"/>
              </a:rPr>
              <a:t>-</a:t>
            </a:r>
            <a:r>
              <a:rPr lang="en-US" sz="4400" dirty="0" smtClean="0">
                <a:solidFill>
                  <a:schemeClr val="bg1"/>
                </a:solidFill>
                <a:latin typeface="Verdana" charset="0"/>
                <a:ea typeface="Heiti SC Light" charset="0"/>
                <a:cs typeface="Heiti SC Light" charset="0"/>
                <a:sym typeface="Verdana" charset="0"/>
              </a:rPr>
              <a:t>2</a:t>
            </a:r>
            <a:endParaRPr lang="en-US" sz="4400" dirty="0" smtClean="0">
              <a:solidFill>
                <a:schemeClr val="bg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5765681"/>
          </a:xfrm>
          <a:ln w="9525"/>
        </p:spPr>
        <p:txBody>
          <a:bodyPr wrap="square">
            <a:spAutoFit/>
          </a:bodyPr>
          <a:lstStyle/>
          <a:p>
            <a:r>
              <a:rPr lang="en-US" sz="2800" dirty="0" smtClean="0"/>
              <a:t>SM2 is envisioned as a complete and firm model of the PWG MFD System, reflecting the characteristics of existing products. </a:t>
            </a:r>
          </a:p>
          <a:p>
            <a:r>
              <a:rPr lang="en-US" sz="2800" dirty="0" smtClean="0"/>
              <a:t>SM3 contains new features that may not yet be widely implemented. SM3 will be a work-in-progress for some substantial time.</a:t>
            </a:r>
          </a:p>
          <a:p>
            <a:r>
              <a:rPr lang="en-US" sz="2800" dirty="0" smtClean="0"/>
              <a:t>Should periodic update of SM2 continue, with updated subjected to PWG approval, so it will continue to be a valid current model?</a:t>
            </a:r>
          </a:p>
          <a:p>
            <a:endParaRPr lang="en-US" sz="2800" dirty="0" smtClean="0"/>
          </a:p>
          <a:p>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77319</TotalTime>
  <Pages>0</Pages>
  <Words>1733</Words>
  <Characters>0</Characters>
  <Application>Microsoft Office PowerPoint</Application>
  <PresentationFormat>Custom</PresentationFormat>
  <Lines>0</Lines>
  <Paragraphs>252</Paragraphs>
  <Slides>18</Slides>
  <Notes>12</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Title</vt:lpstr>
      <vt:lpstr>Bullet Slide</vt:lpstr>
      <vt:lpstr>Semantic Model Workgroup</vt:lpstr>
      <vt:lpstr>SM Meeting Agenda</vt:lpstr>
      <vt:lpstr>Administrivia</vt:lpstr>
      <vt:lpstr>Introduction</vt:lpstr>
      <vt:lpstr>Project Status </vt:lpstr>
      <vt:lpstr>Mapping CIP4 JDF to PWG Print Job Ticket v1.0 (JDFMAP)</vt:lpstr>
      <vt:lpstr>Plan for Updating and Finalizing SM2  </vt:lpstr>
      <vt:lpstr>Updating and Finalizing SM2  Issues and Questions -1</vt:lpstr>
      <vt:lpstr>Updating and Finalizing SM2  Issues and Questions -2</vt:lpstr>
      <vt:lpstr>Break</vt:lpstr>
      <vt:lpstr>SM3 Issues</vt:lpstr>
      <vt:lpstr>Other Issues and Next Steps</vt:lpstr>
      <vt:lpstr>Other Issues and Next Steps</vt:lpstr>
      <vt:lpstr>More Info/How to participate</vt:lpstr>
      <vt:lpstr>Appendix</vt:lpstr>
      <vt:lpstr>Approved Documents</vt:lpstr>
      <vt:lpstr>Approved Documents</vt:lpstr>
      <vt:lpstr>Approved Documents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1234</cp:revision>
  <dcterms:modified xsi:type="dcterms:W3CDTF">2016-04-18T20:18:40Z</dcterms:modified>
</cp:coreProperties>
</file>