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5" r:id="rId4"/>
    <p:sldId id="266" r:id="rId5"/>
    <p:sldId id="259" r:id="rId6"/>
    <p:sldId id="260" r:id="rId7"/>
    <p:sldId id="257" r:id="rId8"/>
    <p:sldId id="261" r:id="rId9"/>
    <p:sldId id="262" r:id="rId10"/>
    <p:sldId id="264" r:id="rId11"/>
    <p:sldId id="263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-2550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1313B5-91F2-4586-9E70-E09B8B8D756B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138A0-5A0B-4610-B85B-20ACF504A0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553200" y="228600"/>
          <a:ext cx="2368550" cy="1058863"/>
        </p:xfrm>
        <a:graphic>
          <a:graphicData uri="http://schemas.openxmlformats.org/presentationml/2006/ole">
            <p:oleObj spid="_x0000_s2050" name="Picture" r:id="rId3" imgW="5486400" imgH="2571840" progId="Word.Picture.8">
              <p:embed/>
            </p:oleObj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10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6553200" y="228600"/>
          <a:ext cx="2368550" cy="1058863"/>
        </p:xfrm>
        <a:graphic>
          <a:graphicData uri="http://schemas.openxmlformats.org/presentationml/2006/ole">
            <p:oleObj spid="_x0000_s3074" name="Picture" r:id="rId3" imgW="5486400" imgH="2571840" progId="Word.Picture.8">
              <p:embed/>
            </p:oleObj>
          </a:graphicData>
        </a:graphic>
      </p:graphicFrame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schemas/PwgPrintJobTicket042610.zip" TargetMode="External"/><Relationship Id="rId2" Type="http://schemas.openxmlformats.org/officeDocument/2006/relationships/hyperlink" Target="http://www.pwg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ftp://ftp.pwg.org/pub/pwg/candidates/cs-sm10-20040120-5105.1.pdf" TargetMode="External"/><Relationship Id="rId5" Type="http://schemas.openxmlformats.org/officeDocument/2006/relationships/hyperlink" Target="http://www.pwg.org/mfd/navigate/PwgSmRev194_PrintDocumentTicket.html#Link714" TargetMode="External"/><Relationship Id="rId4" Type="http://schemas.openxmlformats.org/officeDocument/2006/relationships/hyperlink" Target="http://www.pwg.org/mfd/navigate/PwgSmRev194_PrintJobTicket.html#Link71B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PWG Print Semantics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Its Benefit to Cloud Printing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Simple Job Ticket (JSON)</a:t>
            </a:r>
            <a:endParaRPr lang="en-US" sz="3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1219200"/>
          <a:ext cx="57912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</a:tblGrid>
              <a:tr h="472440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"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PrintJobTicket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{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"PrintDocumentProcessing": {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Finishings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{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"Finishing": "Staple"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},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"Media": "na_letter_8.5x11in",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MediaType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"stationery",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OrientationRequested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“Portrait",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"Quality": "Normal",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"Sides": "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TwoSidedLongEdge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},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"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PrintJobDescription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{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JobName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"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Cloud Print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",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JobOriginatingUserName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"Hastings"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},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"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PrintJobProcessing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{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JobCopies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4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65532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Simple Document Ticket(XML &amp; JSON)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143000"/>
          <a:ext cx="8839200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39200"/>
              </a:tblGrid>
              <a:tr h="5303520">
                <a:tc>
                  <a:txBody>
                    <a:bodyPr/>
                    <a:lstStyle/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&lt;?xml version="1.0" encoding="UTF-8"?&gt;</a:t>
                      </a:r>
                    </a:p>
                    <a:p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pwg:PrintDocumentTicket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xsi:schemaLocation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="PrintJobTicket.xsd" </a:t>
                      </a: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xmlns:pwg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="http://www.pwg.org/schemas/2009/8/sm"&gt;</a:t>
                      </a:r>
                      <a:endParaRPr lang="en-US" sz="14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&lt;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pwg:PrintDocumentDescription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pwg:DocumentName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&gt;PwgAndCloudPrinting.pdf&lt;/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pwg:DocumentName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pwg:LastDocument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&gt;true&lt;/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pwg:LastDocument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pwg:DocumentFormat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&gt;application/pdf&lt;/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pwg:DocumentFormat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pwg:DocumentUri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&gt;ftp://ftp.pwg.org/pub/pwg/mfd/white/PwgAndCloudPrinting.pdf&lt;/pwg:DocumentUri&gt;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pwg:Impressions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&gt;12&lt;/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pwg:Impressions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&lt;/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pwg:PrintDocumentDescription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&lt;/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pwg:PrintDocumentTicket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endParaRPr lang="en-US" sz="14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{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"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PrintDocumentTicket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{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"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PrintDocumentDescription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{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DocumentName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"PwgAndCloudPrinting.pdf",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LastDocument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true,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DocumentFormat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"application/pdf",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</a:t>
                      </a:r>
                      <a:r>
                        <a:rPr lang="en-US" sz="14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DocumentUri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": "ftp://ftp.pwg.org/pub/pwg/mfd/white/PwgAndCloudPrinting.pdf",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"Impressions": 8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}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}</a:t>
                      </a:r>
                    </a:p>
                    <a:p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}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PWG </a:t>
            </a:r>
          </a:p>
          <a:p>
            <a:pPr lvl="1"/>
            <a:r>
              <a:rPr lang="en-US" sz="2000" dirty="0" smtClean="0">
                <a:hlinkClick r:id="rId2"/>
              </a:rPr>
              <a:t>http://www.pwg.org/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Workgroups include </a:t>
            </a:r>
            <a:r>
              <a:rPr lang="en-US" sz="2000" b="1" dirty="0" smtClean="0"/>
              <a:t>Internet Printing Protocol</a:t>
            </a:r>
            <a:r>
              <a:rPr lang="en-US" sz="2000" dirty="0" smtClean="0"/>
              <a:t>(Model, Semantics, encoding &amp; Transport),  </a:t>
            </a:r>
            <a:r>
              <a:rPr lang="en-US" sz="2000" b="1" dirty="0" smtClean="0"/>
              <a:t>Semantic Model </a:t>
            </a:r>
            <a:r>
              <a:rPr lang="en-US" sz="2000" dirty="0" smtClean="0"/>
              <a:t>(Print Semantics) , </a:t>
            </a:r>
            <a:r>
              <a:rPr lang="en-US" sz="2000" b="1" dirty="0" smtClean="0"/>
              <a:t>Multifunction Device</a:t>
            </a:r>
            <a:r>
              <a:rPr lang="en-US" sz="2000" dirty="0" smtClean="0"/>
              <a:t> (A generalization of the Semantic Model to cover services other than print)</a:t>
            </a:r>
          </a:p>
          <a:p>
            <a:r>
              <a:rPr lang="en-US" dirty="0" smtClean="0"/>
              <a:t>PWG Print Job Ticket Schema</a:t>
            </a:r>
          </a:p>
          <a:p>
            <a:pPr lvl="1"/>
            <a:r>
              <a:rPr lang="en-US" sz="1800" dirty="0" smtClean="0"/>
              <a:t>Download: </a:t>
            </a:r>
            <a:r>
              <a:rPr lang="en-US" sz="1800" dirty="0" smtClean="0">
                <a:hlinkClick r:id="rId3"/>
              </a:rPr>
              <a:t>ftp://ftp.pwg.org/pub/pwg/mfd/schemas/PwgPrintJobTicket042610.zip</a:t>
            </a:r>
            <a:r>
              <a:rPr lang="en-US" sz="1800" dirty="0" smtClean="0"/>
              <a:t> </a:t>
            </a:r>
          </a:p>
          <a:p>
            <a:pPr lvl="1"/>
            <a:r>
              <a:rPr lang="en-US" sz="1800" dirty="0" smtClean="0"/>
              <a:t>Browse: </a:t>
            </a:r>
            <a:r>
              <a:rPr lang="en-US" sz="1600" dirty="0" smtClean="0">
                <a:hlinkClick r:id="rId4"/>
              </a:rPr>
              <a:t>http://www.pwg.org/mfd/navigate/PwgSmRev194_PrintJobTicket.html#Link71B</a:t>
            </a:r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en-US" sz="1600" dirty="0" smtClean="0">
                <a:hlinkClick r:id="rId5"/>
              </a:rPr>
              <a:t>http://www.pwg.org/mfd/navigate/PwgSmRev194_PrintDocumentTicket.html#Link714</a:t>
            </a:r>
            <a:r>
              <a:rPr lang="en-US" sz="1600" dirty="0" smtClean="0"/>
              <a:t> </a:t>
            </a:r>
          </a:p>
          <a:p>
            <a:r>
              <a:rPr lang="en-US" dirty="0" smtClean="0"/>
              <a:t>PWG Semantic Model Specification v1 </a:t>
            </a:r>
          </a:p>
          <a:p>
            <a:pPr lvl="1"/>
            <a:r>
              <a:rPr lang="en-US" dirty="0" smtClean="0"/>
              <a:t>See section 7 for table containing PWG vocabulary</a:t>
            </a:r>
          </a:p>
          <a:p>
            <a:pPr lvl="1"/>
            <a:r>
              <a:rPr lang="en-US" sz="2000" dirty="0" smtClean="0">
                <a:hlinkClick r:id="rId6"/>
              </a:rPr>
              <a:t>ftp://ftp.pwg.org/pub/pwg/candidates/cs-sm10-20040120-5105.1.pdf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PWG Print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Open Standard</a:t>
            </a:r>
          </a:p>
          <a:p>
            <a:pPr lvl="1"/>
            <a:r>
              <a:rPr lang="en-US" dirty="0" smtClean="0"/>
              <a:t>May extract, copy, publish, display, distribute, modify and incorporate into other works </a:t>
            </a:r>
          </a:p>
          <a:p>
            <a:r>
              <a:rPr lang="en-US" dirty="0" smtClean="0"/>
              <a:t>Implemented in all current printers</a:t>
            </a:r>
          </a:p>
          <a:p>
            <a:r>
              <a:rPr lang="en-US" dirty="0" smtClean="0"/>
              <a:t>Vendor neutral</a:t>
            </a:r>
          </a:p>
          <a:p>
            <a:r>
              <a:rPr lang="en-US" dirty="0" smtClean="0"/>
              <a:t>Designed to be scalable </a:t>
            </a:r>
            <a:r>
              <a:rPr lang="en-US" sz="2800" dirty="0" smtClean="0"/>
              <a:t>(Subsets and extensions)</a:t>
            </a:r>
          </a:p>
          <a:p>
            <a:r>
              <a:rPr lang="en-US" sz="2800" dirty="0" smtClean="0"/>
              <a:t>Maps cleanly to existing printer protocols, Print Job Tickets and embedded PDL instructions</a:t>
            </a:r>
          </a:p>
          <a:p>
            <a:r>
              <a:rPr lang="en-US" sz="2800" dirty="0" smtClean="0"/>
              <a:t>Does not contain Driver specific or UI specific complexities</a:t>
            </a:r>
          </a:p>
          <a:p>
            <a:r>
              <a:rPr lang="en-US" sz="2800" dirty="0" smtClean="0"/>
              <a:t>Semantics reused in other MFD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PWG Printer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Represents a Virtual Printer or Queue </a:t>
            </a:r>
          </a:p>
          <a:p>
            <a:r>
              <a:rPr lang="en-US" dirty="0" smtClean="0"/>
              <a:t>Well defined state model represented by one attribute with a second attribute providing additional clarification and extensibility</a:t>
            </a:r>
          </a:p>
          <a:p>
            <a:r>
              <a:rPr lang="en-US" dirty="0" smtClean="0"/>
              <a:t>Each Printer has attributes that represent:</a:t>
            </a:r>
          </a:p>
          <a:p>
            <a:pPr lvl="1"/>
            <a:r>
              <a:rPr lang="en-US" dirty="0" smtClean="0"/>
              <a:t>Overall status and current conditions </a:t>
            </a:r>
            <a:r>
              <a:rPr lang="en-US" sz="2100" dirty="0" smtClean="0"/>
              <a:t>(e.g. Printer is Stopped, Jam in media path)</a:t>
            </a:r>
          </a:p>
          <a:p>
            <a:pPr lvl="1"/>
            <a:r>
              <a:rPr lang="en-US" dirty="0" smtClean="0"/>
              <a:t>Descriptive information </a:t>
            </a:r>
            <a:r>
              <a:rPr lang="en-US" sz="2100" dirty="0" smtClean="0"/>
              <a:t>(e.g. Name, Location)</a:t>
            </a:r>
          </a:p>
          <a:p>
            <a:pPr lvl="1"/>
            <a:r>
              <a:rPr lang="en-US" dirty="0" smtClean="0"/>
              <a:t>Default Print Ticket </a:t>
            </a:r>
            <a:r>
              <a:rPr lang="en-US" sz="2100" dirty="0" smtClean="0"/>
              <a:t>(specifies the processing behavior </a:t>
            </a:r>
            <a:r>
              <a:rPr lang="en-US" sz="2000" dirty="0" smtClean="0"/>
              <a:t>for aspects not specified in Print Job Print Ticket</a:t>
            </a:r>
            <a:r>
              <a:rPr lang="en-US" sz="2100" dirty="0" smtClean="0"/>
              <a:t>)</a:t>
            </a:r>
            <a:endParaRPr lang="en-US" sz="2100" dirty="0" smtClean="0"/>
          </a:p>
          <a:p>
            <a:pPr lvl="1"/>
            <a:r>
              <a:rPr lang="en-US" dirty="0" smtClean="0"/>
              <a:t>Capabilities </a:t>
            </a:r>
            <a:r>
              <a:rPr lang="en-US" sz="2100" dirty="0" smtClean="0"/>
              <a:t>(i.e. </a:t>
            </a:r>
            <a:r>
              <a:rPr lang="en-US" sz="2000" smtClean="0"/>
              <a:t>The allowed values of elements in a Print Ticket</a:t>
            </a:r>
            <a:r>
              <a:rPr lang="en-US" sz="2100" smtClean="0"/>
              <a:t>)</a:t>
            </a:r>
            <a:endParaRPr lang="en-US" sz="2100" dirty="0" smtClean="0"/>
          </a:p>
          <a:p>
            <a:pPr lvl="1"/>
            <a:r>
              <a:rPr lang="en-US" dirty="0" smtClean="0"/>
              <a:t>Configuration of subunits </a:t>
            </a:r>
            <a:r>
              <a:rPr lang="en-US" sz="2100" dirty="0" smtClean="0"/>
              <a:t>(e.g. number of trays, media loaded)</a:t>
            </a:r>
          </a:p>
          <a:p>
            <a:r>
              <a:rPr lang="en-US" dirty="0" smtClean="0"/>
              <a:t>Provides view of queued, processing and completed Jobs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PWG Print Job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Represents a single unit of work to be performed by the Printer</a:t>
            </a:r>
          </a:p>
          <a:p>
            <a:r>
              <a:rPr lang="en-US" dirty="0" smtClean="0"/>
              <a:t>Well defined state model represented by one attribute with a second attribute providing additional clarification and extensibility</a:t>
            </a:r>
          </a:p>
          <a:p>
            <a:r>
              <a:rPr lang="en-US" dirty="0" smtClean="0"/>
              <a:t>Jobs may contain multiple Documents</a:t>
            </a:r>
          </a:p>
          <a:p>
            <a:r>
              <a:rPr lang="en-US" dirty="0" smtClean="0"/>
              <a:t>Each Job has attributes that represent:</a:t>
            </a:r>
          </a:p>
          <a:p>
            <a:pPr lvl="1"/>
            <a:r>
              <a:rPr lang="en-US" dirty="0" smtClean="0"/>
              <a:t>Status </a:t>
            </a:r>
            <a:r>
              <a:rPr lang="en-US" sz="1800" dirty="0" smtClean="0"/>
              <a:t>(e.g. Job is Processing, PDL is being interpreted, impressions completed, timestamps)</a:t>
            </a:r>
          </a:p>
          <a:p>
            <a:pPr lvl="1"/>
            <a:r>
              <a:rPr lang="en-US" dirty="0" smtClean="0"/>
              <a:t>Job Ticket</a:t>
            </a:r>
          </a:p>
          <a:p>
            <a:pPr lvl="2"/>
            <a:r>
              <a:rPr lang="en-US" dirty="0" smtClean="0"/>
              <a:t>Descriptive information </a:t>
            </a:r>
            <a:r>
              <a:rPr lang="en-US" sz="1800" dirty="0" smtClean="0"/>
              <a:t>(e.g. Name, owner)</a:t>
            </a:r>
          </a:p>
          <a:p>
            <a:pPr lvl="2"/>
            <a:r>
              <a:rPr lang="en-US" dirty="0" smtClean="0"/>
              <a:t>Job Processing instructions </a:t>
            </a:r>
            <a:r>
              <a:rPr lang="en-US" sz="1800" dirty="0" smtClean="0"/>
              <a:t>(e.g., Copies, Covers, </a:t>
            </a:r>
            <a:r>
              <a:rPr lang="en-US" sz="1800" dirty="0" err="1" smtClean="0"/>
              <a:t>Finishings</a:t>
            </a:r>
            <a:r>
              <a:rPr lang="en-US" sz="1800" dirty="0" smtClean="0"/>
              <a:t>)</a:t>
            </a:r>
          </a:p>
          <a:p>
            <a:pPr lvl="2"/>
            <a:r>
              <a:rPr lang="en-US" dirty="0" smtClean="0"/>
              <a:t>Document Processing instructions </a:t>
            </a:r>
            <a:r>
              <a:rPr lang="en-US" sz="1800" dirty="0" smtClean="0"/>
              <a:t>(e.g., Media, Print Quality, Sides)</a:t>
            </a:r>
          </a:p>
          <a:p>
            <a:pPr lvl="1"/>
            <a:r>
              <a:rPr lang="en-US" sz="2200" dirty="0" smtClean="0"/>
              <a:t>Documents (Documents or Document References for this Job)</a:t>
            </a:r>
          </a:p>
          <a:p>
            <a:pPr lvl="2"/>
            <a:r>
              <a:rPr lang="en-US" sz="2500" dirty="0" smtClean="0"/>
              <a:t>Descriptive information </a:t>
            </a:r>
            <a:r>
              <a:rPr lang="en-US" sz="2200" dirty="0" smtClean="0"/>
              <a:t>(e.g. Name, owner)</a:t>
            </a:r>
          </a:p>
          <a:p>
            <a:pPr lvl="2"/>
            <a:r>
              <a:rPr lang="en-US" sz="2500" dirty="0" smtClean="0"/>
              <a:t>Document Processing instructions </a:t>
            </a:r>
            <a:r>
              <a:rPr lang="en-US" sz="2200" dirty="0" smtClean="0"/>
              <a:t>(e.g., Media, Print Quality, Sides)</a:t>
            </a:r>
          </a:p>
          <a:p>
            <a:pPr lvl="2"/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State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523999"/>
          </a:xfrm>
        </p:spPr>
        <p:txBody>
          <a:bodyPr>
            <a:normAutofit/>
          </a:bodyPr>
          <a:lstStyle/>
          <a:p>
            <a:r>
              <a:rPr lang="en-US" dirty="0" smtClean="0"/>
              <a:t>Fixed well defined states and transitions</a:t>
            </a:r>
          </a:p>
          <a:p>
            <a:r>
              <a:rPr lang="en-US" dirty="0" smtClean="0"/>
              <a:t>Consistent across job types in an MFD</a:t>
            </a:r>
          </a:p>
        </p:txBody>
      </p:sp>
      <p:pic>
        <p:nvPicPr>
          <p:cNvPr id="4100" name="Picture 20" descr="Job Stat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971800"/>
            <a:ext cx="6488113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State 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1524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Provides additional information on Job State</a:t>
            </a:r>
          </a:p>
          <a:p>
            <a:r>
              <a:rPr lang="en-US" dirty="0" smtClean="0"/>
              <a:t>Includes well defined values and is extensible</a:t>
            </a:r>
          </a:p>
          <a:p>
            <a:r>
              <a:rPr lang="en-US" dirty="0" smtClean="0"/>
              <a:t>Existing values include: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2514600"/>
          <a:ext cx="80772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73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Job Incoming</a:t>
                      </a:r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Queued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Outgoing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Queued In Device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Transforming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Printing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Completed Successfully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Completed With Warnings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Job Completed With Errors</a:t>
                      </a:r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Document Access Error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Digital Signature Did Not Verify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Canceled At Device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Resources Are Not Ready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Timed Out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Job Hold Until Specified</a:t>
                      </a:r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Password Wait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934200" y="1600200"/>
            <a:ext cx="1905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Print</a:t>
            </a:r>
            <a:br>
              <a:rPr lang="en-US" sz="3200" dirty="0" smtClean="0"/>
            </a:br>
            <a:r>
              <a:rPr lang="en-US" sz="3200" dirty="0" smtClean="0"/>
              <a:t>Semantic Evolution </a:t>
            </a:r>
            <a:br>
              <a:rPr lang="en-US" sz="3200" dirty="0" smtClean="0"/>
            </a:br>
            <a:r>
              <a:rPr lang="en-US" sz="3200" dirty="0" smtClean="0"/>
              <a:t>and the PWG</a:t>
            </a:r>
          </a:p>
        </p:txBody>
      </p:sp>
      <p:pic>
        <p:nvPicPr>
          <p:cNvPr id="5" name="Content Placeholder 4" descr="Semantic Evolution (PWG).t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228600"/>
            <a:ext cx="5410200" cy="645463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 Job Ticket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2819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Derived from standards dating back more than 20 years</a:t>
            </a:r>
          </a:p>
          <a:p>
            <a:r>
              <a:rPr lang="en-US" dirty="0" smtClean="0"/>
              <a:t>The semantics are used in every modern print protocol</a:t>
            </a:r>
          </a:p>
          <a:p>
            <a:r>
              <a:rPr lang="en-US" dirty="0" smtClean="0"/>
              <a:t>Large set of semantic elements and values are defined</a:t>
            </a:r>
          </a:p>
          <a:p>
            <a:r>
              <a:rPr lang="en-US" dirty="0" smtClean="0"/>
              <a:t>Elements and values are extensible</a:t>
            </a:r>
          </a:p>
          <a:p>
            <a:r>
              <a:rPr lang="en-US" dirty="0" smtClean="0"/>
              <a:t>Semantics scale from home printers to production printers</a:t>
            </a:r>
          </a:p>
          <a:p>
            <a:r>
              <a:rPr lang="en-US" dirty="0" smtClean="0"/>
              <a:t>Existing semantics include:</a:t>
            </a:r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3657600"/>
          <a:ext cx="8077200" cy="244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736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Copies</a:t>
                      </a:r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Sides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Media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Media Type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Orientation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Staple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Jog</a:t>
                      </a:r>
                      <a:r>
                        <a:rPr lang="en-US" sz="2000" baseline="0" dirty="0" smtClean="0"/>
                        <a:t> Offset</a:t>
                      </a:r>
                      <a:endParaRPr lang="en-US" sz="200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Number Up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Priority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Covers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Insert Sheets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Binding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Hold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Password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Imposition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Proof Printing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5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</a:t>
                      </a:r>
                      <a:r>
                        <a:rPr lang="en-US" sz="2000" baseline="0" dirty="0" smtClean="0"/>
                        <a:t> Name</a:t>
                      </a:r>
                      <a:endParaRPr lang="en-US" sz="200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Job Owner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Accounting ID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Simple Job Ticket (XML)</a:t>
            </a:r>
            <a:endParaRPr lang="en-US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219200"/>
          <a:ext cx="82296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4724400">
                <a:tc>
                  <a:txBody>
                    <a:bodyPr/>
                    <a:lstStyle/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&lt;?xml version="1.0" encoding="UTF-8"?&gt;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pwg:PrintJobTicket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xsi:schemaLocation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="PrintJobTicket.xsd" 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xmlns:pwg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="http://www.pwg.org/schemas/2009/8/sm"&gt;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pwg:PrintDocumentProcessing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pwg:Finishings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pwg:Finishing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&gt;Staple&lt;/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pwg:Finishing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pwg:Finishings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pwg:Media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&gt;na_letter_8.5x11in&lt;/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pwg:Media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pwg:MediaType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&gt;stationery&lt;/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pwg:MediaType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pwg:OrientationRequested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Portrait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pwg:OrientationRequested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pwg:Quality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&gt;Normal&lt;/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pwg:Quality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pwg:Sides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TwoSidedLongEdge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pwg:Sides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pwg:PrintDocumentProcessing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pwg:PrintJobDescription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pwg:JobName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&gt;Cloud Print&lt;/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pwg:JobName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pwg:JobOriginatingUserName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&gt;Hastings&lt;/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pwg:JobOriginatingUserName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pwg:PrintJobDescription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pwg:PrintJobProcessing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&lt;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pwg:JobCopies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&gt;4&lt;/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pwg:JobCopies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&lt;/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pwg:PrintJobProcessing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  <a:p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&lt;/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pwg:PrintJobTicket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881</Words>
  <Application>Microsoft Office PowerPoint</Application>
  <PresentationFormat>On-screen Show (4:3)</PresentationFormat>
  <Paragraphs>162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Picture</vt:lpstr>
      <vt:lpstr>PWG Print Semantics</vt:lpstr>
      <vt:lpstr>PWG Print Semantics</vt:lpstr>
      <vt:lpstr>PWG Printer</vt:lpstr>
      <vt:lpstr>PWG Print Job</vt:lpstr>
      <vt:lpstr>Job State</vt:lpstr>
      <vt:lpstr>Job State Reasons</vt:lpstr>
      <vt:lpstr>Slide 7</vt:lpstr>
      <vt:lpstr>Print Job Ticket</vt:lpstr>
      <vt:lpstr>Simple Job Ticket (XML)</vt:lpstr>
      <vt:lpstr>Simple Job Ticket (JSON)</vt:lpstr>
      <vt:lpstr>Simple Document Ticket(XML &amp; JSON)</vt:lpstr>
      <vt:lpstr>Additional Resources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PWG Print Semantics</dc:title>
  <dc:creator>Zehler, Peter</dc:creator>
  <cp:lastModifiedBy>Zehler, Peter</cp:lastModifiedBy>
  <cp:revision>52</cp:revision>
  <dcterms:created xsi:type="dcterms:W3CDTF">2006-08-16T00:00:00Z</dcterms:created>
  <dcterms:modified xsi:type="dcterms:W3CDTF">2010-05-17T14:29:40Z</dcterms:modified>
</cp:coreProperties>
</file>