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1" r:id="rId4"/>
    <p:sldId id="280" r:id="rId5"/>
    <p:sldId id="281" r:id="rId6"/>
    <p:sldId id="274" r:id="rId7"/>
    <p:sldId id="282" r:id="rId8"/>
    <p:sldId id="278" r:id="rId9"/>
    <p:sldId id="275" r:id="rId10"/>
    <p:sldId id="276" r:id="rId11"/>
    <p:sldId id="277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3" d="100"/>
          <a:sy n="113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6/4/2010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copymodel10-201006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mfd/wd/wd-mfdreq10-20100601.pdf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ftp://ftp.pwg.org/pub/pwg/mfd/wd/wd-mfdoverallmod10-20100329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systemservicemodel10-201001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faxoutmodel10-20100601.pdf" TargetMode="External"/><Relationship Id="rId4" Type="http://schemas.openxmlformats.org/officeDocument/2006/relationships/hyperlink" Target="ftp://ftp.pwg.org/pub/pwg/mfd/wd/wd-mfdsystemservicemodel10-20100601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/index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MFD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June, 2010</a:t>
            </a:r>
          </a:p>
          <a:p>
            <a:pPr eaLnBrk="1" hangingPunct="1"/>
            <a:r>
              <a:rPr lang="en-US" dirty="0" smtClean="0"/>
              <a:t>Webster, NY PWG F2F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Information on subscribing to the MFD mailing list is available at</a:t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</a:t>
            </a:r>
            <a:r>
              <a:rPr lang="en-US" b="1" smtClean="0"/>
              <a:t>&gt; </a:t>
            </a:r>
            <a:endParaRPr lang="en-US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MFD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Currently being addressed are an overall MFD specification, Copy Service, FaxOut Service and FaxIn Service.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 and Resource Services have been completed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model is an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Approved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3581400"/>
            <a:ext cx="8686800" cy="685800"/>
          </a:xfrm>
        </p:spPr>
        <p:txBody>
          <a:bodyPr/>
          <a:lstStyle/>
          <a:p>
            <a:r>
              <a:rPr lang="en-US" sz="1600" smtClean="0"/>
              <a:t>PWG5108.02-2009: </a:t>
            </a:r>
            <a:br>
              <a:rPr lang="en-US" sz="1600" smtClean="0"/>
            </a:br>
            <a:r>
              <a:rPr lang="en-US" sz="1600" smtClean="0"/>
              <a:t>	Network Scan Service Semantic Model and Service Interface Version 1.0 </a:t>
            </a:r>
          </a:p>
          <a:p>
            <a:r>
              <a:rPr lang="en-US" sz="1600" smtClean="0">
                <a:hlinkClick r:id="rId3"/>
              </a:rPr>
              <a:t>ftp://ftp.pwg.org/pub/pwg/candidates/cs-sm20-scan10-20090410-5108.02.pdf</a:t>
            </a:r>
            <a:r>
              <a:rPr lang="en-US" sz="160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400" i="1"/>
              <a:t>Approved July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400" i="1"/>
              <a:t>Approved April 2009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400" i="1"/>
              <a:t>Approved January 2004</a:t>
            </a:r>
            <a:endParaRPr lang="en-US" sz="2400" i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410200"/>
            <a:ext cx="8686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 Progress Documents: </a:t>
            </a:r>
            <a:br>
              <a:rPr lang="en-US" smtClean="0"/>
            </a:br>
            <a:endParaRPr lang="en-US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5486400"/>
            <a:ext cx="8686800" cy="91440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Copy Service:  Semantic Model and Service Interface – </a:t>
            </a:r>
            <a:r>
              <a:rPr lang="en-US" sz="1600" dirty="0" smtClean="0"/>
              <a:t>June </a:t>
            </a:r>
            <a:r>
              <a:rPr lang="en-US" sz="1600" dirty="0" smtClean="0"/>
              <a:t>1</a:t>
            </a:r>
            <a:r>
              <a:rPr lang="en-US" sz="1600" dirty="0" smtClean="0"/>
              <a:t>, </a:t>
            </a:r>
            <a:r>
              <a:rPr lang="en-US" sz="1600" dirty="0" smtClean="0"/>
              <a:t>2010  Stable Draft</a:t>
            </a:r>
          </a:p>
          <a:p>
            <a:pPr>
              <a:buNone/>
            </a:pPr>
            <a:r>
              <a:rPr lang="en-US" sz="1600" dirty="0" smtClean="0"/>
              <a:t>    </a:t>
            </a:r>
            <a:r>
              <a:rPr lang="en-US" sz="1600" dirty="0" smtClean="0">
                <a:hlinkClick r:id="rId3"/>
              </a:rPr>
              <a:t>ftp://ftp.pwg.org/pub/pwg/mfd/wd/wd-mfdcopymodel10-20100601.pdf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  <p:sp>
        <p:nvSpPr>
          <p:cNvPr id="16390" name="Rectangle 2"/>
          <p:cNvSpPr>
            <a:spLocks noChangeArrowheads="1"/>
          </p:cNvSpPr>
          <p:nvPr/>
        </p:nvSpPr>
        <p:spPr bwMode="auto">
          <a:xfrm>
            <a:off x="304800" y="4648200"/>
            <a:ext cx="7924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Copy Service:</a:t>
            </a:r>
            <a:endParaRPr lang="en-US" sz="24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6391" name="Line 16"/>
          <p:cNvSpPr>
            <a:spLocks noChangeShapeType="1"/>
          </p:cNvSpPr>
          <p:nvPr/>
        </p:nvSpPr>
        <p:spPr bwMode="auto">
          <a:xfrm>
            <a:off x="381000" y="3657600"/>
            <a:ext cx="4038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457200" y="52578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6"/>
          <p:cNvSpPr>
            <a:spLocks noChangeShapeType="1"/>
          </p:cNvSpPr>
          <p:nvPr/>
        </p:nvSpPr>
        <p:spPr bwMode="auto">
          <a:xfrm>
            <a:off x="457200" y="1905000"/>
            <a:ext cx="7086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381000" y="1371600"/>
            <a:ext cx="830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MFD Model and Overall Semantics: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2133600"/>
            <a:ext cx="838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>
                <a:latin typeface="+mn-lt"/>
              </a:rPr>
              <a:t>MFD Model and Overall Semantics – </a:t>
            </a:r>
            <a:r>
              <a:rPr lang="en-US" sz="1600" kern="0" dirty="0" smtClean="0">
                <a:latin typeface="+mn-lt"/>
              </a:rPr>
              <a:t>February 3, </a:t>
            </a:r>
            <a:r>
              <a:rPr lang="en-US" sz="1600" kern="0" dirty="0">
                <a:latin typeface="+mn-lt"/>
              </a:rPr>
              <a:t>2010 Interim Draft </a:t>
            </a:r>
            <a:endParaRPr lang="en-US" sz="1600" kern="0" dirty="0" smtClean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>
                <a:latin typeface="+mn-lt"/>
              </a:rPr>
              <a:t>    </a:t>
            </a:r>
            <a:r>
              <a:rPr lang="en-US" sz="1600" kern="0" dirty="0" smtClean="0">
                <a:latin typeface="+mn-lt"/>
                <a:hlinkClick r:id="rId4"/>
              </a:rPr>
              <a:t>ftp://ftp.pwg.org/pub/pwg/mfd/wd/wd-mfdoverallmod10-20100329.pdf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04800" y="3733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Multifunction Device Service Model</a:t>
            </a:r>
            <a:r>
              <a:rPr lang="en-US" sz="1600" kern="0" dirty="0" smtClean="0">
                <a:solidFill>
                  <a:srgbClr val="000000"/>
                </a:solidFill>
              </a:rPr>
              <a:t> Requirements– </a:t>
            </a:r>
            <a:r>
              <a:rPr lang="en-US" sz="1600" kern="0" dirty="0" smtClean="0">
                <a:solidFill>
                  <a:srgbClr val="000000"/>
                </a:solidFill>
              </a:rPr>
              <a:t>June 1, </a:t>
            </a:r>
            <a:r>
              <a:rPr lang="en-US" sz="1600" kern="0" dirty="0" smtClean="0">
                <a:solidFill>
                  <a:srgbClr val="000000"/>
                </a:solidFill>
              </a:rPr>
              <a:t>2010  </a:t>
            </a:r>
            <a:r>
              <a:rPr lang="en-US" sz="1600" kern="0" dirty="0" smtClean="0">
                <a:solidFill>
                  <a:srgbClr val="000000"/>
                </a:solidFill>
              </a:rPr>
              <a:t>Stable Draft</a:t>
            </a:r>
            <a:endParaRPr lang="en-US" sz="1600" kern="0" dirty="0" smtClean="0">
              <a:solidFill>
                <a:srgbClr val="000000"/>
              </a:solidFill>
            </a:endParaRP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 invalidUrl="ftp:///"/>
              </a:rPr>
              <a:t>ftp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 invalidUrl="ftp:///"/>
              </a:rPr>
              <a:t>://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6"/>
              </a:rPr>
              <a:t>ftp://ftp.pwg.org/pub/pwg/mfd/wd/wd-mfdreq10-20100601.pdf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04800" y="3048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04800" y="51816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28600" y="2971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1752600"/>
            <a:ext cx="2971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04800" y="3581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Date TBD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URL TBD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304800" y="4572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</a:t>
            </a:r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Service: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81000" y="3581400"/>
            <a:ext cx="3429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228600" y="52578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</a:t>
            </a:r>
            <a:r>
              <a:rPr lang="en-US" sz="1600" dirty="0"/>
              <a:t>System Service </a:t>
            </a:r>
            <a:r>
              <a:rPr lang="en-US" sz="1600" kern="0" dirty="0" smtClean="0">
                <a:solidFill>
                  <a:srgbClr val="000000"/>
                </a:solidFill>
              </a:rPr>
              <a:t>:</a:t>
            </a:r>
            <a:r>
              <a:rPr lang="en-US" sz="1600" kern="0" dirty="0">
                <a:solidFill>
                  <a:srgbClr val="000000"/>
                </a:solidFill>
              </a:rPr>
              <a:t>  </a:t>
            </a:r>
            <a:br>
              <a:rPr lang="en-US" sz="1600" kern="0" dirty="0">
                <a:solidFill>
                  <a:srgbClr val="000000"/>
                </a:solidFill>
              </a:rPr>
            </a:br>
            <a:r>
              <a:rPr lang="en-US" sz="1600" kern="0" dirty="0">
                <a:solidFill>
                  <a:srgbClr val="000000"/>
                </a:solidFill>
              </a:rPr>
              <a:t>	Semantic Model and Service Interface – </a:t>
            </a:r>
            <a:r>
              <a:rPr lang="en-US" sz="1600" kern="0" dirty="0" smtClean="0">
                <a:solidFill>
                  <a:srgbClr val="000000"/>
                </a:solidFill>
              </a:rPr>
              <a:t>June 1, 2010 Interim </a:t>
            </a:r>
            <a:r>
              <a:rPr lang="en-US" sz="1600" kern="0" dirty="0" smtClean="0">
                <a:solidFill>
                  <a:srgbClr val="000000"/>
                </a:solidFill>
              </a:rPr>
              <a:t>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URL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ftp://ftp.pwg.org/pub/pwg/mfd/wd/wd-mfdsystemservicemodel10-20100601.pdf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52400" y="1828800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June 1, </a:t>
            </a:r>
            <a:r>
              <a:rPr lang="en-US" sz="1600" kern="0" dirty="0"/>
              <a:t>2010 </a:t>
            </a:r>
            <a:r>
              <a:rPr lang="en-US" sz="1600" kern="0" dirty="0" smtClean="0"/>
              <a:t>Stable </a:t>
            </a:r>
            <a:r>
              <a:rPr lang="en-US" sz="1600" kern="0" dirty="0" smtClean="0"/>
              <a:t>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5"/>
              </a:rPr>
              <a:t>ftp://ftp.pwg.org/pub/pwg/mfd/wd/wd-mfdfaxoutmodel10-20100601.pdf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23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219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Service: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336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Up to date with In Progress specifications, System Service, System Health(IDS), and Power specification 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2010, 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Work to complete the MFD Overall specification.</a:t>
            </a:r>
          </a:p>
          <a:p>
            <a:pPr lvl="1" eaLnBrk="1" hangingPunct="1"/>
            <a:r>
              <a:rPr lang="en-US" dirty="0" smtClean="0"/>
              <a:t>Delay PWG wide Last Call and Formal Vote until a few (i.e. Copy, FaxOut, FaxIn) that are normatively dependant on this specification reach Last Call status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MFD specification 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2010,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>
                <a:cs typeface="Vrinda" pitchFamily="2" charset="0"/>
              </a:rPr>
              <a:t>We welcome more participation from member companies</a:t>
            </a:r>
            <a:endParaRPr lang="en-US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smtClean="0"/>
              <a:t>The group maintains a Web Page for MFD That includes links to the latest documents, schema and a browsable version of the schema</a:t>
            </a:r>
            <a:endParaRPr lang="en-US" sz="28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hlinkClick r:id="rId3"/>
              </a:rPr>
              <a:t>http://www.pwg.org/mfd/index.html</a:t>
            </a:r>
            <a:endParaRPr lang="en-US" sz="28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2773</TotalTime>
  <Words>515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PWG Slide Template</vt:lpstr>
      <vt:lpstr>Custom Design</vt:lpstr>
      <vt:lpstr>PWG Plenary Status Report MFD Working Group</vt:lpstr>
      <vt:lpstr>Purpose of the effort </vt:lpstr>
      <vt:lpstr> Approved Documents:  </vt:lpstr>
      <vt:lpstr> In Progress Documents:  </vt:lpstr>
      <vt:lpstr>Slide 5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Zehler, Peter</cp:lastModifiedBy>
  <cp:revision>270</cp:revision>
  <dcterms:created xsi:type="dcterms:W3CDTF">2007-11-07T18:42:21Z</dcterms:created>
  <dcterms:modified xsi:type="dcterms:W3CDTF">2010-06-04T11:22:33Z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