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7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31" d="100"/>
          <a:sy n="131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1/26/2011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/index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copymodel10-2010060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mfd/wd/wd-mfdfaxoutmodel10-20110117.pdf" TargetMode="External"/><Relationship Id="rId5" Type="http://schemas.openxmlformats.org/officeDocument/2006/relationships/hyperlink" Target="ftp://ftp.pwg.org/pub/pwg/mfd/wd/wd-mfdmodel10-20110124.pdf" TargetMode="External"/><Relationship Id="rId4" Type="http://schemas.openxmlformats.org/officeDocument/2006/relationships/hyperlink" Target="ftp://ftp.pwg.org/pub/pwg/mfd/wd/wd-mfdcopymodel10-20110117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00728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systemservicemodel10-20110124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2011,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MFD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February</a:t>
            </a:r>
            <a:r>
              <a:rPr lang="en-US" dirty="0" smtClean="0"/>
              <a:t>, 2011</a:t>
            </a:r>
            <a:endParaRPr lang="en-US" dirty="0" smtClean="0"/>
          </a:p>
          <a:p>
            <a:pPr eaLnBrk="1" hangingPunct="1"/>
            <a:r>
              <a:rPr lang="en-US" dirty="0" err="1" smtClean="0"/>
              <a:t>Wailea</a:t>
            </a:r>
            <a:r>
              <a:rPr lang="en-US" dirty="0" smtClean="0"/>
              <a:t>, </a:t>
            </a:r>
            <a:r>
              <a:rPr lang="en-US" dirty="0" smtClean="0"/>
              <a:t>HI</a:t>
            </a:r>
            <a:r>
              <a:rPr lang="en-US" dirty="0" smtClean="0"/>
              <a:t> </a:t>
            </a:r>
            <a:r>
              <a:rPr lang="en-US" dirty="0" smtClean="0"/>
              <a:t>PWG F2F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2011,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>
                <a:cs typeface="Vrinda" pitchFamily="2" charset="0"/>
              </a:rPr>
              <a:t>We welcome more participation from member companies</a:t>
            </a:r>
            <a:endParaRPr lang="en-US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smtClean="0"/>
              <a:t>The group maintains a Web Page for MFD That includes links to the latest documents, schema and a browsable version of the schema</a:t>
            </a:r>
            <a:endParaRPr lang="en-US" sz="280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hlinkClick r:id="rId3"/>
              </a:rPr>
              <a:t>http://www.pwg.org/mfd/index.html</a:t>
            </a:r>
            <a:endParaRPr lang="en-US" sz="28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</a:t>
            </a:r>
            <a:r>
              <a:rPr lang="en-US" sz="1200" smtClean="0"/>
              <a:t>2011, </a:t>
            </a:r>
            <a:r>
              <a:rPr lang="en-US" sz="1200"/>
              <a:t>Printer Working Group. </a:t>
            </a:r>
            <a:r>
              <a:rPr lang="en-US" sz="1200" dirty="0"/>
              <a:t>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the MFD mailing list is available at</a:t>
            </a:r>
            <a:br>
              <a:rPr lang="en-US" sz="2800" b="1" dirty="0" smtClean="0"/>
            </a:br>
            <a:r>
              <a:rPr lang="en-US" b="1" dirty="0" smtClean="0"/>
              <a:t>&lt;</a:t>
            </a:r>
            <a:r>
              <a:rPr lang="en-US" b="1" dirty="0" smtClean="0">
                <a:hlinkClick r:id="rId3"/>
              </a:rPr>
              <a:t>https://www.pwg.org/mailman/listinfo</a:t>
            </a:r>
            <a:r>
              <a:rPr lang="en-US" b="1" dirty="0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2011,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MFD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Currently being addressed are an overall MFD specification, Copy Service, FaxOut Service and FaxIn Service.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 and Resource Services have been completed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model is an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3581400"/>
            <a:ext cx="8686800" cy="685800"/>
          </a:xfrm>
        </p:spPr>
        <p:txBody>
          <a:bodyPr/>
          <a:lstStyle/>
          <a:p>
            <a:r>
              <a:rPr lang="en-US" sz="1600" smtClean="0"/>
              <a:t>PWG5108.02-2009: </a:t>
            </a:r>
            <a:br>
              <a:rPr lang="en-US" sz="1600" smtClean="0"/>
            </a:br>
            <a:r>
              <a:rPr lang="en-US" sz="1600" smtClean="0"/>
              <a:t>	Network Scan Service Semantic Model and Service Interface Version 1.0 </a:t>
            </a:r>
          </a:p>
          <a:p>
            <a:r>
              <a:rPr lang="en-US" sz="1600" smtClean="0">
                <a:hlinkClick r:id="rId3"/>
              </a:rPr>
              <a:t>ftp://ftp.pwg.org/pub/pwg/candidates/cs-sm20-scan10-20090410-5108.02.pdf</a:t>
            </a:r>
            <a:r>
              <a:rPr lang="en-US" sz="160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400" i="1"/>
              <a:t>Approved July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400" i="1"/>
              <a:t>Approved April 2009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8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400" i="1"/>
              <a:t>Approved January 2004</a:t>
            </a:r>
            <a:endParaRPr lang="en-US" sz="2400" i="1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410200"/>
            <a:ext cx="8686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Approved Documents: </a:t>
            </a:r>
            <a:br>
              <a:rPr lang="en-US" smtClean="0"/>
            </a:br>
            <a:endParaRPr lang="en-US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400" i="1" dirty="0" smtClean="0">
                <a:solidFill>
                  <a:srgbClr val="000000"/>
                </a:solidFill>
              </a:rPr>
              <a:t>Approved September 2010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3503428"/>
            <a:ext cx="8839200" cy="914400"/>
          </a:xfrm>
        </p:spPr>
        <p:txBody>
          <a:bodyPr/>
          <a:lstStyle/>
          <a:p>
            <a:pPr>
              <a:buNone/>
            </a:pPr>
            <a:r>
              <a:rPr lang="en-US" sz="1600" dirty="0" smtClean="0"/>
              <a:t>Copy Service:  Semantic Model and Service Interface – </a:t>
            </a:r>
            <a:r>
              <a:rPr lang="en-US" sz="1600" dirty="0" smtClean="0"/>
              <a:t>Jan 11, 2011  </a:t>
            </a:r>
            <a:r>
              <a:rPr lang="en-US" sz="1600" dirty="0" smtClean="0"/>
              <a:t>Stable Draft</a:t>
            </a:r>
          </a:p>
          <a:p>
            <a:pPr>
              <a:buNone/>
            </a:pPr>
            <a:r>
              <a:rPr lang="en-US" sz="1600" dirty="0" smtClean="0"/>
              <a:t>    </a:t>
            </a:r>
            <a:r>
              <a:rPr lang="en-US" sz="1600" dirty="0" smtClean="0">
                <a:hlinkClick r:id="rId3"/>
              </a:rPr>
              <a:t>ftp</a:t>
            </a:r>
            <a:r>
              <a:rPr lang="en-US" sz="1600" dirty="0" smtClean="0">
                <a:hlinkClick r:id="rId3"/>
              </a:rPr>
              <a:t>://</a:t>
            </a:r>
            <a:r>
              <a:rPr lang="en-US" sz="1600" dirty="0" smtClean="0">
                <a:hlinkClick r:id="rId4"/>
              </a:rPr>
              <a:t>ftp://ftp.pwg.org/pub/pwg/mfd/wd/wd-mfdcopymodel10-20110117.pdf</a:t>
            </a:r>
            <a:endParaRPr lang="en-US" sz="1600" dirty="0" smtClean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228600" y="2971800"/>
            <a:ext cx="7924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Copy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(Ready for PWG Last Call)</a:t>
            </a:r>
            <a:endParaRPr lang="en-US" sz="2400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6391" name="Line 16"/>
          <p:cNvSpPr>
            <a:spLocks noChangeShapeType="1"/>
          </p:cNvSpPr>
          <p:nvPr/>
        </p:nvSpPr>
        <p:spPr bwMode="auto">
          <a:xfrm>
            <a:off x="304800" y="2590800"/>
            <a:ext cx="4038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3" name="Line 16"/>
          <p:cNvSpPr>
            <a:spLocks noChangeShapeType="1"/>
          </p:cNvSpPr>
          <p:nvPr/>
        </p:nvSpPr>
        <p:spPr bwMode="auto">
          <a:xfrm>
            <a:off x="304800" y="35052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Line 16"/>
          <p:cNvSpPr>
            <a:spLocks noChangeShapeType="1"/>
          </p:cNvSpPr>
          <p:nvPr/>
        </p:nvSpPr>
        <p:spPr bwMode="auto">
          <a:xfrm>
            <a:off x="381000" y="1823468"/>
            <a:ext cx="3962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Rectangle 9"/>
          <p:cNvSpPr>
            <a:spLocks noChangeArrowheads="1"/>
          </p:cNvSpPr>
          <p:nvPr/>
        </p:nvSpPr>
        <p:spPr bwMode="auto">
          <a:xfrm>
            <a:off x="152400" y="12192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dirty="0" smtClean="0">
                <a:solidFill>
                  <a:schemeClr val="tx2"/>
                </a:solidFill>
                <a:latin typeface="Verdana" pitchFamily="34" charset="0"/>
              </a:rPr>
              <a:t>MFD </a:t>
            </a:r>
            <a:r>
              <a:rPr lang="en-US" sz="2600" dirty="0" smtClean="0">
                <a:solidFill>
                  <a:schemeClr val="tx2"/>
                </a:solidFill>
                <a:latin typeface="Verdana" pitchFamily="34" charset="0"/>
              </a:rPr>
              <a:t>Common </a:t>
            </a:r>
            <a:r>
              <a:rPr lang="en-US" sz="2600" dirty="0" smtClean="0">
                <a:solidFill>
                  <a:schemeClr val="tx2"/>
                </a:solidFill>
                <a:latin typeface="Verdana" pitchFamily="34" charset="0"/>
              </a:rPr>
              <a:t>Semantics</a:t>
            </a:r>
            <a:r>
              <a:rPr lang="en-US" sz="2600" dirty="0" smtClean="0">
                <a:solidFill>
                  <a:schemeClr val="tx2"/>
                </a:solidFill>
                <a:latin typeface="Verdana" pitchFamily="34" charset="0"/>
              </a:rPr>
              <a:t>: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(In PWG Last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Call)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884621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MFD Model and Common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Semantics: </a:t>
            </a:r>
            <a:r>
              <a:rPr lang="en-US" sz="1600" kern="0" dirty="0" smtClean="0">
                <a:latin typeface="+mn-lt"/>
              </a:rPr>
              <a:t>Jan 24, 2011 Stable </a:t>
            </a:r>
            <a:r>
              <a:rPr lang="en-US" sz="1600" kern="0" dirty="0">
                <a:latin typeface="+mn-lt"/>
              </a:rPr>
              <a:t>Draft </a:t>
            </a:r>
            <a:endParaRPr lang="en-US" sz="1600" kern="0" dirty="0" smtClean="0">
              <a:latin typeface="+mn-lt"/>
            </a:endParaRP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>
                <a:latin typeface="+mn-lt"/>
              </a:rPr>
              <a:t>    </a:t>
            </a:r>
            <a:r>
              <a:rPr lang="en-US" sz="1600" kern="0" dirty="0" smtClean="0">
                <a:latin typeface="+mn-lt"/>
                <a:hlinkClick r:id="rId5"/>
              </a:rPr>
              <a:t>ftp://ftp.pwg.org/pub/pwg/mfd/wd/wd-mfdmodel10-20110124.pdf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5181600"/>
            <a:ext cx="2971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39995" y="52578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Jan 17, 2011 </a:t>
            </a:r>
            <a:r>
              <a:rPr lang="en-US" sz="1600" kern="0" dirty="0" smtClean="0"/>
              <a:t>Stable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600" kern="0" dirty="0" smtClean="0">
                <a:latin typeface="+mn-lt"/>
                <a:hlinkClick r:id="rId6"/>
              </a:rPr>
              <a:t>ftp://ftp.pwg.org/pub/pwg/mfd/wd/wd-mfdfaxoutmodel10-20110117.pdf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45720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FaxOut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(Ready for WG Last Call)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2011,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36576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381000" y="13716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81000" y="2057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July 28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&lt;ftp://ftp.pwg.org/pub/pwg/mfd/wd/wd-mfdfaxinmodel10-20100728.pdf&gt;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04800" y="3048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</a:t>
            </a:r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381000" y="2057400"/>
            <a:ext cx="34290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04800" y="36576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</a:t>
            </a:r>
            <a:r>
              <a:rPr lang="en-US" sz="1600" dirty="0"/>
              <a:t>System Service </a:t>
            </a:r>
            <a:r>
              <a:rPr lang="en-US" sz="1600" kern="0" dirty="0" smtClean="0">
                <a:solidFill>
                  <a:srgbClr val="000000"/>
                </a:solidFill>
              </a:rPr>
              <a:t>:</a:t>
            </a:r>
            <a:r>
              <a:rPr lang="en-US" sz="1600" kern="0" dirty="0">
                <a:solidFill>
                  <a:srgbClr val="000000"/>
                </a:solidFill>
              </a:rPr>
              <a:t>  </a:t>
            </a:r>
            <a:br>
              <a:rPr lang="en-US" sz="1600" kern="0" dirty="0">
                <a:solidFill>
                  <a:srgbClr val="000000"/>
                </a:solidFill>
              </a:rPr>
            </a:br>
            <a:r>
              <a:rPr lang="en-US" sz="1600" kern="0" dirty="0">
                <a:solidFill>
                  <a:srgbClr val="000000"/>
                </a:solidFill>
              </a:rPr>
              <a:t>	Semantic Model and Service Interface – </a:t>
            </a:r>
            <a:r>
              <a:rPr lang="en-US" sz="1600" kern="0" dirty="0" smtClean="0">
                <a:solidFill>
                  <a:srgbClr val="000000"/>
                </a:solidFill>
              </a:rPr>
              <a:t>Jan 24, 2011 </a:t>
            </a:r>
            <a:r>
              <a:rPr lang="en-US" sz="1600" kern="0" dirty="0" smtClean="0">
                <a:solidFill>
                  <a:srgbClr val="000000"/>
                </a:solidFill>
              </a:rPr>
              <a:t>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ftp://ftp.pwg.org/pub/pwg/mfd/wd/wd-mfdsystemservicemodel10-20110124.pdf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2011,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336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(v1.120) Up </a:t>
            </a:r>
            <a:r>
              <a:rPr lang="en-US" sz="2400" dirty="0" smtClean="0">
                <a:latin typeface="Verdana" pitchFamily="34" charset="0"/>
              </a:rPr>
              <a:t>to date with In Progress </a:t>
            </a:r>
            <a:r>
              <a:rPr lang="en-US" sz="2400" dirty="0" smtClean="0">
                <a:latin typeface="Verdana" pitchFamily="34" charset="0"/>
              </a:rPr>
              <a:t>specifications</a:t>
            </a:r>
            <a:endParaRPr lang="en-US" sz="2400" dirty="0" smtClean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Named </a:t>
            </a:r>
            <a:r>
              <a:rPr lang="en-US" sz="2400" dirty="0" smtClean="0">
                <a:latin typeface="Verdana" pitchFamily="34" charset="0"/>
              </a:rPr>
              <a:t>version (v1.119) </a:t>
            </a:r>
            <a:r>
              <a:rPr lang="en-US" sz="2400" dirty="0" smtClean="0">
                <a:latin typeface="Verdana" pitchFamily="34" charset="0"/>
              </a:rPr>
              <a:t>ready for publishing containing only the semantic elements from completed and approved specifications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Namespace </a:t>
            </a:r>
            <a:r>
              <a:rPr lang="en-US" sz="2400" dirty="0" smtClean="0">
                <a:latin typeface="Verdana" pitchFamily="34" charset="0"/>
              </a:rPr>
              <a:t>and content </a:t>
            </a:r>
            <a:r>
              <a:rPr lang="en-US" sz="2400" dirty="0" smtClean="0">
                <a:latin typeface="Verdana" pitchFamily="34" charset="0"/>
              </a:rPr>
              <a:t>locked </a:t>
            </a:r>
            <a:r>
              <a:rPr lang="en-US" sz="2400" dirty="0" smtClean="0">
                <a:latin typeface="Verdana" pitchFamily="34" charset="0"/>
              </a:rPr>
              <a:t>down </a:t>
            </a:r>
            <a:r>
              <a:rPr lang="en-US" sz="2400" dirty="0" smtClean="0">
                <a:latin typeface="Verdana" pitchFamily="34" charset="0"/>
              </a:rPr>
              <a:t>for MFD Model and Common Semantics </a:t>
            </a:r>
            <a:endParaRPr lang="en-US" sz="2400" dirty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</a:t>
            </a:r>
            <a:r>
              <a:rPr lang="en-US" dirty="0" smtClean="0"/>
              <a:t>2011, </a:t>
            </a:r>
            <a:r>
              <a:rPr lang="en-US" dirty="0" smtClean="0"/>
              <a:t>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906963"/>
          </a:xfrm>
        </p:spPr>
        <p:txBody>
          <a:bodyPr/>
          <a:lstStyle/>
          <a:p>
            <a:pPr eaLnBrk="1" hangingPunct="1"/>
            <a:r>
              <a:rPr lang="en-US" dirty="0" smtClean="0"/>
              <a:t>Complete Last Call and Formal Vote for </a:t>
            </a:r>
            <a:r>
              <a:rPr lang="en-US" dirty="0" smtClean="0"/>
              <a:t>MFD Model and Common Semantics specification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Upon approval of </a:t>
            </a:r>
            <a:r>
              <a:rPr lang="en-US" dirty="0" smtClean="0"/>
              <a:t>above the </a:t>
            </a:r>
            <a:r>
              <a:rPr lang="en-US" dirty="0" smtClean="0"/>
              <a:t>Copy Service and FaxOut service specifications will enter </a:t>
            </a:r>
            <a:r>
              <a:rPr lang="en-US" dirty="0" smtClean="0"/>
              <a:t>PWG Last </a:t>
            </a:r>
            <a:r>
              <a:rPr lang="en-US" dirty="0" smtClean="0"/>
              <a:t>Call</a:t>
            </a:r>
          </a:p>
          <a:p>
            <a:pPr eaLnBrk="1" hangingPunct="1"/>
            <a:r>
              <a:rPr lang="en-US" dirty="0" smtClean="0"/>
              <a:t>Work on </a:t>
            </a:r>
            <a:r>
              <a:rPr lang="en-US" dirty="0" err="1" smtClean="0"/>
              <a:t>FaxIn</a:t>
            </a:r>
            <a:r>
              <a:rPr lang="en-US" dirty="0" smtClean="0"/>
              <a:t> and System Service specifications will then become the focus of the group</a:t>
            </a:r>
          </a:p>
          <a:p>
            <a:pPr eaLnBrk="1" hangingPunct="1"/>
            <a:r>
              <a:rPr lang="en-US" dirty="0" smtClean="0"/>
              <a:t>We need people to step up as editors of remaining service specifications.  The MFD specification 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2867</TotalTime>
  <Words>575</Words>
  <Application>Microsoft Office PowerPoint</Application>
  <PresentationFormat>On-screen Show (4:3)</PresentationFormat>
  <Paragraphs>85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MFD Working Group</vt:lpstr>
      <vt:lpstr>Purpose of the effort </vt:lpstr>
      <vt:lpstr> Approved Documents:  </vt:lpstr>
      <vt:lpstr> Approved Documents:  </vt:lpstr>
      <vt:lpstr> In Progress Documents:  </vt:lpstr>
      <vt:lpstr>PowerPoint Presentation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Peter Zehler</cp:lastModifiedBy>
  <cp:revision>280</cp:revision>
  <dcterms:created xsi:type="dcterms:W3CDTF">2007-11-07T18:42:21Z</dcterms:created>
  <dcterms:modified xsi:type="dcterms:W3CDTF">2011-01-26T15:32:48Z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