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4"/>
  </p:notesMasterIdLst>
  <p:handoutMasterIdLst>
    <p:handoutMasterId r:id="rId15"/>
  </p:handoutMasterIdLst>
  <p:sldIdLst>
    <p:sldId id="272" r:id="rId3"/>
    <p:sldId id="271" r:id="rId4"/>
    <p:sldId id="280" r:id="rId5"/>
    <p:sldId id="283" r:id="rId6"/>
    <p:sldId id="281" r:id="rId7"/>
    <p:sldId id="274" r:id="rId8"/>
    <p:sldId id="282" r:id="rId9"/>
    <p:sldId id="278" r:id="rId10"/>
    <p:sldId id="275" r:id="rId11"/>
    <p:sldId id="276" r:id="rId12"/>
    <p:sldId id="277" r:id="rId13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E0E3"/>
    <a:srgbClr val="1C6FA8"/>
    <a:srgbClr val="DDDDDD"/>
    <a:srgbClr val="808080"/>
    <a:srgbClr val="C0C0C0"/>
    <a:srgbClr val="99FF99"/>
    <a:srgbClr val="000000"/>
    <a:srgbClr val="DE02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6060" autoAdjust="0"/>
  </p:normalViewPr>
  <p:slideViewPr>
    <p:cSldViewPr>
      <p:cViewPr varScale="1">
        <p:scale>
          <a:sx n="114" d="100"/>
          <a:sy n="114" d="100"/>
        </p:scale>
        <p:origin x="-942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-3180" y="-10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006" tIns="47503" rIns="95006" bIns="47503" numCol="1" anchor="t" anchorCtr="0" compatLnSpc="1">
            <a:prstTxWarp prst="textNoShape">
              <a:avLst/>
            </a:prstTxWarp>
          </a:bodyPr>
          <a:lstStyle>
            <a:lvl1pPr defTabSz="949325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006" tIns="47503" rIns="95006" bIns="47503" numCol="1" anchor="t" anchorCtr="0" compatLnSpc="1">
            <a:prstTxWarp prst="textNoShape">
              <a:avLst/>
            </a:prstTxWarp>
          </a:bodyPr>
          <a:lstStyle>
            <a:lvl1pPr algn="r" defTabSz="949325">
              <a:defRPr sz="1200"/>
            </a:lvl1pPr>
          </a:lstStyle>
          <a:p>
            <a:pPr>
              <a:defRPr/>
            </a:pPr>
            <a:fld id="{55DD495B-12C6-4D49-A30A-C90D8C761830}" type="datetimeFigureOut">
              <a:rPr lang="en-US"/>
              <a:pPr>
                <a:defRPr/>
              </a:pPr>
              <a:t>12/4/2010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006" tIns="47503" rIns="95006" bIns="47503" numCol="1" anchor="b" anchorCtr="0" compatLnSpc="1">
            <a:prstTxWarp prst="textNoShape">
              <a:avLst/>
            </a:prstTxWarp>
          </a:bodyPr>
          <a:lstStyle>
            <a:lvl1pPr defTabSz="949325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006" tIns="47503" rIns="95006" bIns="47503" numCol="1" anchor="b" anchorCtr="0" compatLnSpc="1">
            <a:prstTxWarp prst="textNoShape">
              <a:avLst/>
            </a:prstTxWarp>
          </a:bodyPr>
          <a:lstStyle>
            <a:lvl1pPr algn="r" defTabSz="949325">
              <a:defRPr sz="1200"/>
            </a:lvl1pPr>
          </a:lstStyle>
          <a:p>
            <a:pPr>
              <a:defRPr/>
            </a:pPr>
            <a:fld id="{02B2B5E3-CA36-4F25-BC15-6546A7A4AB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5096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>
            <a:lvl1pPr defTabSz="966788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9" tIns="48330" rIns="96659" bIns="48330" numCol="1" anchor="b" anchorCtr="0" compatLnSpc="1">
            <a:prstTxWarp prst="textNoShape">
              <a:avLst/>
            </a:prstTxWarp>
          </a:bodyPr>
          <a:lstStyle>
            <a:lvl1pPr defTabSz="966788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9" tIns="48330" rIns="96659" bIns="48330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pPr>
              <a:defRPr/>
            </a:pPr>
            <a:fld id="{938AA714-F439-44BC-93E5-0020847E46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54327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4ED642-CACC-4761-9CCD-10A8E8E97E4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53C28-251B-4280-BF6D-1D78F442BDB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B860A6-1FAA-4E22-9633-42580B26D30B}" type="datetimeFigureOut">
              <a:rPr lang="en-US"/>
              <a:pPr>
                <a:defRPr/>
              </a:pPr>
              <a:t>12/4/2010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669E13-D18F-417B-89C9-2253D4D21EB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15A5C-72DC-4855-96F9-FB5F8B66BFF1}" type="datetimeFigureOut">
              <a:rPr lang="en-US"/>
              <a:pPr>
                <a:defRPr/>
              </a:pPr>
              <a:t>12/4/2010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C17E75-BA68-41EB-93B2-46564C35C4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664C5-76B7-49E5-ACB5-0B4A8F175097}" type="datetimeFigureOut">
              <a:rPr lang="en-US"/>
              <a:pPr>
                <a:defRPr/>
              </a:pPr>
              <a:t>12/4/2010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38981C-D4C3-40DA-8E5E-0C219A5D73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6AC14E-50C5-4877-B31D-B4DCFE4C805F}" type="datetimeFigureOut">
              <a:rPr lang="en-US"/>
              <a:pPr>
                <a:defRPr/>
              </a:pPr>
              <a:t>12/4/2010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CBF1B5-3120-4A60-96E9-F3A659F817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2764ED-04F5-47E0-8C6B-47D538D9FAF7}" type="datetimeFigureOut">
              <a:rPr lang="en-US"/>
              <a:pPr>
                <a:defRPr/>
              </a:pPr>
              <a:t>12/4/2010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52ECBC-A84E-4EEF-9E3A-A87BB55128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0874BC-5442-426B-A519-A412B445E510}" type="datetimeFigureOut">
              <a:rPr lang="en-US"/>
              <a:pPr>
                <a:defRPr/>
              </a:pPr>
              <a:t>12/4/2010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E0826-BA7E-4B4C-9574-949B3C09D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7FF0F2-B78E-47B6-88DD-C30D44B10B6E}" type="datetimeFigureOut">
              <a:rPr lang="en-US"/>
              <a:pPr>
                <a:defRPr/>
              </a:pPr>
              <a:t>12/4/2010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76F01-A886-4B35-8121-1F0B7F36A0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DFE60-D213-401B-9A1B-EF5B514E82C8}" type="datetimeFigureOut">
              <a:rPr lang="en-US"/>
              <a:pPr>
                <a:defRPr/>
              </a:pPr>
              <a:t>12/4/2010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D85BE-11A7-46FA-98F2-4038D50DE5A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A59A4E-A4DF-4817-BCAB-0E0155D3E4A0}" type="datetimeFigureOut">
              <a:rPr lang="en-US"/>
              <a:pPr>
                <a:defRPr/>
              </a:pPr>
              <a:t>12/4/2010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3B2573-A9DA-4B5E-BEF7-FDD29F50D4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BEA57-6A20-455D-B371-E48B3FD9750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2008 Printer Working Group. All rights reserved.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24755-493E-4778-9775-4792895C5AF3}" type="datetimeFigureOut">
              <a:rPr lang="en-US"/>
              <a:pPr>
                <a:defRPr/>
              </a:pPr>
              <a:t>12/4/2010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49CFC-F08D-468C-A70A-4E998D8CAD3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30CEB8-8621-4A55-8D58-C77F8009D76B}" type="datetimeFigureOut">
              <a:rPr lang="en-US"/>
              <a:pPr>
                <a:defRPr/>
              </a:pPr>
              <a:t>12/4/2010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DADEE-C9D1-41F6-B981-6155268B06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444E7-1592-40B1-A855-B3D9352C62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81CC1F-81E7-4F70-A4E7-155FEB116F8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34844-35F1-445F-978C-EEB3A986D4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7DCA1-E675-4055-AF40-409725C5815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444A7-4E57-4FE8-9F70-515B81020E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4F8A4E-FDB3-4AB7-8CAE-C4211998CB4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EC9073-011F-47B5-BBCA-BFA77B82F3F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DE023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141288" y="6400800"/>
            <a:ext cx="184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endParaRPr lang="en-US" sz="900" dirty="0">
              <a:solidFill>
                <a:schemeClr val="bg2"/>
              </a:solidFill>
              <a:latin typeface="Verdana" pitchFamily="34" charset="0"/>
            </a:endParaRPr>
          </a:p>
        </p:txBody>
      </p:sp>
      <p:pic>
        <p:nvPicPr>
          <p:cNvPr id="1028" name="Picture 12" descr="pwg-half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191375" y="327025"/>
            <a:ext cx="161925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B16DB8A-E39F-4A59-A8CF-50C31DE0EB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0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6629400" cy="86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stylekljg</a:t>
            </a:r>
          </a:p>
        </p:txBody>
      </p:sp>
      <p:sp>
        <p:nvSpPr>
          <p:cNvPr id="103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75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0" name="Line 16"/>
          <p:cNvSpPr>
            <a:spLocks noChangeShapeType="1"/>
          </p:cNvSpPr>
          <p:nvPr/>
        </p:nvSpPr>
        <p:spPr bwMode="auto">
          <a:xfrm>
            <a:off x="457200" y="1219200"/>
            <a:ext cx="67056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041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dirty="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Copyright © 2008, Printer Working Group. All rights reserved.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1" r:id="rId1"/>
    <p:sldLayoutId id="2147483912" r:id="rId2"/>
    <p:sldLayoutId id="2147483913" r:id="rId3"/>
    <p:sldLayoutId id="2147483914" r:id="rId4"/>
    <p:sldLayoutId id="2147483915" r:id="rId5"/>
    <p:sldLayoutId id="2147483916" r:id="rId6"/>
    <p:sldLayoutId id="2147483917" r:id="rId7"/>
    <p:sldLayoutId id="2147483918" r:id="rId8"/>
    <p:sldLayoutId id="2147483919" r:id="rId9"/>
    <p:sldLayoutId id="2147483920" r:id="rId10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400DAAEE-3966-4D72-ACC1-8796DBE0FD5C}" type="datetimeFigureOut">
              <a:rPr lang="en-US"/>
              <a:pPr>
                <a:defRPr/>
              </a:pPr>
              <a:t>12/4/2010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dirty="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E74805C-31D0-46DF-B37A-B6123B7ACE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wg.org/mfd/index.html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wg.org/mailman/listinfo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candidates/cs-sm20-scan10-20090410-5108.02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ftp://ftp.pwg.org/pub/pwg/candidates/cs-sm20-resource10-20090703-5108.03.pdf" TargetMode="External"/><Relationship Id="rId4" Type="http://schemas.openxmlformats.org/officeDocument/2006/relationships/hyperlink" Target="ftp://ftp.pwg.org/pub/pwg/candidates/cs-sm10-20040120-5105.1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informational/req-mfdreq10-20100901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mfd/wd/wd-mfdcopymodel10-20100601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ftp://ftp.pwg.org/pub/pwg/mfd/wd/wd-mfdfaxoutmodel10-20100915.pdf" TargetMode="External"/><Relationship Id="rId5" Type="http://schemas.openxmlformats.org/officeDocument/2006/relationships/hyperlink" Target="ftp://ftp.pwg.org/pub/pwg/mfd/wd/wd-mfdoverallmod10-20101117.pdf" TargetMode="External"/><Relationship Id="rId4" Type="http://schemas.openxmlformats.org/officeDocument/2006/relationships/hyperlink" Target="ftp://ftp.pwg.org/pub/pwg/mfd/wd/wd-mfdcopymodel10-20100915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mfd/wd/wd-mfdfaxinmodel10-20100728.pd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ftp://ftp.pwg.org/pub/pwg/mfd/wd/wd-mfdsystemservicemodel10-20100723.pdf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E1E52C1-839C-46B2-825F-82DBA1A69B0A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Copyright © 2010, Printer Working Group. All rights reserved.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en-US" dirty="0" smtClean="0"/>
              <a:t>PWG Plenary Status Report</a:t>
            </a:r>
            <a:br>
              <a:rPr lang="en-US" dirty="0" smtClean="0"/>
            </a:br>
            <a:r>
              <a:rPr lang="en-US" dirty="0" smtClean="0"/>
              <a:t>MFD Working Group</a:t>
            </a: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Decemberr</a:t>
            </a:r>
            <a:r>
              <a:rPr lang="en-US" dirty="0" smtClean="0"/>
              <a:t>, 2010</a:t>
            </a:r>
          </a:p>
          <a:p>
            <a:pPr eaLnBrk="1" hangingPunct="1"/>
            <a:r>
              <a:rPr lang="en-US" dirty="0" smtClean="0"/>
              <a:t>Irvine</a:t>
            </a:r>
            <a:r>
              <a:rPr lang="en-US" dirty="0" smtClean="0"/>
              <a:t>, CA </a:t>
            </a:r>
            <a:r>
              <a:rPr lang="en-US" dirty="0" smtClean="0"/>
              <a:t>PWG F2F Meeting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47D8EA0-B391-42CC-B9ED-96DF769E7195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Copyright © 2010, Printer Working Group. All rights reserved.</a:t>
            </a:r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More Info/How to participate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4800600"/>
          </a:xfrm>
        </p:spPr>
        <p:txBody>
          <a:bodyPr/>
          <a:lstStyle/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800" b="1" smtClean="0">
                <a:cs typeface="Vrinda" pitchFamily="2" charset="0"/>
              </a:rPr>
              <a:t>We welcome more participation from member companies</a:t>
            </a:r>
            <a:endParaRPr lang="en-US" smtClean="0">
              <a:cs typeface="Vrinda" pitchFamily="2" charset="0"/>
            </a:endParaRPr>
          </a:p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800" b="1" smtClean="0"/>
              <a:t>The group maintains a Web Page for MFD That includes links to the latest documents, schema and a browsable version of the schema</a:t>
            </a:r>
            <a:endParaRPr lang="en-US" sz="2800" smtClean="0"/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sz="2800" smtClean="0">
                <a:hlinkClick r:id="rId3"/>
              </a:rPr>
              <a:t>http://www.pwg.org/mfd/index.html</a:t>
            </a:r>
            <a:endParaRPr lang="en-US" sz="280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9143B6AC-09F6-4623-BD5B-B56B5790BD6D}" type="slidenum">
              <a:rPr lang="en-US" sz="1200"/>
              <a:pPr algn="r"/>
              <a:t>11</a:t>
            </a:fld>
            <a:endParaRPr lang="en-US" sz="1200"/>
          </a:p>
        </p:txBody>
      </p:sp>
      <p:sp>
        <p:nvSpPr>
          <p:cNvPr id="21507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/>
              <a:t>Copyright © 2010, Printer Working Group. All rights reserved.</a:t>
            </a:r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More Info/How to participate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19200"/>
            <a:ext cx="9144000" cy="4800600"/>
          </a:xfrm>
        </p:spPr>
        <p:txBody>
          <a:bodyPr/>
          <a:lstStyle/>
          <a:p>
            <a:pPr marL="457200" indent="-457200" eaLnBrk="1" hangingPunct="1">
              <a:buFont typeface="Wingdings" pitchFamily="2" charset="2"/>
              <a:buChar char="Ø"/>
            </a:pPr>
            <a:r>
              <a:rPr lang="en-US" sz="2800" b="1" dirty="0" smtClean="0"/>
              <a:t>Information on subscribing to the MFD mailing list is available at</a:t>
            </a:r>
            <a:br>
              <a:rPr lang="en-US" sz="2800" b="1" dirty="0" smtClean="0"/>
            </a:br>
            <a:r>
              <a:rPr lang="en-US" b="1" dirty="0" smtClean="0"/>
              <a:t>&lt;</a:t>
            </a:r>
            <a:r>
              <a:rPr lang="en-US" b="1" dirty="0" smtClean="0">
                <a:hlinkClick r:id="rId3"/>
              </a:rPr>
              <a:t>https://www.pwg.org/mailman/listinfo</a:t>
            </a:r>
            <a:r>
              <a:rPr lang="en-US" b="1" dirty="0" smtClean="0"/>
              <a:t>&gt; </a:t>
            </a:r>
            <a:endParaRPr lang="en-US" dirty="0" smtClean="0"/>
          </a:p>
          <a:p>
            <a:pPr marL="457200" indent="-457200" eaLnBrk="1" hangingPunct="1">
              <a:buFont typeface="Wingdings" pitchFamily="2" charset="2"/>
              <a:buChar char="Ø"/>
            </a:pPr>
            <a:r>
              <a:rPr lang="en-US" sz="2800" b="1" smtClean="0"/>
              <a:t>MFD holds periodic phone conferences, with dates, call numbers and agenda announced on the MFD mail list.</a:t>
            </a:r>
          </a:p>
          <a:p>
            <a:pPr marL="457200" indent="-457200" eaLnBrk="1" hangingPunct="1">
              <a:buFontTx/>
              <a:buNone/>
            </a:pPr>
            <a:endParaRPr lang="en-US" sz="32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263DED1-AD52-4282-83DC-F4148CC3627D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Copyright © 2010, Printer Working Group. All rights reserved.</a:t>
            </a:r>
          </a:p>
        </p:txBody>
      </p:sp>
      <p:sp>
        <p:nvSpPr>
          <p:cNvPr id="14340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Purpose of the effort	</a:t>
            </a:r>
          </a:p>
        </p:txBody>
      </p:sp>
      <p:sp>
        <p:nvSpPr>
          <p:cNvPr id="14341" name="Rectangle 24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7630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dirty="0" smtClean="0"/>
              <a:t>The MFD working group is concerned with the modeling of imaging services and subunits that comprise a network connected Multifunction Device. The Objectives are</a:t>
            </a:r>
            <a:r>
              <a:rPr lang="en-US" sz="1800" b="1" dirty="0" smtClean="0"/>
              <a:t>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Drive to a standard semantic definition for an MFD’s Subunits, Services, Jobs and Documents.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Agreement on the semantics of their attributes, operations and parameters.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Currently being addressed are an overall MFD specification, Copy Service, FaxOut Service and FaxIn Service.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The Print, Scan and Resource Services have been completed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The definition of a framework for the complete model is an objective.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0B204C0E-72B5-4FB7-A626-8927353C3479}" type="slidenum">
              <a:rPr lang="en-US" sz="1200"/>
              <a:pPr algn="r"/>
              <a:t>3</a:t>
            </a:fld>
            <a:endParaRPr lang="en-US" sz="1200"/>
          </a:p>
        </p:txBody>
      </p:sp>
      <p:sp>
        <p:nvSpPr>
          <p:cNvPr id="15363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/>
              <a:t>Copyright © 2010, Printer Working Group. All rights reserved.</a:t>
            </a:r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6629400" cy="685800"/>
          </a:xfrm>
        </p:spPr>
        <p:txBody>
          <a:bodyPr/>
          <a:lstStyle/>
          <a:p>
            <a:pPr eaLnBrk="1" hangingPunct="1"/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Approved Documents: </a:t>
            </a:r>
            <a:br>
              <a:rPr lang="en-US" smtClean="0"/>
            </a:br>
            <a:endParaRPr lang="en-US" smtClean="0"/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3581400"/>
            <a:ext cx="8686800" cy="685800"/>
          </a:xfrm>
        </p:spPr>
        <p:txBody>
          <a:bodyPr/>
          <a:lstStyle/>
          <a:p>
            <a:r>
              <a:rPr lang="en-US" sz="1600" smtClean="0"/>
              <a:t>PWG5108.02-2009: </a:t>
            </a:r>
            <a:br>
              <a:rPr lang="en-US" sz="1600" smtClean="0"/>
            </a:br>
            <a:r>
              <a:rPr lang="en-US" sz="1600" smtClean="0"/>
              <a:t>	Network Scan Service Semantic Model and Service Interface Version 1.0 </a:t>
            </a:r>
          </a:p>
          <a:p>
            <a:r>
              <a:rPr lang="en-US" sz="1600" smtClean="0">
                <a:hlinkClick r:id="rId3"/>
              </a:rPr>
              <a:t>ftp://ftp.pwg.org/pub/pwg/candidates/cs-sm20-scan10-20090410-5108.02.pdf</a:t>
            </a:r>
            <a:r>
              <a:rPr lang="en-US" sz="1600" smtClean="0"/>
              <a:t> </a:t>
            </a:r>
          </a:p>
        </p:txBody>
      </p:sp>
      <p:sp>
        <p:nvSpPr>
          <p:cNvPr id="15366" name="Rectangle 2"/>
          <p:cNvSpPr>
            <a:spLocks noChangeArrowheads="1"/>
          </p:cNvSpPr>
          <p:nvPr/>
        </p:nvSpPr>
        <p:spPr bwMode="auto">
          <a:xfrm>
            <a:off x="381000" y="4648200"/>
            <a:ext cx="7924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200">
                <a:solidFill>
                  <a:schemeClr val="tx2"/>
                </a:solidFill>
                <a:latin typeface="Verdana" pitchFamily="34" charset="0"/>
              </a:rPr>
              <a:t>Resource Service: </a:t>
            </a:r>
            <a:r>
              <a:rPr lang="en-US" sz="2400" i="1"/>
              <a:t>Approved July 2009</a:t>
            </a:r>
            <a:endParaRPr lang="en-US" sz="2400" i="1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5367" name="Line 16"/>
          <p:cNvSpPr>
            <a:spLocks noChangeShapeType="1"/>
          </p:cNvSpPr>
          <p:nvPr/>
        </p:nvSpPr>
        <p:spPr bwMode="auto">
          <a:xfrm>
            <a:off x="381000" y="3505200"/>
            <a:ext cx="27432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8" name="Rectangle 9"/>
          <p:cNvSpPr>
            <a:spLocks noChangeArrowheads="1"/>
          </p:cNvSpPr>
          <p:nvPr/>
        </p:nvSpPr>
        <p:spPr bwMode="auto">
          <a:xfrm>
            <a:off x="304800" y="2971800"/>
            <a:ext cx="7315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solidFill>
                  <a:schemeClr val="tx2"/>
                </a:solidFill>
                <a:latin typeface="Verdana" pitchFamily="34" charset="0"/>
              </a:rPr>
              <a:t>Scan Service: </a:t>
            </a:r>
            <a:r>
              <a:rPr lang="en-US" sz="2400" i="1"/>
              <a:t>Approved April 2009</a:t>
            </a:r>
            <a:endParaRPr lang="en-US" sz="2400" i="1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5369" name="Line 16"/>
          <p:cNvSpPr>
            <a:spLocks noChangeShapeType="1"/>
          </p:cNvSpPr>
          <p:nvPr/>
        </p:nvSpPr>
        <p:spPr bwMode="auto">
          <a:xfrm>
            <a:off x="457200" y="5257800"/>
            <a:ext cx="35052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0" name="Line 16"/>
          <p:cNvSpPr>
            <a:spLocks noChangeShapeType="1"/>
          </p:cNvSpPr>
          <p:nvPr/>
        </p:nvSpPr>
        <p:spPr bwMode="auto">
          <a:xfrm>
            <a:off x="457200" y="1905000"/>
            <a:ext cx="27432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1" name="Rectangle 9"/>
          <p:cNvSpPr>
            <a:spLocks noChangeArrowheads="1"/>
          </p:cNvSpPr>
          <p:nvPr/>
        </p:nvSpPr>
        <p:spPr bwMode="auto">
          <a:xfrm>
            <a:off x="381000" y="1371600"/>
            <a:ext cx="6934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solidFill>
                  <a:schemeClr val="tx2"/>
                </a:solidFill>
                <a:latin typeface="Verdana" pitchFamily="34" charset="0"/>
              </a:rPr>
              <a:t>Print Service: </a:t>
            </a:r>
            <a:r>
              <a:rPr lang="en-US" sz="2400" i="1"/>
              <a:t>Approved January 2004</a:t>
            </a:r>
            <a:endParaRPr lang="en-US" sz="2400" i="1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381000" y="1905000"/>
            <a:ext cx="8382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>
                <a:latin typeface="+mn-lt"/>
              </a:rPr>
              <a:t>PWG5105.1 </a:t>
            </a:r>
            <a:br>
              <a:rPr lang="en-US" sz="1600" kern="0" dirty="0">
                <a:latin typeface="+mn-lt"/>
              </a:rPr>
            </a:br>
            <a:r>
              <a:rPr lang="en-US" sz="1600" kern="0" dirty="0">
                <a:latin typeface="+mn-lt"/>
              </a:rPr>
              <a:t>	PWG Semantic Model Specification Version 1.00 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>
                <a:latin typeface="+mn-lt"/>
                <a:hlinkClick r:id="rId4"/>
              </a:rPr>
              <a:t>ftp://ftp.pwg.org/pub/pwg/candidates/cs-sm10-20040120-5105.1.pdf</a:t>
            </a:r>
            <a:endParaRPr lang="en-US" sz="1600" kern="0" dirty="0">
              <a:latin typeface="+mn-lt"/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228600" y="5410200"/>
            <a:ext cx="8686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>
                <a:latin typeface="+mn-lt"/>
              </a:rPr>
              <a:t>PWG5108.03-2009</a:t>
            </a:r>
            <a:br>
              <a:rPr lang="en-US" sz="1600" kern="0" dirty="0">
                <a:latin typeface="+mn-lt"/>
              </a:rPr>
            </a:br>
            <a:r>
              <a:rPr lang="en-US" sz="1600" kern="0" dirty="0">
                <a:latin typeface="+mn-lt"/>
              </a:rPr>
              <a:t>	</a:t>
            </a:r>
            <a:r>
              <a:rPr lang="en-US" sz="1500" kern="0" dirty="0">
                <a:latin typeface="+mn-lt"/>
              </a:rPr>
              <a:t>Network Resource Service Semantic Model and Service Interface Version 1.0 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500" kern="0" dirty="0">
                <a:latin typeface="+mn-lt"/>
                <a:hlinkClick r:id="rId5"/>
              </a:rPr>
              <a:t>ftp://ftp.pwg.org/pub/pwg/candidates/cs-sm20-resource10-20090703-5108.03.pdf</a:t>
            </a:r>
            <a:r>
              <a:rPr lang="en-US" sz="1500" kern="0" dirty="0">
                <a:latin typeface="+mn-lt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0B204C0E-72B5-4FB7-A626-8927353C3479}" type="slidenum">
              <a:rPr lang="en-US" sz="1200"/>
              <a:pPr algn="r"/>
              <a:t>4</a:t>
            </a:fld>
            <a:endParaRPr lang="en-US" sz="1200"/>
          </a:p>
        </p:txBody>
      </p:sp>
      <p:sp>
        <p:nvSpPr>
          <p:cNvPr id="15363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/>
              <a:t>Copyright © 2010, Printer Working Group. All rights reserved.</a:t>
            </a:r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6629400" cy="685800"/>
          </a:xfrm>
        </p:spPr>
        <p:txBody>
          <a:bodyPr/>
          <a:lstStyle/>
          <a:p>
            <a:pPr eaLnBrk="1" hangingPunct="1"/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Approved Documents: </a:t>
            </a:r>
            <a:br>
              <a:rPr lang="en-US" smtClean="0"/>
            </a:br>
            <a:endParaRPr lang="en-US" smtClean="0"/>
          </a:p>
        </p:txBody>
      </p:sp>
      <p:sp>
        <p:nvSpPr>
          <p:cNvPr id="15370" name="Line 16"/>
          <p:cNvSpPr>
            <a:spLocks noChangeShapeType="1"/>
          </p:cNvSpPr>
          <p:nvPr/>
        </p:nvSpPr>
        <p:spPr bwMode="auto">
          <a:xfrm>
            <a:off x="457200" y="1905000"/>
            <a:ext cx="27432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1" name="Rectangle 9"/>
          <p:cNvSpPr>
            <a:spLocks noChangeArrowheads="1"/>
          </p:cNvSpPr>
          <p:nvPr/>
        </p:nvSpPr>
        <p:spPr bwMode="auto">
          <a:xfrm>
            <a:off x="381000" y="1371600"/>
            <a:ext cx="8153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MFD Requirements: </a:t>
            </a:r>
            <a:r>
              <a:rPr lang="en-US" sz="2400" i="1" dirty="0" smtClean="0">
                <a:solidFill>
                  <a:srgbClr val="000000"/>
                </a:solidFill>
              </a:rPr>
              <a:t>Approved September 2010</a:t>
            </a:r>
            <a:endParaRPr lang="en-US" sz="24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381000" y="1905000"/>
            <a:ext cx="8382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 smtClean="0">
                <a:latin typeface="+mn-lt"/>
              </a:rPr>
              <a:t> Multifunction Device Service Model Requirements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 smtClean="0">
                <a:latin typeface="+mn-lt"/>
                <a:hlinkClick r:id="rId3"/>
              </a:rPr>
              <a:t>ftp://ftp.pwg.org/pub/pwg/informational/req-mfdreq10-20100901.pdf</a:t>
            </a:r>
            <a:endParaRPr lang="en-US" sz="1600" kern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3D01FA7D-7B3E-4673-8C6F-C9ABD48C9256}" type="slidenum">
              <a:rPr lang="en-US" sz="1200"/>
              <a:pPr algn="r"/>
              <a:t>5</a:t>
            </a:fld>
            <a:endParaRPr lang="en-US" sz="1200"/>
          </a:p>
        </p:txBody>
      </p:sp>
      <p:sp>
        <p:nvSpPr>
          <p:cNvPr id="16387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/>
              <a:t>Copyright © 2010, Printer Working Group. All rights reserved.</a:t>
            </a: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381000"/>
            <a:ext cx="66294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 Progress Documents: 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4038600"/>
            <a:ext cx="8839200" cy="91440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Copy Service:  Semantic Model and Service Interface – Sept 15, 2010  Stable Draft</a:t>
            </a:r>
          </a:p>
          <a:p>
            <a:pPr>
              <a:buNone/>
            </a:pPr>
            <a:r>
              <a:rPr lang="en-US" sz="1600" dirty="0" smtClean="0"/>
              <a:t>    </a:t>
            </a:r>
            <a:r>
              <a:rPr lang="en-US" sz="1600" dirty="0" smtClean="0">
                <a:hlinkClick r:id="rId3"/>
              </a:rPr>
              <a:t>ftp://</a:t>
            </a:r>
            <a:r>
              <a:rPr lang="en-US" sz="1600" dirty="0" smtClean="0">
                <a:hlinkClick r:id="rId4"/>
              </a:rPr>
              <a:t>ftp://ftp.pwg.org/pub/pwg/mfd/wd/wd-mfdcopymodel10-20100915.pdf</a:t>
            </a:r>
            <a:endParaRPr lang="en-US" sz="1600" dirty="0" smtClean="0"/>
          </a:p>
        </p:txBody>
      </p:sp>
      <p:sp>
        <p:nvSpPr>
          <p:cNvPr id="16390" name="Rectangle 2"/>
          <p:cNvSpPr>
            <a:spLocks noChangeArrowheads="1"/>
          </p:cNvSpPr>
          <p:nvPr/>
        </p:nvSpPr>
        <p:spPr bwMode="auto">
          <a:xfrm>
            <a:off x="304800" y="3352800"/>
            <a:ext cx="7924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200" dirty="0">
                <a:solidFill>
                  <a:schemeClr val="tx2"/>
                </a:solidFill>
                <a:latin typeface="Verdana" pitchFamily="34" charset="0"/>
              </a:rPr>
              <a:t>Copy Service</a:t>
            </a:r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:  </a:t>
            </a:r>
            <a:r>
              <a:rPr lang="en-US" sz="1600" dirty="0" smtClean="0">
                <a:solidFill>
                  <a:schemeClr val="tx2"/>
                </a:solidFill>
                <a:latin typeface="Verdana" pitchFamily="34" charset="0"/>
              </a:rPr>
              <a:t>(Ready for PWG Last Call)</a:t>
            </a:r>
            <a:endParaRPr lang="en-US" sz="2400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6391" name="Line 16"/>
          <p:cNvSpPr>
            <a:spLocks noChangeShapeType="1"/>
          </p:cNvSpPr>
          <p:nvPr/>
        </p:nvSpPr>
        <p:spPr bwMode="auto">
          <a:xfrm>
            <a:off x="381000" y="3124200"/>
            <a:ext cx="40386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3" name="Line 16"/>
          <p:cNvSpPr>
            <a:spLocks noChangeShapeType="1"/>
          </p:cNvSpPr>
          <p:nvPr/>
        </p:nvSpPr>
        <p:spPr bwMode="auto">
          <a:xfrm>
            <a:off x="381000" y="3962400"/>
            <a:ext cx="35052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4" name="Line 16"/>
          <p:cNvSpPr>
            <a:spLocks noChangeShapeType="1"/>
          </p:cNvSpPr>
          <p:nvPr/>
        </p:nvSpPr>
        <p:spPr bwMode="auto">
          <a:xfrm>
            <a:off x="381000" y="2209800"/>
            <a:ext cx="39624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5" name="Rectangle 9"/>
          <p:cNvSpPr>
            <a:spLocks noChangeArrowheads="1"/>
          </p:cNvSpPr>
          <p:nvPr/>
        </p:nvSpPr>
        <p:spPr bwMode="auto">
          <a:xfrm>
            <a:off x="152400" y="1219200"/>
            <a:ext cx="83058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MFD Model and Overall Semantics: </a:t>
            </a:r>
            <a:r>
              <a:rPr lang="en-US" sz="1600" kern="0" dirty="0" smtClean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/>
            </a:r>
            <a:br>
              <a:rPr lang="en-US" sz="1600" kern="0" dirty="0" smtClean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</a:br>
            <a:r>
              <a:rPr lang="en-US" sz="1600" kern="0" dirty="0" smtClean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(Ready for WG Last Call)</a:t>
            </a:r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 </a:t>
            </a:r>
            <a:endParaRPr lang="en-US" sz="24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457200" y="2286000"/>
            <a:ext cx="8382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1600" kern="0" dirty="0">
                <a:latin typeface="+mn-lt"/>
              </a:rPr>
              <a:t>MFD Model and Overall Semantics – </a:t>
            </a:r>
            <a:r>
              <a:rPr lang="en-US" sz="1600" kern="0" dirty="0" smtClean="0">
                <a:latin typeface="+mn-lt"/>
              </a:rPr>
              <a:t>November 17, </a:t>
            </a:r>
            <a:r>
              <a:rPr lang="en-US" sz="1600" kern="0" dirty="0">
                <a:latin typeface="+mn-lt"/>
              </a:rPr>
              <a:t>2010 Interim Draft </a:t>
            </a:r>
            <a:endParaRPr lang="en-US" sz="1600" kern="0" dirty="0" smtClean="0">
              <a:latin typeface="+mn-lt"/>
            </a:endParaRP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1600" kern="0" dirty="0" smtClean="0">
                <a:latin typeface="+mn-lt"/>
              </a:rPr>
              <a:t>    </a:t>
            </a:r>
            <a:r>
              <a:rPr lang="en-US" sz="1600" kern="0" dirty="0" smtClean="0">
                <a:latin typeface="+mn-lt"/>
                <a:hlinkClick r:id="rId5"/>
              </a:rPr>
              <a:t>ftp://ftp.pwg.org/pub/pwg/mfd/wd/wd-mfdoverallmod10-20101117.pdf</a:t>
            </a:r>
            <a:r>
              <a:rPr lang="en-US" sz="1600" kern="0" dirty="0" smtClean="0">
                <a:latin typeface="+mn-lt"/>
              </a:rPr>
              <a:t> </a:t>
            </a:r>
            <a:endParaRPr lang="en-US" sz="1600" kern="0" dirty="0">
              <a:latin typeface="+mn-lt"/>
            </a:endParaRPr>
          </a:p>
        </p:txBody>
      </p:sp>
      <p:sp>
        <p:nvSpPr>
          <p:cNvPr id="15" name="Line 16"/>
          <p:cNvSpPr>
            <a:spLocks noChangeShapeType="1"/>
          </p:cNvSpPr>
          <p:nvPr/>
        </p:nvSpPr>
        <p:spPr bwMode="auto">
          <a:xfrm>
            <a:off x="381000" y="5562600"/>
            <a:ext cx="29718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152400" y="5638800"/>
            <a:ext cx="8686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1600" kern="0" dirty="0" smtClean="0"/>
              <a:t>   FaxOut </a:t>
            </a:r>
            <a:r>
              <a:rPr lang="en-US" sz="1600" kern="0" dirty="0"/>
              <a:t>Service:  </a:t>
            </a:r>
            <a:br>
              <a:rPr lang="en-US" sz="1600" kern="0" dirty="0"/>
            </a:br>
            <a:r>
              <a:rPr lang="en-US" sz="1600" kern="0" dirty="0"/>
              <a:t>	Semantic Model and Service Interface – </a:t>
            </a:r>
            <a:r>
              <a:rPr lang="en-US" sz="1600" kern="0" dirty="0" smtClean="0"/>
              <a:t>Sept 15, </a:t>
            </a:r>
            <a:r>
              <a:rPr lang="en-US" sz="1600" kern="0" dirty="0"/>
              <a:t>2010 </a:t>
            </a:r>
            <a:r>
              <a:rPr lang="en-US" sz="1600" kern="0" dirty="0" smtClean="0"/>
              <a:t>Stable Draft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1600" kern="0" dirty="0" smtClean="0"/>
              <a:t>	</a:t>
            </a:r>
            <a:r>
              <a:rPr lang="en-US" sz="1600" kern="0" dirty="0" smtClean="0">
                <a:latin typeface="+mn-lt"/>
                <a:hlinkClick r:id="rId6"/>
              </a:rPr>
              <a:t>ftp://ftp.pwg.org/pub/pwg/mfd/wd/wd-mfdfaxoutmodel10-20100915.pdf</a:t>
            </a:r>
            <a:r>
              <a:rPr lang="en-US" sz="1600" kern="0" dirty="0" smtClean="0">
                <a:latin typeface="+mn-lt"/>
              </a:rPr>
              <a:t> </a:t>
            </a:r>
            <a:endParaRPr lang="en-US" sz="1600" kern="0" dirty="0">
              <a:latin typeface="+mn-lt"/>
            </a:endParaRPr>
          </a:p>
        </p:txBody>
      </p:sp>
      <p:sp>
        <p:nvSpPr>
          <p:cNvPr id="19" name="Rectangle 9"/>
          <p:cNvSpPr>
            <a:spLocks noGrp="1" noChangeArrowheads="1"/>
          </p:cNvSpPr>
          <p:nvPr>
            <p:ph idx="1"/>
          </p:nvPr>
        </p:nvSpPr>
        <p:spPr bwMode="auto">
          <a:xfrm>
            <a:off x="304800" y="4953000"/>
            <a:ext cx="8229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FaxOut Service</a:t>
            </a:r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  <a:sym typeface="Wingdings" pitchFamily="2" charset="2"/>
              </a:rPr>
              <a:t>: </a:t>
            </a:r>
            <a:r>
              <a:rPr lang="en-US" sz="1600" dirty="0" smtClean="0">
                <a:solidFill>
                  <a:schemeClr val="tx2"/>
                </a:solidFill>
                <a:latin typeface="Verdana" pitchFamily="34" charset="0"/>
                <a:sym typeface="Wingdings" pitchFamily="2" charset="2"/>
              </a:rPr>
              <a:t>(Ready for WG Last Call)</a:t>
            </a:r>
            <a:endParaRPr lang="en-US" sz="2400" i="1" dirty="0">
              <a:solidFill>
                <a:schemeClr val="tx2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E64E5FA-8C4A-403B-928F-A606854C8CB7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Copyright © 2010, Printer Working Group. All rights reserved.</a:t>
            </a:r>
          </a:p>
        </p:txBody>
      </p:sp>
      <p:sp>
        <p:nvSpPr>
          <p:cNvPr id="17413" name="Rectangle 3"/>
          <p:cNvSpPr>
            <a:spLocks noChangeArrowheads="1"/>
          </p:cNvSpPr>
          <p:nvPr/>
        </p:nvSpPr>
        <p:spPr bwMode="auto">
          <a:xfrm>
            <a:off x="381000" y="4419600"/>
            <a:ext cx="7848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en-US" sz="2400" dirty="0">
              <a:latin typeface="Verdana" pitchFamily="34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457200" y="457200"/>
            <a:ext cx="662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 Progress Documents: </a:t>
            </a:r>
            <a:b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3657600"/>
            <a:ext cx="3429000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381000" y="1371600"/>
            <a:ext cx="7315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FaxIn Service: </a:t>
            </a:r>
            <a:r>
              <a:rPr lang="en-US" sz="1600" kern="0" dirty="0" smtClean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(Work in Progress)</a:t>
            </a:r>
            <a:endParaRPr lang="en-US" sz="24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381000" y="2057400"/>
            <a:ext cx="8458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600" dirty="0" smtClean="0"/>
              <a:t> </a:t>
            </a:r>
            <a:r>
              <a:rPr lang="en-US" sz="1600" kern="0" dirty="0" smtClean="0"/>
              <a:t>FaxIn Service:  </a:t>
            </a:r>
            <a:br>
              <a:rPr lang="en-US" sz="1600" kern="0" dirty="0" smtClean="0"/>
            </a:br>
            <a:r>
              <a:rPr lang="en-US" sz="1600" kern="0" dirty="0" smtClean="0"/>
              <a:t>	Semantic Model and Service Interface – July 28  Interim Draft</a:t>
            </a:r>
          </a:p>
          <a:p>
            <a:r>
              <a:rPr lang="en-US" sz="1600" kern="0" dirty="0" smtClean="0">
                <a:solidFill>
                  <a:srgbClr val="000000"/>
                </a:solidFill>
              </a:rPr>
              <a:t>    </a:t>
            </a:r>
            <a:r>
              <a:rPr lang="en-US" sz="1400" kern="0" dirty="0" smtClean="0">
                <a:solidFill>
                  <a:srgbClr val="000000"/>
                </a:solidFill>
                <a:latin typeface="Verdana"/>
                <a:hlinkClick r:id="rId3"/>
              </a:rPr>
              <a:t>&lt;ftp://ftp.pwg.org/pub/pwg/mfd/wd/wd-mfdfaxinmodel10-20100728.pdf&gt;</a:t>
            </a:r>
            <a:endParaRPr lang="en-US" sz="1400" kern="0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8" name="Rectangle 9"/>
          <p:cNvSpPr>
            <a:spLocks noChangeArrowheads="1"/>
          </p:cNvSpPr>
          <p:nvPr/>
        </p:nvSpPr>
        <p:spPr bwMode="auto">
          <a:xfrm>
            <a:off x="304800" y="3048000"/>
            <a:ext cx="7315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System </a:t>
            </a:r>
            <a:r>
              <a:rPr lang="en-US" sz="3200" dirty="0">
                <a:solidFill>
                  <a:schemeClr val="tx2"/>
                </a:solidFill>
                <a:latin typeface="Verdana" pitchFamily="34" charset="0"/>
              </a:rPr>
              <a:t>Service</a:t>
            </a:r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: </a:t>
            </a:r>
            <a:r>
              <a:rPr lang="en-US" sz="1600" kern="0" dirty="0" smtClean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(Work in Progress)</a:t>
            </a:r>
            <a:endParaRPr lang="en-US" sz="24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381000" y="2057400"/>
            <a:ext cx="3429000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3"/>
          <p:cNvSpPr>
            <a:spLocks noChangeArrowheads="1"/>
          </p:cNvSpPr>
          <p:nvPr/>
        </p:nvSpPr>
        <p:spPr bwMode="auto">
          <a:xfrm>
            <a:off x="304800" y="3657600"/>
            <a:ext cx="8458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600" dirty="0" smtClean="0"/>
              <a:t>MFD </a:t>
            </a:r>
            <a:r>
              <a:rPr lang="en-US" sz="1600" dirty="0"/>
              <a:t>System Service </a:t>
            </a:r>
            <a:r>
              <a:rPr lang="en-US" sz="1600" kern="0" dirty="0" smtClean="0">
                <a:solidFill>
                  <a:srgbClr val="000000"/>
                </a:solidFill>
              </a:rPr>
              <a:t>:</a:t>
            </a:r>
            <a:r>
              <a:rPr lang="en-US" sz="1600" kern="0" dirty="0">
                <a:solidFill>
                  <a:srgbClr val="000000"/>
                </a:solidFill>
              </a:rPr>
              <a:t>  </a:t>
            </a:r>
            <a:br>
              <a:rPr lang="en-US" sz="1600" kern="0" dirty="0">
                <a:solidFill>
                  <a:srgbClr val="000000"/>
                </a:solidFill>
              </a:rPr>
            </a:br>
            <a:r>
              <a:rPr lang="en-US" sz="1600" kern="0" dirty="0">
                <a:solidFill>
                  <a:srgbClr val="000000"/>
                </a:solidFill>
              </a:rPr>
              <a:t>	Semantic Model and Service Interface – </a:t>
            </a:r>
            <a:r>
              <a:rPr lang="en-US" sz="1600" kern="0" dirty="0" smtClean="0">
                <a:solidFill>
                  <a:srgbClr val="000000"/>
                </a:solidFill>
              </a:rPr>
              <a:t>July 23, 2010 Interim Draft</a:t>
            </a:r>
          </a:p>
          <a:p>
            <a:r>
              <a:rPr lang="en-US" sz="1600" kern="0" dirty="0" smtClean="0">
                <a:solidFill>
                  <a:srgbClr val="000000"/>
                </a:solidFill>
              </a:rPr>
              <a:t>    </a:t>
            </a:r>
            <a:r>
              <a:rPr lang="en-US" sz="1400" kern="0" dirty="0" smtClean="0">
                <a:solidFill>
                  <a:srgbClr val="000000"/>
                </a:solidFill>
                <a:latin typeface="Verdana"/>
                <a:hlinkClick r:id="rId4"/>
              </a:rPr>
              <a:t>&lt;ftp://ftp.pwg.org/pub/pwg/mfd/wd/wd-mfdsystemservicemodel10-20100723.pdf&gt;</a:t>
            </a:r>
            <a:endParaRPr lang="en-US" sz="1400" kern="0" dirty="0">
              <a:solidFill>
                <a:srgbClr val="000000"/>
              </a:solidFill>
              <a:latin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E64E5FA-8C4A-403B-928F-A606854C8CB7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Copyright © 2010, Printer Working Group. All rights reserved.</a:t>
            </a: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295400"/>
            <a:ext cx="6629400" cy="762000"/>
          </a:xfrm>
        </p:spPr>
        <p:txBody>
          <a:bodyPr/>
          <a:lstStyle/>
          <a:p>
            <a:pPr eaLnBrk="1" hangingPunct="1"/>
            <a:r>
              <a:rPr lang="en-US" dirty="0" smtClean="0"/>
              <a:t>Schema Status: 	</a:t>
            </a:r>
          </a:p>
        </p:txBody>
      </p:sp>
      <p:sp>
        <p:nvSpPr>
          <p:cNvPr id="17413" name="Rectangle 3"/>
          <p:cNvSpPr>
            <a:spLocks noChangeArrowheads="1"/>
          </p:cNvSpPr>
          <p:nvPr/>
        </p:nvSpPr>
        <p:spPr bwMode="auto">
          <a:xfrm>
            <a:off x="381000" y="4419600"/>
            <a:ext cx="7848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en-US" sz="2400" dirty="0">
              <a:latin typeface="Verdana" pitchFamily="34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457200" y="457200"/>
            <a:ext cx="6629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 Progress Documents: </a:t>
            </a:r>
            <a:b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3200" b="0" i="0" u="none" strike="noStrike" kern="0" cap="none" spc="0" normalizeH="0" baseline="0" noProof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304800" y="2133600"/>
            <a:ext cx="7848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400" dirty="0" smtClean="0">
                <a:latin typeface="Verdana" pitchFamily="34" charset="0"/>
              </a:rPr>
              <a:t>Up to date with In Progress specifications, System Service, System Health(IDS), and Power specification </a:t>
            </a:r>
            <a:endParaRPr lang="en-US" sz="2400" dirty="0" smtClean="0">
              <a:latin typeface="Verdana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400" dirty="0" smtClean="0">
                <a:latin typeface="Verdana" pitchFamily="34" charset="0"/>
              </a:rPr>
              <a:t>Named version ready for publishing containing only the semantic elements from completed and approved specifications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400" dirty="0" smtClean="0">
                <a:latin typeface="Verdana" pitchFamily="34" charset="0"/>
              </a:rPr>
              <a:t>Named version will be modified until Overall Specification is complete.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400" dirty="0" smtClean="0">
                <a:latin typeface="Verdana" pitchFamily="34" charset="0"/>
              </a:rPr>
              <a:t>Namespace and content will be locked down at that point </a:t>
            </a:r>
            <a:endParaRPr lang="en-US" sz="2400" dirty="0">
              <a:latin typeface="Verdana" pitchFamily="34" charset="0"/>
            </a:endParaRPr>
          </a:p>
        </p:txBody>
      </p:sp>
      <p:sp>
        <p:nvSpPr>
          <p:cNvPr id="15" name="Line 16"/>
          <p:cNvSpPr>
            <a:spLocks noChangeShapeType="1"/>
          </p:cNvSpPr>
          <p:nvPr/>
        </p:nvSpPr>
        <p:spPr bwMode="auto">
          <a:xfrm>
            <a:off x="381000" y="2057400"/>
            <a:ext cx="35052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FADADD18-4A4A-4341-89B6-9C913855314B}" type="slidenum">
              <a:rPr lang="en-US" sz="1200"/>
              <a:pPr algn="r"/>
              <a:t>8</a:t>
            </a:fld>
            <a:endParaRPr lang="en-US" sz="1200"/>
          </a:p>
        </p:txBody>
      </p:sp>
      <p:sp>
        <p:nvSpPr>
          <p:cNvPr id="18435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/>
              <a:t>Copyright © 2010, Printer Working Group. All rights reserved.</a:t>
            </a:r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Remaining Services 	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76400"/>
            <a:ext cx="7848600" cy="4449763"/>
          </a:xfrm>
        </p:spPr>
        <p:txBody>
          <a:bodyPr/>
          <a:lstStyle/>
          <a:p>
            <a:r>
              <a:rPr lang="en-US" dirty="0" smtClean="0"/>
              <a:t>Services planned to be addressed after the current Services are complete.  (Subject to change based on group consensus)</a:t>
            </a:r>
          </a:p>
          <a:p>
            <a:pPr lvl="1"/>
            <a:r>
              <a:rPr lang="en-US" dirty="0" smtClean="0"/>
              <a:t>Transform Service</a:t>
            </a:r>
          </a:p>
          <a:p>
            <a:pPr lvl="1"/>
            <a:r>
              <a:rPr lang="en-US" dirty="0" smtClean="0"/>
              <a:t>EmailIn Service</a:t>
            </a:r>
          </a:p>
          <a:p>
            <a:pPr lvl="1"/>
            <a:r>
              <a:rPr lang="en-US" dirty="0" smtClean="0"/>
              <a:t>EmailOut Service</a:t>
            </a:r>
          </a:p>
          <a:p>
            <a:pPr>
              <a:buFontTx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1CC53F2-7899-4996-B163-A0BC5ADEC2A7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Copyright © 2010, Printer Working Group. All rights reserved.</a:t>
            </a:r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Next Steps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534400" cy="4906963"/>
          </a:xfrm>
        </p:spPr>
        <p:txBody>
          <a:bodyPr/>
          <a:lstStyle/>
          <a:p>
            <a:pPr eaLnBrk="1" hangingPunct="1"/>
            <a:r>
              <a:rPr lang="en-US" dirty="0" smtClean="0"/>
              <a:t>Work to complete the MFD Overall specification</a:t>
            </a:r>
            <a:r>
              <a:rPr lang="en-US" dirty="0" smtClean="0"/>
              <a:t>.</a:t>
            </a:r>
          </a:p>
          <a:p>
            <a:pPr eaLnBrk="1" hangingPunct="1"/>
            <a:r>
              <a:rPr lang="en-US" dirty="0" smtClean="0"/>
              <a:t>Upon approval of MFD Overall the Copy Service and FaxOut service specifications will enter Last Call</a:t>
            </a:r>
          </a:p>
          <a:p>
            <a:pPr eaLnBrk="1" hangingPunct="1"/>
            <a:r>
              <a:rPr lang="en-US" dirty="0" smtClean="0"/>
              <a:t>Work on </a:t>
            </a:r>
            <a:r>
              <a:rPr lang="en-US" dirty="0" err="1" smtClean="0"/>
              <a:t>FaxIn</a:t>
            </a:r>
            <a:r>
              <a:rPr lang="en-US" dirty="0" smtClean="0"/>
              <a:t> and System Service specifications will then become the focus of the group</a:t>
            </a:r>
            <a:endParaRPr lang="en-US" dirty="0" smtClean="0"/>
          </a:p>
          <a:p>
            <a:pPr eaLnBrk="1" hangingPunct="1"/>
            <a:r>
              <a:rPr lang="en-US" dirty="0" smtClean="0"/>
              <a:t>We </a:t>
            </a:r>
            <a:r>
              <a:rPr lang="en-US" dirty="0" smtClean="0"/>
              <a:t>need people to step up as editors of remaining service specifications.  The MFD specification reduces the amount of work to produce a service specification.  The current Copy specification and FaxOut specification can be used as templates.</a:t>
            </a:r>
          </a:p>
          <a:p>
            <a:pPr eaLnBrk="1" hangingPunct="1"/>
            <a:endParaRPr lang="en-US" dirty="0" smtClean="0"/>
          </a:p>
          <a:p>
            <a:pPr eaLnBrk="1" hangingPunct="1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WG Slide Template">
  <a:themeElements>
    <a:clrScheme name="PWG Slide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933"/>
      </a:accent1>
      <a:accent2>
        <a:srgbClr val="DBA215"/>
      </a:accent2>
      <a:accent3>
        <a:srgbClr val="FFFFFF"/>
      </a:accent3>
      <a:accent4>
        <a:srgbClr val="000000"/>
      </a:accent4>
      <a:accent5>
        <a:srgbClr val="FFCAAD"/>
      </a:accent5>
      <a:accent6>
        <a:srgbClr val="C69212"/>
      </a:accent6>
      <a:hlink>
        <a:srgbClr val="0066CC"/>
      </a:hlink>
      <a:folHlink>
        <a:srgbClr val="DDDDDD"/>
      </a:folHlink>
    </a:clrScheme>
    <a:fontScheme name="PWG Slide Templat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WG Slide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9933"/>
        </a:accent1>
        <a:accent2>
          <a:srgbClr val="DBA215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C69212"/>
        </a:accent6>
        <a:hlink>
          <a:srgbClr val="0066CC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PWG Slide Template</Template>
  <TotalTime>2842</TotalTime>
  <Words>579</Words>
  <Application>Microsoft Office PowerPoint</Application>
  <PresentationFormat>On-screen Show (4:3)</PresentationFormat>
  <Paragraphs>86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PWG Slide Template</vt:lpstr>
      <vt:lpstr>Custom Design</vt:lpstr>
      <vt:lpstr>PWG Plenary Status Report MFD Working Group</vt:lpstr>
      <vt:lpstr>Purpose of the effort </vt:lpstr>
      <vt:lpstr> Approved Documents:  </vt:lpstr>
      <vt:lpstr> Approved Documents:  </vt:lpstr>
      <vt:lpstr> In Progress Documents:  </vt:lpstr>
      <vt:lpstr>PowerPoint Presentation</vt:lpstr>
      <vt:lpstr>Schema Status:  </vt:lpstr>
      <vt:lpstr>Remaining Services  </vt:lpstr>
      <vt:lpstr>Next Steps</vt:lpstr>
      <vt:lpstr>More Info/How to participate</vt:lpstr>
      <vt:lpstr>More Info/How to participate</vt:lpstr>
    </vt:vector>
  </TitlesOfParts>
  <Company>Lexmark International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Jerry Thrasher</dc:creator>
  <cp:lastModifiedBy>Peter Zehler</cp:lastModifiedBy>
  <cp:revision>277</cp:revision>
  <dcterms:created xsi:type="dcterms:W3CDTF">2007-11-07T18:42:21Z</dcterms:created>
  <dcterms:modified xsi:type="dcterms:W3CDTF">2010-12-04T14:22:21Z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TC011038911033</vt:lpwstr>
  </property>
</Properties>
</file>