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72" r:id="rId3"/>
    <p:sldId id="271" r:id="rId4"/>
    <p:sldId id="280" r:id="rId5"/>
    <p:sldId id="281" r:id="rId6"/>
    <p:sldId id="274" r:id="rId7"/>
    <p:sldId id="278" r:id="rId8"/>
    <p:sldId id="275" r:id="rId9"/>
    <p:sldId id="276" r:id="rId10"/>
    <p:sldId id="277" r:id="rId1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13" d="100"/>
          <a:sy n="113" d="100"/>
        </p:scale>
        <p:origin x="-9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180" y="-10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defTabSz="9493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9ABF445E-8A07-4998-B5A4-F6D369F50173}" type="datetimeFigureOut">
              <a:rPr lang="en-US"/>
              <a:pPr>
                <a:defRPr/>
              </a:pPr>
              <a:t>12/2/2009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defTabSz="9493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35A23EDF-79C3-4915-9413-6D4102EEF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10A6DCF2-8780-4581-9A0D-AE866CF60E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0CA48-94C9-43FB-AAE1-5B54FBD1F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2F9D2-91E1-414D-A166-BE2A65B77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0758D-1D83-4F47-BF23-842F9C6AC50C}" type="datetimeFigureOut">
              <a:rPr lang="en-US"/>
              <a:pPr>
                <a:defRPr/>
              </a:pPr>
              <a:t>12/2/2009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27FF3-0802-40E9-AA89-7B33DA0F0D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27F55-9FB4-40FA-8DDB-45DC2CEC4DB4}" type="datetimeFigureOut">
              <a:rPr lang="en-US"/>
              <a:pPr>
                <a:defRPr/>
              </a:pPr>
              <a:t>12/2/2009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3CE25-F90D-4CC7-ABF8-ADC67EDABC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20FB6-CD80-4146-97B5-CBE8BB8BEABB}" type="datetimeFigureOut">
              <a:rPr lang="en-US"/>
              <a:pPr>
                <a:defRPr/>
              </a:pPr>
              <a:t>12/2/2009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276C1-8F28-4FF6-81D6-E3A0FB752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AFF20-336A-4D03-AD25-9FFC245874F6}" type="datetimeFigureOut">
              <a:rPr lang="en-US"/>
              <a:pPr>
                <a:defRPr/>
              </a:pPr>
              <a:t>12/2/2009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8735F-3C04-47E7-80CF-E301E7571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B3363-56F8-4A38-999A-249976C02663}" type="datetimeFigureOut">
              <a:rPr lang="en-US"/>
              <a:pPr>
                <a:defRPr/>
              </a:pPr>
              <a:t>12/2/2009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C419B-94FC-4099-94C1-E6B4C7054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68640-CE63-4BA8-B908-6D9DAAC67ACD}" type="datetimeFigureOut">
              <a:rPr lang="en-US"/>
              <a:pPr>
                <a:defRPr/>
              </a:pPr>
              <a:t>12/2/2009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76C22-CA3F-4A33-A735-E73135407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4DD85-DFBE-4399-80C4-DF1386EC58EB}" type="datetimeFigureOut">
              <a:rPr lang="en-US"/>
              <a:pPr>
                <a:defRPr/>
              </a:pPr>
              <a:t>12/2/2009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9DA62-2048-425B-BD2C-CC2DA984C3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EE22F-582F-4896-AF90-D059BEAB9AF6}" type="datetimeFigureOut">
              <a:rPr lang="en-US"/>
              <a:pPr>
                <a:defRPr/>
              </a:pPr>
              <a:t>12/2/2009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AA879-6F7E-42B2-851A-2F6E0C509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650FB-A5D4-4BA0-B911-0AAB06D77961}" type="datetimeFigureOut">
              <a:rPr lang="en-US"/>
              <a:pPr>
                <a:defRPr/>
              </a:pPr>
              <a:t>12/2/2009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E1100-642A-4B6E-9199-8805293C7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33E27-A4A6-477F-B36E-F093645E18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2008 Printer Working Group. All rights reserved.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2D9D8-790E-4E20-90EB-C08F7304C2C5}" type="datetimeFigureOut">
              <a:rPr lang="en-US"/>
              <a:pPr>
                <a:defRPr/>
              </a:pPr>
              <a:t>12/2/2009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252C6-A681-46F9-976F-E54A2CC84C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09050-CDDC-48CE-BCA2-B49AB4E53A92}" type="datetimeFigureOut">
              <a:rPr lang="en-US"/>
              <a:pPr>
                <a:defRPr/>
              </a:pPr>
              <a:t>12/2/2009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1E80E-8427-4A7B-A314-CFAA6F429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2BFB9-2902-4064-A045-F592FE07E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21170-A34D-4D89-90A3-EC8BFE9CAE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4FF45-E9CF-4F57-909E-BF99B34607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78A2F-BC83-4F5F-BE9C-C91404D89A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DCC83-0C94-497B-B24A-9C4553357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1172C-3D29-4047-9D38-89D5BE2150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7CB35-69B4-4CD9-B89B-87DA8E43F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F1D77A0-C8CD-4B63-B430-3568F0BC3A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Copyright © 2008,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B3AECE5-401F-4362-BBA5-8FCB6C6A92DD}" type="datetimeFigureOut">
              <a:rPr lang="en-US"/>
              <a:pPr>
                <a:defRPr/>
              </a:pPr>
              <a:t>12/2/2009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3DEB22B-F8FA-49C9-924C-2D437B053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scan10-20090410-5108.02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resource10-20090703-5108.03.pdf" TargetMode="External"/><Relationship Id="rId4" Type="http://schemas.openxmlformats.org/officeDocument/2006/relationships/hyperlink" Target="ftp://ftp.pwg.org/pub/pwg/candidates/cs-sm10-20040120-5105.1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copymodel10-20091007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mfd/wd/wd-mfdfaxoutmodel10-20090909.pdf" TargetMode="External"/><Relationship Id="rId4" Type="http://schemas.openxmlformats.org/officeDocument/2006/relationships/hyperlink" Target="ftp://ftp.pwg.org/pub/pwg/mfd/wd/wd-mfdoverallmod10-20090922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/index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mailman/listinfo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ADBA792-EC65-49C6-BAD8-4074B2B8E4D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2009, Printer Working Group. All rights reserved.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PWG Plenary Status Report</a:t>
            </a:r>
            <a:br>
              <a:rPr lang="en-US" smtClean="0"/>
            </a:br>
            <a:r>
              <a:rPr lang="en-US" smtClean="0"/>
              <a:t>MFD Working Group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December, </a:t>
            </a:r>
            <a:r>
              <a:rPr lang="en-US" dirty="0" smtClean="0"/>
              <a:t>2009</a:t>
            </a:r>
          </a:p>
          <a:p>
            <a:pPr eaLnBrk="1" hangingPunct="1"/>
            <a:r>
              <a:rPr lang="en-US" dirty="0" smtClean="0"/>
              <a:t>Austin</a:t>
            </a:r>
            <a:r>
              <a:rPr lang="en-US" dirty="0" smtClean="0"/>
              <a:t>, TX PWG </a:t>
            </a:r>
            <a:r>
              <a:rPr lang="en-US" dirty="0" smtClean="0"/>
              <a:t>F2F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C780ADF-F642-46EC-B81B-74946556F94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2009, Printer Working Group. All rights reserved.</a:t>
            </a:r>
          </a:p>
        </p:txBody>
      </p:sp>
      <p:sp>
        <p:nvSpPr>
          <p:cNvPr id="1434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Purpose of the effort	</a:t>
            </a:r>
          </a:p>
        </p:txBody>
      </p:sp>
      <p:sp>
        <p:nvSpPr>
          <p:cNvPr id="14341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smtClean="0"/>
              <a:t>The MFD working group is concerned with the modeling of imaging services and subunits that comprise a network connected Multifunction Device. The Objectives are</a:t>
            </a:r>
            <a:r>
              <a:rPr lang="en-US" sz="1800" b="1" smtClean="0"/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Drive to a standard semantic definition for an MFD’s Subunits, Services, Jobs and Documents.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Agreement on the semantics of their attributes, operations and parameters.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Currently being addressed are an overall MFD specification, Copy Service and FaxOut Service.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The Print, Scan and Resource Services have been completed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The definition of a framework for the complete model is an objective.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A1BBFE1D-D8B6-4A87-A970-B7B10378403C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2009, 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Approved Documents: </a:t>
            </a:r>
            <a:br>
              <a:rPr lang="en-US" smtClean="0"/>
            </a:br>
            <a:endParaRPr lang="en-US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3581400"/>
            <a:ext cx="8686800" cy="685800"/>
          </a:xfrm>
        </p:spPr>
        <p:txBody>
          <a:bodyPr/>
          <a:lstStyle/>
          <a:p>
            <a:r>
              <a:rPr lang="en-US" sz="1600" smtClean="0"/>
              <a:t>PWG5108.02-2009: </a:t>
            </a:r>
            <a:br>
              <a:rPr lang="en-US" sz="1600" smtClean="0"/>
            </a:br>
            <a:r>
              <a:rPr lang="en-US" sz="1600" smtClean="0"/>
              <a:t>	Network Scan Service Semantic Model and Service Interface Version 1.0 </a:t>
            </a:r>
          </a:p>
          <a:p>
            <a:r>
              <a:rPr lang="en-US" sz="1600" smtClean="0">
                <a:hlinkClick r:id="rId3"/>
              </a:rPr>
              <a:t>ftp://ftp.pwg.org/pub/pwg/candidates/cs-sm20-scan10-20090410-5108.02.pdf</a:t>
            </a:r>
            <a:r>
              <a:rPr lang="en-US" sz="1600" smtClean="0"/>
              <a:t> </a:t>
            </a:r>
          </a:p>
        </p:txBody>
      </p:sp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381000" y="46482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Resource Service: </a:t>
            </a:r>
            <a:r>
              <a:rPr lang="en-US" sz="2400"/>
              <a:t>Approved July 2009</a:t>
            </a:r>
            <a:endParaRPr lang="en-US" sz="240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7" name="Line 16"/>
          <p:cNvSpPr>
            <a:spLocks noChangeShapeType="1"/>
          </p:cNvSpPr>
          <p:nvPr/>
        </p:nvSpPr>
        <p:spPr bwMode="auto">
          <a:xfrm>
            <a:off x="381000" y="35052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304800" y="29718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Scan Service: </a:t>
            </a:r>
            <a:r>
              <a:rPr lang="en-US" sz="2400" i="1"/>
              <a:t>Approved April 2009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9" name="Line 16"/>
          <p:cNvSpPr>
            <a:spLocks noChangeShapeType="1"/>
          </p:cNvSpPr>
          <p:nvPr/>
        </p:nvSpPr>
        <p:spPr bwMode="auto">
          <a:xfrm>
            <a:off x="457200" y="52578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457200" y="19050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381000" y="137160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Print Service: </a:t>
            </a:r>
            <a:r>
              <a:rPr lang="en-US" sz="2400" i="1"/>
              <a:t>Approved January 2004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PWG5105.1 </a:t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PWG Semantic Model Specification 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  <a:hlinkClick r:id="rId4"/>
              </a:rPr>
              <a:t>ftp://ftp.pwg.org/pub/pwg/candidates/cs-sm10-20040120-5105.1.pdf</a:t>
            </a:r>
            <a:endParaRPr lang="en-US" sz="1600" kern="0" dirty="0">
              <a:latin typeface="+mn-lt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228600" y="5410200"/>
            <a:ext cx="868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PWG5108.03-2009</a:t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</a:t>
            </a:r>
            <a:r>
              <a:rPr lang="en-US" sz="1500" kern="0" dirty="0">
                <a:latin typeface="+mn-lt"/>
              </a:rPr>
              <a:t>Network Resource Service Semantic Model and Service Interface Version 1.0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500" kern="0" dirty="0">
                <a:latin typeface="+mn-lt"/>
                <a:hlinkClick r:id="rId5"/>
              </a:rPr>
              <a:t>ftp://ftp.pwg.org/pub/pwg/candidates/cs-sm20-resource10-20090703-5108.03.pdf</a:t>
            </a:r>
            <a:r>
              <a:rPr lang="en-US" sz="15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431E1DCB-2A94-495F-931D-3B99E5ADF4A9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2009, 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In Progress Documents: </a:t>
            </a:r>
            <a:br>
              <a:rPr lang="en-US" smtClean="0"/>
            </a:br>
            <a:endParaRPr lang="en-US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3505200"/>
            <a:ext cx="8686800" cy="914400"/>
          </a:xfrm>
        </p:spPr>
        <p:txBody>
          <a:bodyPr/>
          <a:lstStyle/>
          <a:p>
            <a:r>
              <a:rPr lang="en-US" sz="1600" smtClean="0"/>
              <a:t>Copy Service:  Semantic Model and Service Interface - October 7, 2009 Interim Draft</a:t>
            </a:r>
          </a:p>
          <a:p>
            <a:r>
              <a:rPr lang="en-US" sz="1600" smtClean="0">
                <a:hlinkClick r:id="rId3"/>
              </a:rPr>
              <a:t>ftp://ftp.pwg.org/pub/pwg/mfd/wd/wd-mfdcopymodel10-20091007.pdf</a:t>
            </a:r>
            <a:r>
              <a:rPr lang="en-US" sz="1600" smtClean="0"/>
              <a:t> </a:t>
            </a:r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228600" y="28194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Copy Service:</a:t>
            </a:r>
            <a:endParaRPr lang="en-US" sz="240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6391" name="Line 16"/>
          <p:cNvSpPr>
            <a:spLocks noChangeShapeType="1"/>
          </p:cNvSpPr>
          <p:nvPr/>
        </p:nvSpPr>
        <p:spPr bwMode="auto">
          <a:xfrm>
            <a:off x="381000" y="35052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2" name="Rectangle 9"/>
          <p:cNvSpPr>
            <a:spLocks noChangeArrowheads="1"/>
          </p:cNvSpPr>
          <p:nvPr/>
        </p:nvSpPr>
        <p:spPr bwMode="auto">
          <a:xfrm>
            <a:off x="381000" y="46482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FaxOut Service: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6393" name="Line 16"/>
          <p:cNvSpPr>
            <a:spLocks noChangeShapeType="1"/>
          </p:cNvSpPr>
          <p:nvPr/>
        </p:nvSpPr>
        <p:spPr bwMode="auto">
          <a:xfrm>
            <a:off x="457200" y="52578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Line 16"/>
          <p:cNvSpPr>
            <a:spLocks noChangeShapeType="1"/>
          </p:cNvSpPr>
          <p:nvPr/>
        </p:nvSpPr>
        <p:spPr bwMode="auto">
          <a:xfrm>
            <a:off x="457200" y="1905000"/>
            <a:ext cx="7086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Rectangle 9"/>
          <p:cNvSpPr>
            <a:spLocks noChangeArrowheads="1"/>
          </p:cNvSpPr>
          <p:nvPr/>
        </p:nvSpPr>
        <p:spPr bwMode="auto">
          <a:xfrm>
            <a:off x="381000" y="1371600"/>
            <a:ext cx="830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MFD Model and Overall Semantics: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MFD Model and Overall Semantics </a:t>
            </a:r>
            <a:r>
              <a:rPr lang="en-US" sz="1600" kern="0" dirty="0">
                <a:latin typeface="+mn-lt"/>
              </a:rPr>
              <a:t>- September 22, </a:t>
            </a:r>
            <a:r>
              <a:rPr lang="en-US" sz="1600" kern="0" dirty="0">
                <a:latin typeface="+mn-lt"/>
              </a:rPr>
              <a:t>2009 Interim Draft 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  <a:hlinkClick r:id="rId4"/>
              </a:rPr>
              <a:t>ftp://</a:t>
            </a:r>
            <a:r>
              <a:rPr lang="en-US" sz="1600" kern="0" dirty="0">
                <a:latin typeface="+mn-lt"/>
                <a:hlinkClick r:id="rId4"/>
              </a:rPr>
              <a:t>ftp.pwg.org/pub/pwg/mfd/wd/wd-mfdoverallmod10-20090922.pdf</a:t>
            </a:r>
            <a:r>
              <a:rPr lang="en-US" sz="1600" kern="0" dirty="0">
                <a:latin typeface="+mn-lt"/>
              </a:rPr>
              <a:t> </a:t>
            </a:r>
            <a:endParaRPr lang="en-US" sz="1600" kern="0" dirty="0">
              <a:latin typeface="+mn-lt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304800" y="5334000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/>
              <a:t>On hold pending available resource to fill primary editor role</a:t>
            </a:r>
            <a:endParaRPr lang="en-US" sz="1600" kern="0" dirty="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/>
              <a:t>FaxOut Service:  </a:t>
            </a:r>
            <a:br>
              <a:rPr lang="en-US" sz="1600" kern="0" dirty="0"/>
            </a:br>
            <a:r>
              <a:rPr lang="en-US" sz="1600" kern="0" dirty="0"/>
              <a:t>	Semantic Model and Service Interface – September 9, 2009 Interim Draft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  <a:hlinkClick r:id="rId5"/>
              </a:rPr>
              <a:t>ftp</a:t>
            </a:r>
            <a:r>
              <a:rPr lang="en-US" sz="1600" kern="0" dirty="0">
                <a:latin typeface="+mn-lt"/>
                <a:hlinkClick r:id="rId5"/>
              </a:rPr>
              <a:t>://ftp.pwg.org/pub/pwg/mfd/wd/wd-mfdfaxoutmodel10-20090909.pdf</a:t>
            </a:r>
            <a:r>
              <a:rPr lang="en-US" sz="16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B308A1F-07F9-4BB8-AFD8-B7BB6B18215F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2009, Printer Working Group. All rights reserved.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6629400" cy="762000"/>
          </a:xfrm>
        </p:spPr>
        <p:txBody>
          <a:bodyPr/>
          <a:lstStyle/>
          <a:p>
            <a:pPr eaLnBrk="1" hangingPunct="1"/>
            <a:r>
              <a:rPr lang="en-US" smtClean="0"/>
              <a:t>Schema Status: 	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1371600"/>
            <a:ext cx="7848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Initial version </a:t>
            </a:r>
            <a:r>
              <a:rPr lang="en-US" sz="2400" dirty="0">
                <a:latin typeface="Verdana" pitchFamily="34" charset="0"/>
              </a:rPr>
              <a:t>of </a:t>
            </a:r>
            <a:r>
              <a:rPr lang="en-US" sz="2400" dirty="0" smtClean="0">
                <a:latin typeface="Verdana" pitchFamily="34" charset="0"/>
              </a:rPr>
              <a:t>Power Management data </a:t>
            </a:r>
            <a:r>
              <a:rPr lang="en-US" sz="2400" dirty="0">
                <a:latin typeface="Verdana" pitchFamily="34" charset="0"/>
              </a:rPr>
              <a:t>has been added under </a:t>
            </a:r>
            <a:r>
              <a:rPr lang="en-US" sz="2400" dirty="0" err="1" smtClean="0">
                <a:latin typeface="Verdana" pitchFamily="34" charset="0"/>
              </a:rPr>
              <a:t>SystemDescription</a:t>
            </a:r>
            <a:endParaRPr lang="en-US" sz="2400" dirty="0" smtClean="0">
              <a:latin typeface="Verdan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No overall MFD Service exists at this time to allow modification or query of Power Management data. (i.e., the only defined method is via SNMP Get/Set)</a:t>
            </a:r>
            <a:endParaRPr lang="en-US" sz="24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ED0FA997-2E6F-4B50-8CBC-C1BA03A01962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18435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2009, Printer Working Group. All rights reserved.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Remaining Services 	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7848600" cy="4449763"/>
          </a:xfrm>
        </p:spPr>
        <p:txBody>
          <a:bodyPr/>
          <a:lstStyle/>
          <a:p>
            <a:r>
              <a:rPr lang="en-US" dirty="0" smtClean="0"/>
              <a:t>Services planned to be addressed after the current Services are complete.  (Subject to change based on group consensus)</a:t>
            </a:r>
          </a:p>
          <a:p>
            <a:pPr lvl="1"/>
            <a:r>
              <a:rPr lang="en-US" dirty="0" err="1" smtClean="0"/>
              <a:t>FaxIn</a:t>
            </a:r>
            <a:r>
              <a:rPr lang="en-US" dirty="0" smtClean="0"/>
              <a:t> Service</a:t>
            </a:r>
          </a:p>
          <a:p>
            <a:pPr lvl="1"/>
            <a:r>
              <a:rPr lang="en-US" dirty="0" err="1" smtClean="0"/>
              <a:t>EmailIn</a:t>
            </a:r>
            <a:r>
              <a:rPr lang="en-US" dirty="0" smtClean="0"/>
              <a:t> Service</a:t>
            </a:r>
          </a:p>
          <a:p>
            <a:pPr lvl="1"/>
            <a:r>
              <a:rPr lang="en-US" dirty="0" err="1" smtClean="0"/>
              <a:t>EmailOut</a:t>
            </a:r>
            <a:r>
              <a:rPr lang="en-US" dirty="0" smtClean="0"/>
              <a:t> Service</a:t>
            </a:r>
          </a:p>
          <a:p>
            <a:pPr lvl="1"/>
            <a:r>
              <a:rPr lang="en-US" dirty="0" smtClean="0"/>
              <a:t>Transform </a:t>
            </a:r>
            <a:r>
              <a:rPr lang="en-US" dirty="0" smtClean="0"/>
              <a:t>Service</a:t>
            </a:r>
          </a:p>
          <a:p>
            <a:pPr lvl="1"/>
            <a:r>
              <a:rPr lang="en-US" dirty="0" smtClean="0"/>
              <a:t>MFD Service</a:t>
            </a: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95F68B-6BDF-4A8B-A01A-CEBFDAF224A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2009, Printer Working Group. All rights reserved.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Steps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4906963"/>
          </a:xfrm>
        </p:spPr>
        <p:txBody>
          <a:bodyPr/>
          <a:lstStyle/>
          <a:p>
            <a:pPr eaLnBrk="1" hangingPunct="1"/>
            <a:r>
              <a:rPr lang="en-US" dirty="0" smtClean="0"/>
              <a:t>Work to complete the MFD specification.</a:t>
            </a:r>
          </a:p>
          <a:p>
            <a:pPr lvl="1" eaLnBrk="1" hangingPunct="1"/>
            <a:r>
              <a:rPr lang="en-US" dirty="0" smtClean="0"/>
              <a:t>Delay PWG wide Last Call and Formal Vote until at least one service normatively dependant on this specification reaches Last Call status</a:t>
            </a:r>
          </a:p>
          <a:p>
            <a:pPr eaLnBrk="1" hangingPunct="1"/>
            <a:r>
              <a:rPr lang="en-US" dirty="0" smtClean="0"/>
              <a:t>Complete Copy Service specification and </a:t>
            </a:r>
            <a:r>
              <a:rPr lang="en-US" dirty="0" smtClean="0"/>
              <a:t>find resource to </a:t>
            </a:r>
            <a:r>
              <a:rPr lang="en-US" dirty="0" smtClean="0"/>
              <a:t>prototype</a:t>
            </a:r>
          </a:p>
          <a:p>
            <a:pPr eaLnBrk="1" hangingPunct="1"/>
            <a:r>
              <a:rPr lang="en-US" dirty="0" smtClean="0"/>
              <a:t>Resume </a:t>
            </a:r>
            <a:r>
              <a:rPr lang="en-US" dirty="0" smtClean="0"/>
              <a:t>FaxOut work using normative dependencies on MFD </a:t>
            </a:r>
            <a:r>
              <a:rPr lang="en-US" dirty="0" smtClean="0"/>
              <a:t>specification</a:t>
            </a:r>
          </a:p>
          <a:p>
            <a:pPr eaLnBrk="1" hangingPunct="1"/>
            <a:r>
              <a:rPr lang="en-US" dirty="0" smtClean="0"/>
              <a:t>We need people to step up as editors of remaining service specifications.  The MFD specification reduces the amount of work to produce a service specification.  The current Copy specification and next version of the FaxOut specification can be used as templates.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33DA9AB-89DA-49F8-B020-83349AD1343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2009, Printer Working Group. All rights reserved.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smtClean="0">
                <a:cs typeface="Vrinda" pitchFamily="2" charset="0"/>
              </a:rPr>
              <a:t>We welcome more participation from member companies</a:t>
            </a:r>
            <a:endParaRPr lang="en-US" smtClean="0">
              <a:cs typeface="Vrinda" pitchFamily="2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smtClean="0"/>
              <a:t>The group maintains a Web Page for MFD That includes links to the latest documents, schema and a browsable version of the schema</a:t>
            </a:r>
            <a:endParaRPr lang="en-US" sz="280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hlinkClick r:id="rId3"/>
              </a:rPr>
              <a:t>http://www.pwg.org/mfd/index.html</a:t>
            </a:r>
            <a:endParaRPr lang="en-US" sz="28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4D8F4D4-444F-40D9-9EA5-499C93A9D307}" type="slidenum">
              <a:rPr lang="en-US" sz="1200"/>
              <a:pPr algn="r"/>
              <a:t>9</a:t>
            </a:fld>
            <a:endParaRPr lang="en-US" sz="1200"/>
          </a:p>
        </p:txBody>
      </p:sp>
      <p:sp>
        <p:nvSpPr>
          <p:cNvPr id="2150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2009, Printer Working Group. All rights reserved.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smtClean="0"/>
              <a:t>Information on subscribing to the MFD mailing list is available at</a:t>
            </a:r>
            <a:br>
              <a:rPr lang="en-US" sz="2800" b="1" smtClean="0"/>
            </a:br>
            <a:r>
              <a:rPr lang="en-US" b="1" smtClean="0"/>
              <a:t>&lt;</a:t>
            </a:r>
            <a:r>
              <a:rPr lang="en-US" b="1" smtClean="0">
                <a:hlinkClick r:id="rId3"/>
              </a:rPr>
              <a:t>https://www.pwg.org/mailman/listinfo</a:t>
            </a:r>
            <a:r>
              <a:rPr lang="en-US" b="1" smtClean="0"/>
              <a:t>&gt; </a:t>
            </a:r>
            <a:endParaRPr lang="en-US" smtClean="0"/>
          </a:p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smtClean="0"/>
              <a:t>MFD holds periodic phone conferences, with dates, call numbers and agenda announced on the MFD mail list.</a:t>
            </a:r>
          </a:p>
          <a:p>
            <a:pPr marL="457200" indent="-457200" eaLnBrk="1" hangingPunct="1">
              <a:buFontTx/>
              <a:buNone/>
            </a:pPr>
            <a:endParaRPr lang="en-US" sz="32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 Slide Template</Template>
  <TotalTime>2654</TotalTime>
  <Words>511</Words>
  <Application>Microsoft Office PowerPoint</Application>
  <PresentationFormat>On-screen Show (4:3)</PresentationFormat>
  <Paragraphs>72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Verdana</vt:lpstr>
      <vt:lpstr>Calibri</vt:lpstr>
      <vt:lpstr>Vrinda</vt:lpstr>
      <vt:lpstr>Wingdings</vt:lpstr>
      <vt:lpstr>PWG Slide Template</vt:lpstr>
      <vt:lpstr>Custom Design</vt:lpstr>
      <vt:lpstr>PWG Plenary Status Report MFD Working Group</vt:lpstr>
      <vt:lpstr>Purpose of the effort </vt:lpstr>
      <vt:lpstr> Approved Documents:  </vt:lpstr>
      <vt:lpstr> In Progress Documents:  </vt:lpstr>
      <vt:lpstr>Schema Status:  </vt:lpstr>
      <vt:lpstr>Remaining Services  </vt:lpstr>
      <vt:lpstr>Next Steps</vt:lpstr>
      <vt:lpstr>More Info/How to participate</vt:lpstr>
      <vt:lpstr>More Info/How to participate</vt:lpstr>
    </vt:vector>
  </TitlesOfParts>
  <Company>Lexmark International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Jerry Thrasher</dc:creator>
  <cp:lastModifiedBy>Zehler, Peter</cp:lastModifiedBy>
  <cp:revision>255</cp:revision>
  <dcterms:created xsi:type="dcterms:W3CDTF">2007-11-07T18:42:21Z</dcterms:created>
  <dcterms:modified xsi:type="dcterms:W3CDTF">2009-12-02T11:09:31Z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