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272" r:id="rId3"/>
    <p:sldId id="271" r:id="rId4"/>
    <p:sldId id="280" r:id="rId5"/>
    <p:sldId id="283" r:id="rId6"/>
    <p:sldId id="281" r:id="rId7"/>
    <p:sldId id="284" r:id="rId8"/>
    <p:sldId id="282" r:id="rId9"/>
    <p:sldId id="278" r:id="rId10"/>
    <p:sldId id="275" r:id="rId11"/>
    <p:sldId id="276" r:id="rId12"/>
    <p:sldId id="277" r:id="rId1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6060" autoAdjust="0"/>
  </p:normalViewPr>
  <p:slideViewPr>
    <p:cSldViewPr>
      <p:cViewPr varScale="1">
        <p:scale>
          <a:sx n="76" d="100"/>
          <a:sy n="76" d="100"/>
        </p:scale>
        <p:origin x="-3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3180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defTabSz="949325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55DD495B-12C6-4D49-A30A-C90D8C761830}" type="datetimeFigureOut">
              <a:rPr lang="en-US"/>
              <a:pPr>
                <a:defRPr/>
              </a:pPr>
              <a:t>7/26/2012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defTabSz="949325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02B2B5E3-CA36-4F25-BC15-6546A7A4AB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509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938AA714-F439-44BC-93E5-0020847E46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432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ED642-CACC-4761-9CCD-10A8E8E97E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53C28-251B-4280-BF6D-1D78F442BD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860A6-1FAA-4E22-9633-42580B26D30B}" type="datetimeFigureOut">
              <a:rPr lang="en-US"/>
              <a:pPr>
                <a:defRPr/>
              </a:pPr>
              <a:t>7/26/2012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69E13-D18F-417B-89C9-2253D4D21E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15A5C-72DC-4855-96F9-FB5F8B66BFF1}" type="datetimeFigureOut">
              <a:rPr lang="en-US"/>
              <a:pPr>
                <a:defRPr/>
              </a:pPr>
              <a:t>7/26/2012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17E75-BA68-41EB-93B2-46564C35C4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664C5-76B7-49E5-ACB5-0B4A8F175097}" type="datetimeFigureOut">
              <a:rPr lang="en-US"/>
              <a:pPr>
                <a:defRPr/>
              </a:pPr>
              <a:t>7/26/2012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8981C-D4C3-40DA-8E5E-0C219A5D73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AC14E-50C5-4877-B31D-B4DCFE4C805F}" type="datetimeFigureOut">
              <a:rPr lang="en-US"/>
              <a:pPr>
                <a:defRPr/>
              </a:pPr>
              <a:t>7/26/2012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BF1B5-3120-4A60-96E9-F3A659F817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764ED-04F5-47E0-8C6B-47D538D9FAF7}" type="datetimeFigureOut">
              <a:rPr lang="en-US"/>
              <a:pPr>
                <a:defRPr/>
              </a:pPr>
              <a:t>7/26/2012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2ECBC-A84E-4EEF-9E3A-A87BB55128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874BC-5442-426B-A519-A412B445E510}" type="datetimeFigureOut">
              <a:rPr lang="en-US"/>
              <a:pPr>
                <a:defRPr/>
              </a:pPr>
              <a:t>7/26/2012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E0826-BA7E-4B4C-9574-949B3C09D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FF0F2-B78E-47B6-88DD-C30D44B10B6E}" type="datetimeFigureOut">
              <a:rPr lang="en-US"/>
              <a:pPr>
                <a:defRPr/>
              </a:pPr>
              <a:t>7/26/2012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76F01-A886-4B35-8121-1F0B7F36A0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FE60-D213-401B-9A1B-EF5B514E82C8}" type="datetimeFigureOut">
              <a:rPr lang="en-US"/>
              <a:pPr>
                <a:defRPr/>
              </a:pPr>
              <a:t>7/26/2012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D85BE-11A7-46FA-98F2-4038D50DE5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59A4E-A4DF-4817-BCAB-0E0155D3E4A0}" type="datetimeFigureOut">
              <a:rPr lang="en-US"/>
              <a:pPr>
                <a:defRPr/>
              </a:pPr>
              <a:t>7/26/2012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B2573-A9DA-4B5E-BEF7-FDD29F50D4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EA57-6A20-455D-B371-E48B3FD975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dirty="0" smtClean="0"/>
              <a:t>Copyright © 2012 Printer Working Group. All rights reserved.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24755-493E-4778-9775-4792895C5AF3}" type="datetimeFigureOut">
              <a:rPr lang="en-US"/>
              <a:pPr>
                <a:defRPr/>
              </a:pPr>
              <a:t>7/26/2012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49CFC-F08D-468C-A70A-4E998D8CAD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0CEB8-8621-4A55-8D58-C77F8009D76B}" type="datetimeFigureOut">
              <a:rPr lang="en-US"/>
              <a:pPr>
                <a:defRPr/>
              </a:pPr>
              <a:t>7/26/2012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DADEE-C9D1-41F6-B981-6155268B06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444E7-1592-40B1-A855-B3D9352C62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1CC1F-81E7-4F70-A4E7-155FEB116F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34844-35F1-445F-978C-EEB3A986D4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7DCA1-E675-4055-AF40-409725C581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444A7-4E57-4FE8-9F70-515B81020E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F8A4E-FDB3-4AB7-8CAE-C4211998CB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C9073-011F-47B5-BBCA-BFA77B82F3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900" dirty="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B16DB8A-E39F-4A59-A8CF-50C31DE0EB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stylekljg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Copyright © 2008,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DAAEE-3966-4D72-ACC1-8796DBE0FD5C}" type="datetimeFigureOut">
              <a:rPr lang="en-US"/>
              <a:pPr>
                <a:defRPr/>
              </a:pPr>
              <a:t>7/26/2012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E74805C-31D0-46DF-B37A-B6123B7ACE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mfd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wg.org/mailman/listinfo/mfd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andidates/cs-sm20-scan10-20090410-5108.02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candidates/cs-sm20-resource10-20090703-5108.03.pdf" TargetMode="External"/><Relationship Id="rId4" Type="http://schemas.openxmlformats.org/officeDocument/2006/relationships/hyperlink" Target="ftp://ftp.pwg.org/pub/pwg/candidates/cs-sm10-20040120-5105.1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informational/req-mfdreq10-20100901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candidates/cs-sm20-copy10-20110610-5108.04.pdf" TargetMode="External"/><Relationship Id="rId4" Type="http://schemas.openxmlformats.org/officeDocument/2006/relationships/hyperlink" Target="ftp://ftp.pwg.org/pub/pwg/candidates/cs-sm20-mfdmodel10-20110415-5108.1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andidates/cs-sm20-faxout10-20110809-5108.05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candidates/cs-sm20-pjt10-20120813-5108.07.pdf" TargetMode="External"/><Relationship Id="rId4" Type="http://schemas.openxmlformats.org/officeDocument/2006/relationships/hyperlink" Target="ftp://ftp.pwg.org/pub/pwg/candidates/cs-sm20-system10-20120217-5108.06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d/wd-mfdfaxinmodel10-20111130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ftp://ftp.pwg.org/pub/pwg/mfd/wd/wd-mfdtransformmodel01-20120412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E1E52C1-839C-46B2-825F-82DBA1A69B0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PWG Plenary Status Report</a:t>
            </a:r>
            <a:br>
              <a:rPr lang="en-US" dirty="0" smtClean="0"/>
            </a:br>
            <a:r>
              <a:rPr lang="en-US" dirty="0" smtClean="0"/>
              <a:t>Semantic Model Working Group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2514600"/>
          </a:xfrm>
        </p:spPr>
        <p:txBody>
          <a:bodyPr/>
          <a:lstStyle/>
          <a:p>
            <a:pPr eaLnBrk="1" hangingPunct="1"/>
            <a:r>
              <a:rPr lang="en-US" dirty="0" smtClean="0"/>
              <a:t>August, </a:t>
            </a:r>
            <a:r>
              <a:rPr lang="en-US" dirty="0" smtClean="0"/>
              <a:t>2012</a:t>
            </a:r>
          </a:p>
          <a:p>
            <a:pPr eaLnBrk="1" hangingPunct="1"/>
            <a:r>
              <a:rPr lang="en-US" dirty="0" smtClean="0"/>
              <a:t>Redmond, WA</a:t>
            </a:r>
            <a:endParaRPr lang="en-US" dirty="0"/>
          </a:p>
          <a:p>
            <a:pPr eaLnBrk="1" hangingPunct="1"/>
            <a:r>
              <a:rPr lang="en-US" dirty="0" smtClean="0"/>
              <a:t>PWG F2F Meeting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sz="2000" dirty="0" smtClean="0"/>
              <a:t>Peter Zehler (Xerox)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47D8EA0-B391-42CC-B9ED-96DF769E719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Info/How to participate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b="1" dirty="0" smtClean="0">
                <a:cs typeface="Vrinda" pitchFamily="2" charset="0"/>
              </a:rPr>
              <a:t>We welcome more participation from member companies</a:t>
            </a:r>
            <a:endParaRPr lang="en-US" dirty="0" smtClean="0">
              <a:cs typeface="Vrinda" pitchFamily="2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b="1" dirty="0" smtClean="0"/>
              <a:t>The group maintains a Web Page for Semantic Model that includes links to the latest documents, schema and a </a:t>
            </a:r>
            <a:r>
              <a:rPr lang="en-US" sz="2800" b="1" dirty="0" err="1" smtClean="0"/>
              <a:t>browsable</a:t>
            </a:r>
            <a:r>
              <a:rPr lang="en-US" sz="2800" b="1" dirty="0" smtClean="0"/>
              <a:t> version of the schema</a:t>
            </a:r>
            <a:endParaRPr lang="en-US" sz="2800" dirty="0" smtClean="0"/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hlinkClick r:id="rId3"/>
              </a:rPr>
              <a:t>http://www.pwg.org/mfd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9143B6AC-09F6-4623-BD5B-B56B5790BD6D}" type="slidenum">
              <a:rPr lang="en-US" sz="1200"/>
              <a:pPr algn="r"/>
              <a:t>11</a:t>
            </a:fld>
            <a:endParaRPr lang="en-US" sz="1200"/>
          </a:p>
        </p:txBody>
      </p:sp>
      <p:sp>
        <p:nvSpPr>
          <p:cNvPr id="2150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2012,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Info/How to participate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sz="2800" b="1" dirty="0" smtClean="0"/>
              <a:t>Information on subscribing to </a:t>
            </a:r>
            <a:r>
              <a:rPr lang="en-US" sz="2800" b="1" smtClean="0"/>
              <a:t>the Semantic Model </a:t>
            </a:r>
            <a:r>
              <a:rPr lang="en-US" sz="2800" b="1" dirty="0" smtClean="0"/>
              <a:t>mailing list is available at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b="1" smtClean="0"/>
              <a:t>&lt;</a:t>
            </a:r>
            <a:r>
              <a:rPr lang="en-US" b="1" smtClean="0">
                <a:hlinkClick r:id="rId3"/>
              </a:rPr>
              <a:t>https://www.pwg.org/mailman/listinfo/mfd</a:t>
            </a:r>
            <a:r>
              <a:rPr lang="en-US" b="1" smtClean="0"/>
              <a:t>&gt; </a:t>
            </a:r>
            <a:endParaRPr lang="en-US" dirty="0" smtClean="0"/>
          </a:p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sz="2800" b="1" dirty="0" smtClean="0"/>
              <a:t>MFD holds periodic phone conferences, with dates, call numbers and agenda announced on the MFD mail list.</a:t>
            </a:r>
          </a:p>
          <a:p>
            <a:pPr marL="457200" indent="-457200" eaLnBrk="1" hangingPunct="1">
              <a:buFontTx/>
              <a:buNone/>
            </a:pPr>
            <a:endParaRPr lang="en-US" sz="32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263DED1-AD52-4282-83DC-F4148CC3627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14340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Purpose of the effort	</a:t>
            </a:r>
          </a:p>
        </p:txBody>
      </p:sp>
      <p:sp>
        <p:nvSpPr>
          <p:cNvPr id="14341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7630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/>
              <a:t>The Semantic Model working group is concerned with the modeling of imaging services and subunits that comprise a network connected Multifunction Device. The Objectives are</a:t>
            </a:r>
            <a:r>
              <a:rPr lang="en-US" sz="1800" b="1" dirty="0" smtClean="0"/>
              <a:t>: </a:t>
            </a:r>
            <a:br>
              <a:rPr lang="en-US" sz="1800" b="1" dirty="0" smtClean="0"/>
            </a:br>
            <a:endParaRPr lang="en-US" sz="1800" b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The definition of a framework for the complete MFD </a:t>
            </a:r>
            <a:r>
              <a:rPr lang="en-US" sz="2400" dirty="0" smtClean="0"/>
              <a:t>model.</a:t>
            </a:r>
            <a:br>
              <a:rPr lang="en-US" sz="2400" dirty="0" smtClean="0"/>
            </a:br>
            <a:endParaRPr lang="en-US" sz="2400" dirty="0"/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Drive to a standard semantic definition for an MFD’s Subunits, Services, Jobs and Documents.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Agreement on the semantics of their attributes, operations and parameters. 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0B204C0E-72B5-4FB7-A626-8927353C3479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15363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2012,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Approved Documents: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6572" y="3522848"/>
            <a:ext cx="8686800" cy="896752"/>
          </a:xfrm>
        </p:spPr>
        <p:txBody>
          <a:bodyPr/>
          <a:lstStyle/>
          <a:p>
            <a:r>
              <a:rPr lang="en-US" sz="1600" dirty="0" smtClean="0"/>
              <a:t>PWG5108.02-2009: 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Network Scan Service Semantic Model and Service Interface Version 1.0 </a:t>
            </a:r>
          </a:p>
          <a:p>
            <a:r>
              <a:rPr lang="en-US" sz="1600" dirty="0" smtClean="0">
                <a:hlinkClick r:id="rId3"/>
              </a:rPr>
              <a:t>ftp://ftp.pwg.org/pub/pwg/candidates/cs-sm20-scan10-20090410-5108.02.pdf</a:t>
            </a:r>
            <a:r>
              <a:rPr lang="en-US" sz="1600" dirty="0" smtClean="0"/>
              <a:t> </a:t>
            </a:r>
          </a:p>
        </p:txBody>
      </p:sp>
      <p:sp>
        <p:nvSpPr>
          <p:cNvPr id="15366" name="Rectangle 2"/>
          <p:cNvSpPr>
            <a:spLocks noChangeArrowheads="1"/>
          </p:cNvSpPr>
          <p:nvPr/>
        </p:nvSpPr>
        <p:spPr bwMode="auto">
          <a:xfrm>
            <a:off x="381000" y="4648200"/>
            <a:ext cx="792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Resource Service: </a:t>
            </a:r>
            <a:r>
              <a:rPr lang="en-US" sz="2200" i="1" dirty="0"/>
              <a:t>Approved July 2009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367" name="Line 16"/>
          <p:cNvSpPr>
            <a:spLocks noChangeShapeType="1"/>
          </p:cNvSpPr>
          <p:nvPr/>
        </p:nvSpPr>
        <p:spPr bwMode="auto">
          <a:xfrm>
            <a:off x="381000" y="35052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Rectangle 9"/>
          <p:cNvSpPr>
            <a:spLocks noChangeArrowheads="1"/>
          </p:cNvSpPr>
          <p:nvPr/>
        </p:nvSpPr>
        <p:spPr bwMode="auto">
          <a:xfrm>
            <a:off x="304800" y="2971800"/>
            <a:ext cx="7315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Scan Service: </a:t>
            </a:r>
            <a:r>
              <a:rPr lang="en-US" sz="2200" i="1" dirty="0"/>
              <a:t>Approved April 2009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369" name="Line 16"/>
          <p:cNvSpPr>
            <a:spLocks noChangeShapeType="1"/>
          </p:cNvSpPr>
          <p:nvPr/>
        </p:nvSpPr>
        <p:spPr bwMode="auto">
          <a:xfrm>
            <a:off x="457200" y="5257799"/>
            <a:ext cx="3581400" cy="15949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0" name="Line 16"/>
          <p:cNvSpPr>
            <a:spLocks noChangeShapeType="1"/>
          </p:cNvSpPr>
          <p:nvPr/>
        </p:nvSpPr>
        <p:spPr bwMode="auto">
          <a:xfrm>
            <a:off x="457200" y="19050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Rectangle 9"/>
          <p:cNvSpPr>
            <a:spLocks noChangeArrowheads="1"/>
          </p:cNvSpPr>
          <p:nvPr/>
        </p:nvSpPr>
        <p:spPr bwMode="auto">
          <a:xfrm>
            <a:off x="381000" y="1371600"/>
            <a:ext cx="693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Print Service: </a:t>
            </a:r>
            <a:r>
              <a:rPr lang="en-US" sz="2200" i="1" dirty="0"/>
              <a:t>Approved January 2004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81000" y="1905000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PWG5105.1: </a:t>
            </a:r>
            <a:r>
              <a:rPr lang="en-US" sz="1600" kern="0" dirty="0">
                <a:latin typeface="+mn-lt"/>
              </a:rPr>
              <a:t/>
            </a:r>
            <a:br>
              <a:rPr lang="en-US" sz="1600" kern="0" dirty="0">
                <a:latin typeface="+mn-lt"/>
              </a:rPr>
            </a:br>
            <a:r>
              <a:rPr lang="en-US" sz="1600" kern="0" dirty="0" smtClean="0">
                <a:latin typeface="+mn-lt"/>
              </a:rPr>
              <a:t>PWG </a:t>
            </a:r>
            <a:r>
              <a:rPr lang="en-US" sz="1600" kern="0" dirty="0">
                <a:latin typeface="+mn-lt"/>
              </a:rPr>
              <a:t>Semantic Model Specification Version 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  <a:hlinkClick r:id="rId4"/>
              </a:rPr>
              <a:t>ftp://ftp.pwg.org/pub/pwg/candidates/cs-sm10-20040120-5105.1.pdf</a:t>
            </a:r>
            <a:endParaRPr lang="en-US" sz="1600" kern="0" dirty="0">
              <a:latin typeface="+mn-lt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228600" y="5273749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PWG5108.03-2009:</a:t>
            </a:r>
            <a:r>
              <a:rPr lang="en-US" sz="1600" kern="0" dirty="0">
                <a:latin typeface="+mn-lt"/>
              </a:rPr>
              <a:t/>
            </a:r>
            <a:br>
              <a:rPr lang="en-US" sz="1600" kern="0" dirty="0">
                <a:latin typeface="+mn-lt"/>
              </a:rPr>
            </a:br>
            <a:r>
              <a:rPr lang="en-US" sz="1500" kern="0" dirty="0" smtClean="0">
                <a:latin typeface="+mn-lt"/>
              </a:rPr>
              <a:t>Network </a:t>
            </a:r>
            <a:r>
              <a:rPr lang="en-US" sz="1500" kern="0" dirty="0">
                <a:latin typeface="+mn-lt"/>
              </a:rPr>
              <a:t>Resource Service Semantic Model and Service Interface Version 1.0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500" kern="0" dirty="0">
                <a:latin typeface="+mn-lt"/>
                <a:hlinkClick r:id="rId5"/>
              </a:rPr>
              <a:t>ftp://ftp.pwg.org/pub/pwg/candidates/cs-sm20-resource10-20090703-5108.03.pdf</a:t>
            </a:r>
            <a:r>
              <a:rPr lang="en-US" sz="1500" kern="0" dirty="0">
                <a:latin typeface="+mn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0B204C0E-72B5-4FB7-A626-8927353C3479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15363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2012,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Approved Documents: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370" name="Line 16"/>
          <p:cNvSpPr>
            <a:spLocks noChangeShapeType="1"/>
          </p:cNvSpPr>
          <p:nvPr/>
        </p:nvSpPr>
        <p:spPr bwMode="auto">
          <a:xfrm flipV="1">
            <a:off x="432391" y="5385375"/>
            <a:ext cx="4076700" cy="9088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Rectangle 9"/>
          <p:cNvSpPr>
            <a:spLocks noChangeArrowheads="1"/>
          </p:cNvSpPr>
          <p:nvPr/>
        </p:nvSpPr>
        <p:spPr bwMode="auto">
          <a:xfrm>
            <a:off x="434163" y="4800600"/>
            <a:ext cx="815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MFD Requirements: </a:t>
            </a:r>
            <a:r>
              <a:rPr lang="en-US" sz="2200" i="1" dirty="0" smtClean="0">
                <a:solidFill>
                  <a:srgbClr val="000000"/>
                </a:solidFill>
              </a:rPr>
              <a:t>Approved September 2010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79228" y="5413728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 Multifunction Device Service Model Requirements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  <a:hlinkClick r:id="rId3"/>
              </a:rPr>
              <a:t>ftp://ftp.pwg.org/pub/pwg/informational/req-mfdreq10-20100901.pdf</a:t>
            </a:r>
            <a:endParaRPr lang="en-US" sz="1600" kern="0" dirty="0">
              <a:latin typeface="+mn-lt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00493" y="1447800"/>
            <a:ext cx="830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MFD Common Semantics:</a:t>
            </a:r>
            <a:r>
              <a:rPr lang="en-US" sz="32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 </a:t>
            </a:r>
            <a:r>
              <a:rPr lang="en-US" sz="2200" i="1" dirty="0"/>
              <a:t>Approved April </a:t>
            </a:r>
            <a:r>
              <a:rPr lang="en-US" sz="2200" i="1" dirty="0" smtClean="0"/>
              <a:t>2011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9" name="Line 16"/>
          <p:cNvSpPr>
            <a:spLocks noChangeShapeType="1"/>
          </p:cNvSpPr>
          <p:nvPr/>
        </p:nvSpPr>
        <p:spPr bwMode="auto">
          <a:xfrm>
            <a:off x="457200" y="2032575"/>
            <a:ext cx="52578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59735" y="2048524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PWG5108.01-2011:</a:t>
            </a:r>
            <a:r>
              <a:rPr lang="en-US" sz="1600" kern="0" dirty="0">
                <a:latin typeface="+mn-lt"/>
              </a:rPr>
              <a:t/>
            </a:r>
            <a:br>
              <a:rPr lang="en-US" sz="1600" kern="0" dirty="0">
                <a:latin typeface="+mn-lt"/>
              </a:rPr>
            </a:b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</a:rPr>
              <a:t>MFD </a:t>
            </a:r>
            <a:r>
              <a:rPr lang="en-US" sz="1600" dirty="0">
                <a:solidFill>
                  <a:schemeClr val="tx2"/>
                </a:solidFill>
                <a:latin typeface="Verdana" pitchFamily="34" charset="0"/>
              </a:rPr>
              <a:t>Model and Common Semantics </a:t>
            </a:r>
            <a:r>
              <a:rPr lang="en-US" sz="1600" kern="0" dirty="0" smtClean="0">
                <a:latin typeface="+mn-lt"/>
              </a:rPr>
              <a:t>Version </a:t>
            </a:r>
            <a:r>
              <a:rPr lang="en-US" sz="1600" kern="0" dirty="0">
                <a:latin typeface="+mn-lt"/>
              </a:rPr>
              <a:t>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kern="0" dirty="0" smtClean="0">
                <a:latin typeface="+mn-lt"/>
                <a:hlinkClick r:id="rId4"/>
              </a:rPr>
              <a:t>ftp://ftp.pwg.org/pub/pwg/candidates/cs-sm20-mfdmodel10-20110415-5108.1.pdf</a:t>
            </a:r>
            <a:endParaRPr lang="en-US" sz="1400" kern="0" dirty="0">
              <a:latin typeface="+mn-lt"/>
            </a:endParaRPr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 flipV="1">
            <a:off x="381000" y="3657600"/>
            <a:ext cx="2895600" cy="16176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434162" y="3124200"/>
            <a:ext cx="771923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/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Copy Service:  </a:t>
            </a:r>
            <a:r>
              <a:rPr lang="en-US" sz="2200" i="1" dirty="0">
                <a:solidFill>
                  <a:srgbClr val="000000"/>
                </a:solidFill>
              </a:rPr>
              <a:t>Approved </a:t>
            </a:r>
            <a:r>
              <a:rPr lang="en-US" sz="2200" i="1" dirty="0" smtClean="0">
                <a:solidFill>
                  <a:srgbClr val="000000"/>
                </a:solidFill>
              </a:rPr>
              <a:t>June 2011</a:t>
            </a:r>
            <a:endParaRPr lang="en-US" sz="2200" i="1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324293" y="3659275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PWG5108.04-2011:</a:t>
            </a:r>
            <a:r>
              <a:rPr lang="en-US" sz="1600" kern="0" dirty="0">
                <a:latin typeface="+mn-lt"/>
              </a:rPr>
              <a:t/>
            </a:r>
            <a:br>
              <a:rPr lang="en-US" sz="1600" kern="0" dirty="0">
                <a:latin typeface="+mn-lt"/>
              </a:rPr>
            </a:b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</a:rPr>
              <a:t>Copy </a:t>
            </a:r>
            <a:r>
              <a:rPr lang="en-US" sz="1600" dirty="0">
                <a:solidFill>
                  <a:schemeClr val="tx2"/>
                </a:solidFill>
                <a:latin typeface="Verdana" pitchFamily="34" charset="0"/>
              </a:rPr>
              <a:t>Service Semantic Model and Service </a:t>
            </a: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</a:rPr>
              <a:t>Interface </a:t>
            </a:r>
            <a:r>
              <a:rPr lang="en-US" sz="1600" kern="0" dirty="0" smtClean="0">
                <a:latin typeface="+mn-lt"/>
              </a:rPr>
              <a:t>Version </a:t>
            </a:r>
            <a:r>
              <a:rPr lang="en-US" sz="1600" kern="0" dirty="0">
                <a:latin typeface="+mn-lt"/>
              </a:rPr>
              <a:t>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kern="0" dirty="0" smtClean="0">
                <a:latin typeface="+mn-lt"/>
                <a:hlinkClick r:id="rId5"/>
              </a:rPr>
              <a:t>ftp://ftp.pwg.org/pub/pwg/candidates/cs-sm20-copy10-20110610-5108.04.pdf</a:t>
            </a:r>
            <a:endParaRPr lang="en-US" sz="14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D01FA7D-7B3E-4673-8C6F-C9ABD48C9256}" type="slidenum">
              <a:rPr lang="en-US" sz="1200"/>
              <a:pPr algn="r"/>
              <a:t>5</a:t>
            </a:fld>
            <a:endParaRPr lang="en-US" sz="1200"/>
          </a:p>
        </p:txBody>
      </p:sp>
      <p:sp>
        <p:nvSpPr>
          <p:cNvPr id="1638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2012,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10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Approved Documents :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381000" y="2057400"/>
            <a:ext cx="33528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253409" y="2082209"/>
            <a:ext cx="868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SzPct val="150000"/>
              <a:buFont typeface="Arial" pitchFamily="34" charset="0"/>
              <a:buChar char="•"/>
              <a:defRPr/>
            </a:pPr>
            <a:r>
              <a:rPr lang="en-US" sz="1600" kern="0" dirty="0" smtClean="0"/>
              <a:t>PWG 5108.05-2011: </a:t>
            </a:r>
            <a:br>
              <a:rPr lang="en-US" sz="1600" kern="0" dirty="0" smtClean="0"/>
            </a:br>
            <a:r>
              <a:rPr lang="en-US" sz="1600" dirty="0"/>
              <a:t>FaxOut Service Semantic Model and Service Interface Version </a:t>
            </a:r>
            <a:r>
              <a:rPr lang="en-US" sz="1600" dirty="0" smtClean="0"/>
              <a:t>1.0</a:t>
            </a:r>
            <a:endParaRPr lang="en-US" sz="1600" dirty="0"/>
          </a:p>
          <a:p>
            <a:pPr marL="342900" indent="-342900" eaLnBrk="0" hangingPunct="0">
              <a:spcBef>
                <a:spcPct val="20000"/>
              </a:spcBef>
              <a:buSzPct val="150000"/>
              <a:buFont typeface="Arial" pitchFamily="34" charset="0"/>
              <a:buChar char="•"/>
              <a:defRPr/>
            </a:pPr>
            <a:r>
              <a:rPr lang="en-US" sz="1500" kern="0" dirty="0" smtClean="0">
                <a:latin typeface="+mn-lt"/>
                <a:hlinkClick r:id="rId3"/>
              </a:rPr>
              <a:t>ftp://ftp.pwg.org/pub/pwg/candidates/cs-sm20-faxout10-20110809-5108.05.pdf</a:t>
            </a:r>
            <a:r>
              <a:rPr lang="en-US" sz="1500" kern="0" dirty="0" smtClean="0">
                <a:latin typeface="+mn-lt"/>
              </a:rPr>
              <a:t> </a:t>
            </a:r>
            <a:endParaRPr lang="en-US" sz="1500" kern="0" dirty="0">
              <a:latin typeface="+mn-lt"/>
            </a:endParaRPr>
          </a:p>
        </p:txBody>
      </p:sp>
      <p:sp>
        <p:nvSpPr>
          <p:cNvPr id="19" name="Rectangle 9"/>
          <p:cNvSpPr>
            <a:spLocks noGrp="1" noChangeArrowheads="1"/>
          </p:cNvSpPr>
          <p:nvPr>
            <p:ph idx="1"/>
          </p:nvPr>
        </p:nvSpPr>
        <p:spPr bwMode="auto">
          <a:xfrm>
            <a:off x="253409" y="1444441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 err="1" smtClean="0">
                <a:solidFill>
                  <a:schemeClr val="tx2"/>
                </a:solidFill>
                <a:latin typeface="Verdana" pitchFamily="34" charset="0"/>
              </a:rPr>
              <a:t>FaxOut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 Service</a:t>
            </a:r>
            <a:r>
              <a:rPr lang="en-US" sz="3200" kern="1200" dirty="0">
                <a:solidFill>
                  <a:srgbClr val="000000"/>
                </a:solidFill>
                <a:latin typeface="Verdana" pitchFamily="34" charset="0"/>
              </a:rPr>
              <a:t> :</a:t>
            </a:r>
            <a:r>
              <a:rPr lang="en-US" sz="3200" dirty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 </a:t>
            </a:r>
            <a:r>
              <a:rPr lang="en-US" sz="2200" i="1" kern="1200" dirty="0">
                <a:solidFill>
                  <a:srgbClr val="000000"/>
                </a:solidFill>
                <a:latin typeface="Arial" charset="0"/>
              </a:rPr>
              <a:t>Approved </a:t>
            </a:r>
            <a:r>
              <a:rPr lang="en-US" sz="2200" i="1" kern="1200" dirty="0" smtClean="0">
                <a:solidFill>
                  <a:srgbClr val="000000"/>
                </a:solidFill>
                <a:latin typeface="Arial" charset="0"/>
              </a:rPr>
              <a:t>August 2011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8" name="Line 16"/>
          <p:cNvSpPr>
            <a:spLocks noChangeShapeType="1"/>
          </p:cNvSpPr>
          <p:nvPr/>
        </p:nvSpPr>
        <p:spPr bwMode="auto">
          <a:xfrm flipV="1">
            <a:off x="381000" y="3708975"/>
            <a:ext cx="5029200" cy="8636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81000" y="3124200"/>
            <a:ext cx="838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System Control Service: </a:t>
            </a:r>
            <a:r>
              <a:rPr lang="en-US" sz="2100" i="1" dirty="0" smtClean="0">
                <a:solidFill>
                  <a:srgbClr val="000000"/>
                </a:solidFill>
              </a:rPr>
              <a:t>Approved</a:t>
            </a:r>
            <a:r>
              <a:rPr lang="en-US" sz="2100" i="1" dirty="0">
                <a:solidFill>
                  <a:srgbClr val="000000"/>
                </a:solidFill>
              </a:rPr>
              <a:t> </a:t>
            </a:r>
            <a:r>
              <a:rPr lang="en-US" sz="2100" i="1" dirty="0" smtClean="0">
                <a:solidFill>
                  <a:srgbClr val="000000"/>
                </a:solidFill>
              </a:rPr>
              <a:t>February 2012</a:t>
            </a:r>
            <a:endParaRPr lang="en-US" sz="21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81000" y="3810000"/>
            <a:ext cx="8458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buSzPct val="150000"/>
              <a:buFont typeface="Arial" pitchFamily="34" charset="0"/>
              <a:buChar char="•"/>
            </a:pPr>
            <a:r>
              <a:rPr lang="en-US" sz="1600" dirty="0" smtClean="0"/>
              <a:t>PWG 5108.06-2011:</a:t>
            </a:r>
            <a:br>
              <a:rPr lang="en-US" sz="1600" dirty="0" smtClean="0"/>
            </a:br>
            <a:r>
              <a:rPr lang="en-US" sz="1600" dirty="0"/>
              <a:t>System Object and System Control Service Semantics Version </a:t>
            </a:r>
            <a:r>
              <a:rPr lang="en-US" sz="1600" dirty="0" smtClean="0"/>
              <a:t>1.0</a:t>
            </a:r>
            <a:endParaRPr lang="en-US" sz="1600" dirty="0"/>
          </a:p>
          <a:p>
            <a:pPr marL="285750" indent="-285750">
              <a:buSzPct val="150000"/>
              <a:buFont typeface="Arial" pitchFamily="34" charset="0"/>
              <a:buChar char="•"/>
            </a:pP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4"/>
              </a:rPr>
              <a:t>ftp://ftp.pwg.org/pub/pwg/candidates/cs-sm20-system10-20120217-5108.06.pdf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1" name="Rectangle 9"/>
          <p:cNvSpPr txBox="1">
            <a:spLocks noChangeArrowheads="1"/>
          </p:cNvSpPr>
          <p:nvPr/>
        </p:nvSpPr>
        <p:spPr bwMode="auto">
          <a:xfrm>
            <a:off x="258106" y="4736812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Tx/>
              <a:buNone/>
            </a:pP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Print Job Ticket</a:t>
            </a:r>
            <a:r>
              <a:rPr lang="en-US" sz="3200" kern="1200" dirty="0" smtClean="0">
                <a:solidFill>
                  <a:srgbClr val="000000"/>
                </a:solidFill>
                <a:latin typeface="Verdana" pitchFamily="34" charset="0"/>
              </a:rPr>
              <a:t>:</a:t>
            </a:r>
            <a:r>
              <a:rPr lang="en-US" sz="320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 </a:t>
            </a:r>
            <a:r>
              <a:rPr lang="en-US" sz="2200" i="1" kern="1200" dirty="0" smtClean="0">
                <a:solidFill>
                  <a:srgbClr val="000000"/>
                </a:solidFill>
                <a:latin typeface="Arial" charset="0"/>
              </a:rPr>
              <a:t>Approved August 2012</a:t>
            </a:r>
            <a:endParaRPr lang="en-US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228600" y="5424640"/>
            <a:ext cx="8458200" cy="976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buSzPct val="150000"/>
              <a:buFont typeface="Arial" pitchFamily="34" charset="0"/>
              <a:buChar char="•"/>
            </a:pPr>
            <a:r>
              <a:rPr lang="en-US" sz="1600" dirty="0" smtClean="0"/>
              <a:t>PWG </a:t>
            </a:r>
            <a:r>
              <a:rPr lang="en-US" sz="1600" dirty="0" smtClean="0"/>
              <a:t>5108.07-2012: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/>
              <a:t>PWG Print Job Ticket and Associated Capabilities </a:t>
            </a:r>
            <a:r>
              <a:rPr lang="en-US" sz="1600" dirty="0"/>
              <a:t>Version </a:t>
            </a:r>
            <a:r>
              <a:rPr lang="en-US" sz="1600" dirty="0" smtClean="0"/>
              <a:t>1.0</a:t>
            </a:r>
            <a:endParaRPr lang="en-US" sz="1600" dirty="0"/>
          </a:p>
          <a:p>
            <a:pPr marL="285750" indent="-285750">
              <a:buSzPct val="150000"/>
              <a:buFont typeface="Arial" pitchFamily="34" charset="0"/>
              <a:buChar char="•"/>
            </a:pP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5"/>
              </a:rPr>
              <a:t>ftp://ftp.pwg.org/pub/pwg/candidates/cs-sm20-pjt10-20120813-5108.07.pdf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81000" y="5359392"/>
            <a:ext cx="33528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D01FA7D-7B3E-4673-8C6F-C9ABD48C9256}" type="slidenum">
              <a:rPr lang="en-US" sz="1200"/>
              <a:pPr algn="r"/>
              <a:t>6</a:t>
            </a:fld>
            <a:endParaRPr lang="en-US" sz="1200"/>
          </a:p>
        </p:txBody>
      </p:sp>
      <p:sp>
        <p:nvSpPr>
          <p:cNvPr id="1638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2012,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10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Progress Documents: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82464" y="3124200"/>
            <a:ext cx="731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FaxIn Service: 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Work in Progress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)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40242" y="3708400"/>
            <a:ext cx="2936358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440881" y="3886200"/>
            <a:ext cx="845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dirty="0" smtClean="0"/>
              <a:t> </a:t>
            </a:r>
            <a:r>
              <a:rPr lang="en-US" sz="1600" kern="0" dirty="0" smtClean="0"/>
              <a:t>FaxIn Service:  </a:t>
            </a:r>
            <a:br>
              <a:rPr lang="en-US" sz="1600" kern="0" dirty="0" smtClean="0"/>
            </a:br>
            <a:r>
              <a:rPr lang="en-US" sz="1600" kern="0" dirty="0" smtClean="0"/>
              <a:t>	Semantic Model and Service Interface – </a:t>
            </a:r>
            <a:r>
              <a:rPr lang="en-US" sz="1600" dirty="0" smtClean="0"/>
              <a:t>November 30, 2011 </a:t>
            </a:r>
            <a:r>
              <a:rPr lang="en-US" sz="1600" kern="0" dirty="0" smtClean="0"/>
              <a:t>  Interim Draft</a:t>
            </a:r>
          </a:p>
          <a:p>
            <a:r>
              <a:rPr lang="en-US" sz="1600" kern="0" dirty="0" smtClean="0">
                <a:solidFill>
                  <a:srgbClr val="000000"/>
                </a:solidFill>
              </a:rPr>
              <a:t>    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3"/>
              </a:rPr>
              <a:t>ftp://ftp.pwg.org/pub/pwg/mfd/wd/wd-mfdfaxinmodel10-20111130.pdf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372140" y="1447800"/>
            <a:ext cx="731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Transform Service: 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Work in Progress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)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440881" y="2133600"/>
            <a:ext cx="845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dirty="0" smtClean="0"/>
              <a:t> </a:t>
            </a:r>
            <a:r>
              <a:rPr lang="en-US" sz="1600" kern="0" dirty="0" smtClean="0"/>
              <a:t>Transform Service:  </a:t>
            </a:r>
            <a:br>
              <a:rPr lang="en-US" sz="1600" kern="0" dirty="0" smtClean="0"/>
            </a:br>
            <a:r>
              <a:rPr lang="en-US" sz="1600" kern="0" dirty="0" smtClean="0"/>
              <a:t>	Semantic Model and Service Interface – </a:t>
            </a:r>
            <a:r>
              <a:rPr lang="en-US" sz="1600" dirty="0" smtClean="0"/>
              <a:t>April 12, 2012 </a:t>
            </a:r>
            <a:r>
              <a:rPr lang="en-US" sz="1600" kern="0" dirty="0" smtClean="0"/>
              <a:t>  Interim Draft</a:t>
            </a:r>
          </a:p>
          <a:p>
            <a:r>
              <a:rPr lang="en-US" sz="1600" kern="0" dirty="0" smtClean="0">
                <a:solidFill>
                  <a:srgbClr val="000000"/>
                </a:solidFill>
              </a:rPr>
              <a:t>    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4"/>
              </a:rPr>
              <a:t>ftp://ftp.pwg.org/pub/pwg/mfd/wd/wd-mfdtransformmodel01-20120412.pdf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881" y="2057052"/>
            <a:ext cx="3826319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24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64E5FA-8C4A-403B-928F-A606854C8CB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66294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Schema Status: 	</a:t>
            </a: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381000" y="4419600"/>
            <a:ext cx="7848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2400" dirty="0">
              <a:latin typeface="Verdana" pitchFamily="34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33153" y="1447800"/>
            <a:ext cx="7848600" cy="4288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Verdana" pitchFamily="34" charset="0"/>
              </a:rPr>
              <a:t>Named version (</a:t>
            </a:r>
            <a:r>
              <a:rPr lang="en-US" sz="2400" dirty="0" smtClean="0">
                <a:latin typeface="Verdana" pitchFamily="34" charset="0"/>
              </a:rPr>
              <a:t>v1.180</a:t>
            </a:r>
            <a:r>
              <a:rPr lang="en-US" sz="2400" dirty="0" smtClean="0">
                <a:latin typeface="Verdana" pitchFamily="34" charset="0"/>
              </a:rPr>
              <a:t>) </a:t>
            </a:r>
            <a:r>
              <a:rPr lang="en-US" sz="2400" dirty="0">
                <a:latin typeface="Verdana" pitchFamily="34" charset="0"/>
              </a:rPr>
              <a:t>published for </a:t>
            </a:r>
            <a:r>
              <a:rPr lang="en-US" sz="2400" dirty="0" smtClean="0">
                <a:latin typeface="Verdana" pitchFamily="34" charset="0"/>
              </a:rPr>
              <a:t>Print Job Ticket and Associated Capabilities </a:t>
            </a:r>
            <a:endParaRPr lang="en-US" sz="2400" dirty="0">
              <a:latin typeface="Verdan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Latest (</a:t>
            </a:r>
            <a:r>
              <a:rPr lang="en-US" sz="2400" dirty="0" smtClean="0">
                <a:latin typeface="Verdana" pitchFamily="34" charset="0"/>
              </a:rPr>
              <a:t>v1.181) </a:t>
            </a:r>
            <a:r>
              <a:rPr lang="en-US" sz="2400" dirty="0" smtClean="0">
                <a:latin typeface="Verdana" pitchFamily="34" charset="0"/>
              </a:rPr>
              <a:t>Up to date with In Progress specifications 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Transform </a:t>
            </a:r>
            <a:r>
              <a:rPr lang="en-US" sz="2400" dirty="0" smtClean="0">
                <a:latin typeface="Verdana" pitchFamily="34" charset="0"/>
              </a:rPr>
              <a:t>Service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IDS </a:t>
            </a:r>
            <a:r>
              <a:rPr lang="en-US" sz="2400" dirty="0" err="1" smtClean="0">
                <a:latin typeface="Verdana" pitchFamily="34" charset="0"/>
              </a:rPr>
              <a:t>SystemHealth</a:t>
            </a:r>
            <a:r>
              <a:rPr lang="en-US" sz="2400" dirty="0" smtClean="0">
                <a:latin typeface="Verdana" pitchFamily="34" charset="0"/>
              </a:rPr>
              <a:t> linked to </a:t>
            </a:r>
            <a:r>
              <a:rPr lang="en-US" sz="2400" dirty="0" err="1" smtClean="0">
                <a:latin typeface="Verdana" pitchFamily="34" charset="0"/>
              </a:rPr>
              <a:t>SystemStatus</a:t>
            </a:r>
            <a:endParaRPr lang="en-US" sz="2400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FADADD18-4A4A-4341-89B6-9C913855314B}" type="slidenum">
              <a:rPr lang="en-US" sz="1200"/>
              <a:pPr algn="r"/>
              <a:t>8</a:t>
            </a:fld>
            <a:endParaRPr lang="en-US" sz="1200"/>
          </a:p>
        </p:txBody>
      </p:sp>
      <p:sp>
        <p:nvSpPr>
          <p:cNvPr id="18435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2012,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Remaining Services 	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76400"/>
            <a:ext cx="7848600" cy="4449763"/>
          </a:xfrm>
        </p:spPr>
        <p:txBody>
          <a:bodyPr/>
          <a:lstStyle/>
          <a:p>
            <a:r>
              <a:rPr lang="en-US" dirty="0" smtClean="0"/>
              <a:t>Services planned to be addressed after the current Service is complete.  (Subject to volunteers to be Editors)</a:t>
            </a:r>
          </a:p>
          <a:p>
            <a:pPr lvl="1"/>
            <a:r>
              <a:rPr lang="en-US" dirty="0" err="1" smtClean="0"/>
              <a:t>EmailIn</a:t>
            </a:r>
            <a:r>
              <a:rPr lang="en-US" dirty="0" smtClean="0"/>
              <a:t> Service</a:t>
            </a:r>
          </a:p>
          <a:p>
            <a:pPr lvl="1"/>
            <a:r>
              <a:rPr lang="en-US" dirty="0" smtClean="0"/>
              <a:t>EmailOut Service</a:t>
            </a:r>
          </a:p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1CC53F2-7899-4996-B163-A0BC5ADEC2A7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Steps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534400" cy="5181600"/>
          </a:xfrm>
        </p:spPr>
        <p:txBody>
          <a:bodyPr/>
          <a:lstStyle/>
          <a:p>
            <a:pPr eaLnBrk="1" hangingPunct="1"/>
            <a:r>
              <a:rPr lang="en-US" dirty="0" smtClean="0"/>
              <a:t>Complete </a:t>
            </a:r>
            <a:r>
              <a:rPr lang="en-US" dirty="0"/>
              <a:t>Last Call and Formal Vote on </a:t>
            </a:r>
          </a:p>
          <a:p>
            <a:pPr lvl="1" eaLnBrk="1" hangingPunct="1"/>
            <a:r>
              <a:rPr lang="en-US" dirty="0"/>
              <a:t>Transform Service: Semantic Model and Service Interface </a:t>
            </a:r>
            <a:endParaRPr lang="en-US" dirty="0" smtClean="0"/>
          </a:p>
          <a:p>
            <a:pPr eaLnBrk="1" hangingPunct="1"/>
            <a:r>
              <a:rPr lang="en-US" dirty="0" smtClean="0"/>
              <a:t>Complete the work on </a:t>
            </a:r>
            <a:r>
              <a:rPr lang="en-US" dirty="0" err="1" smtClean="0"/>
              <a:t>FaxIn</a:t>
            </a:r>
            <a:r>
              <a:rPr lang="en-US" dirty="0" smtClean="0"/>
              <a:t> specifications</a:t>
            </a:r>
          </a:p>
          <a:p>
            <a:pPr eaLnBrk="1" hangingPunct="1"/>
            <a:r>
              <a:rPr lang="en-US" dirty="0" smtClean="0"/>
              <a:t>Update </a:t>
            </a:r>
            <a:r>
              <a:rPr lang="en-US" dirty="0"/>
              <a:t>the MFD Model and Common Semantics Version 1.0 to be the PWG Semantic Model Specification Version </a:t>
            </a:r>
            <a:r>
              <a:rPr lang="en-US" dirty="0" smtClean="0"/>
              <a:t>2.0</a:t>
            </a:r>
            <a:br>
              <a:rPr lang="en-US" dirty="0" smtClean="0"/>
            </a:br>
            <a:endParaRPr lang="en-US" dirty="0"/>
          </a:p>
          <a:p>
            <a:pPr eaLnBrk="1" hangingPunct="1"/>
            <a:r>
              <a:rPr lang="en-US" dirty="0" smtClean="0"/>
              <a:t>Transition Chair/Secretary of Semantic Model Working Group</a:t>
            </a:r>
          </a:p>
          <a:p>
            <a:pPr eaLnBrk="1" hangingPunct="1"/>
            <a:r>
              <a:rPr lang="en-US" dirty="0" smtClean="0"/>
              <a:t>Transition maintainer of PWG Semantic Model schema</a:t>
            </a:r>
            <a:endParaRPr lang="en-US" dirty="0" smtClean="0"/>
          </a:p>
          <a:p>
            <a:pPr eaLnBrk="1" hangingPunct="1"/>
            <a:r>
              <a:rPr lang="en-US" dirty="0" smtClean="0"/>
              <a:t>We </a:t>
            </a:r>
            <a:r>
              <a:rPr lang="en-US" dirty="0" smtClean="0"/>
              <a:t>need people to step up as editors of Email In/Out service specifications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WG Slide 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PWG Slide Template</Template>
  <TotalTime>3213</TotalTime>
  <Words>432</Words>
  <Application>Microsoft Office PowerPoint</Application>
  <PresentationFormat>On-screen Show (4:3)</PresentationFormat>
  <Paragraphs>94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PWG Slide Template</vt:lpstr>
      <vt:lpstr>Custom Design</vt:lpstr>
      <vt:lpstr>PWG Plenary Status Report Semantic Model Working Group</vt:lpstr>
      <vt:lpstr>Purpose of the effort </vt:lpstr>
      <vt:lpstr> Approved Documents:  </vt:lpstr>
      <vt:lpstr> Approved Documents:  </vt:lpstr>
      <vt:lpstr> Approved Documents :  </vt:lpstr>
      <vt:lpstr> In Progress Documents:  </vt:lpstr>
      <vt:lpstr>Schema Status:  </vt:lpstr>
      <vt:lpstr>Remaining Services  </vt:lpstr>
      <vt:lpstr>Next Steps</vt:lpstr>
      <vt:lpstr>More Info/How to participate</vt:lpstr>
      <vt:lpstr>More Info/How to participate</vt:lpstr>
    </vt:vector>
  </TitlesOfParts>
  <Company>Lexmark International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Peter Zehler</dc:creator>
  <cp:lastModifiedBy>Peter Zehler</cp:lastModifiedBy>
  <cp:revision>316</cp:revision>
  <dcterms:created xsi:type="dcterms:W3CDTF">2007-11-07T18:42:21Z</dcterms:created>
  <dcterms:modified xsi:type="dcterms:W3CDTF">2012-07-26T13:01:18Z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