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72" r:id="rId3"/>
    <p:sldId id="271" r:id="rId4"/>
    <p:sldId id="280" r:id="rId5"/>
    <p:sldId id="281" r:id="rId6"/>
    <p:sldId id="274" r:id="rId7"/>
    <p:sldId id="282" r:id="rId8"/>
    <p:sldId id="278" r:id="rId9"/>
    <p:sldId id="275" r:id="rId10"/>
    <p:sldId id="276" r:id="rId11"/>
    <p:sldId id="277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07" d="100"/>
          <a:sy n="107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8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55DD495B-12C6-4D49-A30A-C90D8C761830}" type="datetimeFigureOut">
              <a:rPr lang="en-US"/>
              <a:pPr>
                <a:defRPr/>
              </a:pPr>
              <a:t>7/29/2010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02B2B5E3-CA36-4F25-BC15-6546A7A4A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938AA714-F439-44BC-93E5-0020847E4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D642-CACC-4761-9CCD-10A8E8E97E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3C28-251B-4280-BF6D-1D78F442B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860A6-1FAA-4E22-9633-42580B26D30B}" type="datetimeFigureOut">
              <a:rPr lang="en-US"/>
              <a:pPr>
                <a:defRPr/>
              </a:pPr>
              <a:t>7/29/2010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9E13-D18F-417B-89C9-2253D4D21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15A5C-72DC-4855-96F9-FB5F8B66BFF1}" type="datetimeFigureOut">
              <a:rPr lang="en-US"/>
              <a:pPr>
                <a:defRPr/>
              </a:pPr>
              <a:t>7/29/2010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7E75-BA68-41EB-93B2-46564C35C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64C5-76B7-49E5-ACB5-0B4A8F175097}" type="datetimeFigureOut">
              <a:rPr lang="en-US"/>
              <a:pPr>
                <a:defRPr/>
              </a:pPr>
              <a:t>7/29/2010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981C-D4C3-40DA-8E5E-0C219A5D7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AC14E-50C5-4877-B31D-B4DCFE4C805F}" type="datetimeFigureOut">
              <a:rPr lang="en-US"/>
              <a:pPr>
                <a:defRPr/>
              </a:pPr>
              <a:t>7/29/2010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F1B5-3120-4A60-96E9-F3A659F81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64ED-04F5-47E0-8C6B-47D538D9FAF7}" type="datetimeFigureOut">
              <a:rPr lang="en-US"/>
              <a:pPr>
                <a:defRPr/>
              </a:pPr>
              <a:t>7/29/2010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ECBC-A84E-4EEF-9E3A-A87BB5512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74BC-5442-426B-A519-A412B445E510}" type="datetimeFigureOut">
              <a:rPr lang="en-US"/>
              <a:pPr>
                <a:defRPr/>
              </a:pPr>
              <a:t>7/29/2010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0826-BA7E-4B4C-9574-949B3C09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FF0F2-B78E-47B6-88DD-C30D44B10B6E}" type="datetimeFigureOut">
              <a:rPr lang="en-US"/>
              <a:pPr>
                <a:defRPr/>
              </a:pPr>
              <a:t>7/29/2010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76F01-A886-4B35-8121-1F0B7F36A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FE60-D213-401B-9A1B-EF5B514E82C8}" type="datetimeFigureOut">
              <a:rPr lang="en-US"/>
              <a:pPr>
                <a:defRPr/>
              </a:pPr>
              <a:t>7/29/2010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85BE-11A7-46FA-98F2-4038D50DE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9A4E-A4DF-4817-BCAB-0E0155D3E4A0}" type="datetimeFigureOut">
              <a:rPr lang="en-US"/>
              <a:pPr>
                <a:defRPr/>
              </a:pPr>
              <a:t>7/29/2010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2573-A9DA-4B5E-BEF7-FDD29F50D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EA57-6A20-455D-B371-E48B3FD97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2008 Printer Working Group. All rights reserved.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4755-493E-4778-9775-4792895C5AF3}" type="datetimeFigureOut">
              <a:rPr lang="en-US"/>
              <a:pPr>
                <a:defRPr/>
              </a:pPr>
              <a:t>7/29/2010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9CFC-F08D-468C-A70A-4E998D8CA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CEB8-8621-4A55-8D58-C77F8009D76B}" type="datetimeFigureOut">
              <a:rPr lang="en-US"/>
              <a:pPr>
                <a:defRPr/>
              </a:pPr>
              <a:t>7/29/2010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ADEE-C9D1-41F6-B981-6155268B0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44E7-1592-40B1-A855-B3D9352C6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CC1F-81E7-4F70-A4E7-155FEB116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4844-35F1-445F-978C-EEB3A986D4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DCA1-E675-4055-AF40-409725C58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44A7-4E57-4FE8-9F70-515B81020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8A4E-FDB3-4AB7-8CAE-C4211998CB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9073-011F-47B5-BBCA-BFA77B82F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 dirty="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16DB8A-E39F-4A59-A8CF-50C31DE0E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DAAEE-3966-4D72-ACC1-8796DBE0FD5C}" type="datetimeFigureOut">
              <a:rPr lang="en-US"/>
              <a:pPr>
                <a:defRPr/>
              </a:pPr>
              <a:t>7/29/2010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E74805C-31D0-46DF-B37A-B6123B7AC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copymodel10-20100601.pdf" TargetMode="External"/><Relationship Id="rId7" Type="http://schemas.openxmlformats.org/officeDocument/2006/relationships/hyperlink" Target="ftp://ftp.pwg.org/pub/pwg/mfd/wd/lcrc-mfdreq10-20100722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NULL" TargetMode="External"/><Relationship Id="rId5" Type="http://schemas.openxmlformats.org/officeDocument/2006/relationships/hyperlink" Target="ftp://ftp.pwg.org/pub/pwg/mfd/wd/wd-mfdoverallmod10-20100329.pdf" TargetMode="External"/><Relationship Id="rId4" Type="http://schemas.openxmlformats.org/officeDocument/2006/relationships/hyperlink" Target="ftp://ftp.pwg.org/pub/pwg/mfd/wd/wd-mfdcopymodel10-20100723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faxinmodel10-20100728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mfd/wd/wd-mfdfaxoutmodel10-20100723.pdf" TargetMode="External"/><Relationship Id="rId4" Type="http://schemas.openxmlformats.org/officeDocument/2006/relationships/hyperlink" Target="ftp://ftp.pwg.org/pub/pwg/mfd/wd/wd-mfdsystemservicemodel10-20100723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/index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1E52C1-839C-46B2-825F-82DBA1A69B0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PWG Plenary Status Report</a:t>
            </a:r>
            <a:br>
              <a:rPr lang="en-US" dirty="0" smtClean="0"/>
            </a:br>
            <a:r>
              <a:rPr lang="en-US" dirty="0" smtClean="0"/>
              <a:t>MFD Working Group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August, 2010</a:t>
            </a:r>
          </a:p>
          <a:p>
            <a:pPr eaLnBrk="1" hangingPunct="1"/>
            <a:r>
              <a:rPr lang="en-US" dirty="0" err="1" smtClean="0"/>
              <a:t>Bagsværd</a:t>
            </a:r>
            <a:r>
              <a:rPr lang="en-US" dirty="0" smtClean="0"/>
              <a:t>, </a:t>
            </a:r>
            <a:r>
              <a:rPr lang="en-US" dirty="0" err="1" smtClean="0"/>
              <a:t>DenmarkPWG</a:t>
            </a:r>
            <a:r>
              <a:rPr lang="en-US" dirty="0" smtClean="0"/>
              <a:t> F2F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143B6AC-09F6-4623-BD5B-B56B5790BD6D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2150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2010, Printer Working Group. All rights reserved.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smtClean="0"/>
              <a:t>Information on subscribing to the MFD mailing list is available at</a:t>
            </a:r>
            <a:br>
              <a:rPr lang="en-US" sz="2800" b="1" smtClean="0"/>
            </a:br>
            <a:r>
              <a:rPr lang="en-US" b="1" smtClean="0"/>
              <a:t>&lt;</a:t>
            </a:r>
            <a:r>
              <a:rPr lang="en-US" b="1" smtClean="0">
                <a:hlinkClick r:id="rId3"/>
              </a:rPr>
              <a:t>https://www.pwg.org/mailman/listinfo</a:t>
            </a:r>
            <a:r>
              <a:rPr lang="en-US" b="1" smtClean="0"/>
              <a:t>&gt; </a:t>
            </a:r>
            <a:endParaRPr lang="en-US" smtClean="0"/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smtClean="0"/>
              <a:t>MFD holds periodic phone conferences, with dates, call numbers and agenda announced on the MFD mail list.</a:t>
            </a:r>
          </a:p>
          <a:p>
            <a:pPr marL="457200" indent="-457200" eaLnBrk="1" hangingPunct="1">
              <a:buFontTx/>
              <a:buNone/>
            </a:pPr>
            <a:endParaRPr lang="en-US" sz="32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263DED1-AD52-4282-83DC-F4148CC3627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434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the effort	</a:t>
            </a:r>
          </a:p>
        </p:txBody>
      </p:sp>
      <p:sp>
        <p:nvSpPr>
          <p:cNvPr id="1434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The MFD working group is concerned with the modeling of imaging services and subunits that comprise a network connected Multifunction Device. The Objectives are</a:t>
            </a:r>
            <a:r>
              <a:rPr lang="en-US" sz="1800" b="1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Drive to a standard semantic definition for an MFD’s Subunits, Services, Jobs and Documents.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Agreement on the semantics of their attributes, operations and parameters.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Currently being addressed are an overall MFD specification, Copy Service, FaxOut Service and FaxIn Service.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The Print, Scan and Resource Services have been completed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definition of a framework for the complete model is an objective.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2010, 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Approved Documents: </a:t>
            </a:r>
            <a:br>
              <a:rPr lang="en-US" smtClean="0"/>
            </a:br>
            <a:endParaRPr lang="en-US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3581400"/>
            <a:ext cx="8686800" cy="685800"/>
          </a:xfrm>
        </p:spPr>
        <p:txBody>
          <a:bodyPr/>
          <a:lstStyle/>
          <a:p>
            <a:r>
              <a:rPr lang="en-US" sz="1600" smtClean="0"/>
              <a:t>PWG5108.02-2009: </a:t>
            </a:r>
            <a:br>
              <a:rPr lang="en-US" sz="1600" smtClean="0"/>
            </a:br>
            <a:r>
              <a:rPr lang="en-US" sz="1600" smtClean="0"/>
              <a:t>	Network Scan Service Semantic Model and Service Interface Version 1.0 </a:t>
            </a:r>
          </a:p>
          <a:p>
            <a:r>
              <a:rPr lang="en-US" sz="1600" smtClean="0">
                <a:hlinkClick r:id="rId3"/>
              </a:rPr>
              <a:t>ftp://ftp.pwg.org/pub/pwg/candidates/cs-sm20-scan10-20090410-5108.02.pdf</a:t>
            </a:r>
            <a:r>
              <a:rPr lang="en-US" sz="1600" smtClean="0"/>
              <a:t> 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81000" y="46482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Resource Service: </a:t>
            </a:r>
            <a:r>
              <a:rPr lang="en-US" sz="2400" i="1"/>
              <a:t>Approved July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381000" y="35052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304800" y="29718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Scan Service: </a:t>
            </a:r>
            <a:r>
              <a:rPr lang="en-US" sz="2400" i="1"/>
              <a:t>Approved April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9" name="Line 16"/>
          <p:cNvSpPr>
            <a:spLocks noChangeShapeType="1"/>
          </p:cNvSpPr>
          <p:nvPr/>
        </p:nvSpPr>
        <p:spPr bwMode="auto">
          <a:xfrm>
            <a:off x="457200" y="52578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Print Service: </a:t>
            </a:r>
            <a:r>
              <a:rPr lang="en-US" sz="2400" i="1"/>
              <a:t>Approved January 2004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PWG5105.1 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PWG Semantic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hlinkClick r:id="rId4"/>
              </a:rPr>
              <a:t>ftp://ftp.pwg.org/pub/pwg/candidates/cs-sm10-20040120-5105.1.pdf</a:t>
            </a:r>
            <a:endParaRPr lang="en-US" sz="1600" kern="0" dirty="0"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8600" y="5410200"/>
            <a:ext cx="868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PWG5108.03-2009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</a:t>
            </a:r>
            <a:r>
              <a:rPr lang="en-US" sz="1500" kern="0" dirty="0">
                <a:latin typeface="+mn-lt"/>
              </a:rPr>
              <a:t>Network 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5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15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2010, 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In Progress Documents: </a:t>
            </a:r>
            <a:br>
              <a:rPr lang="en-US" smtClean="0"/>
            </a:br>
            <a:endParaRPr lang="en-US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410200"/>
            <a:ext cx="8839200" cy="91440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Copy Service:  Semantic Model and Service Interface – July 23, 2010  Stable Draft</a:t>
            </a:r>
          </a:p>
          <a:p>
            <a:pPr>
              <a:buNone/>
            </a:pPr>
            <a:r>
              <a:rPr lang="en-US" sz="1600" dirty="0" smtClean="0"/>
              <a:t>    </a:t>
            </a:r>
            <a:r>
              <a:rPr lang="en-US" sz="1600" dirty="0" smtClean="0">
                <a:hlinkClick r:id="rId3"/>
              </a:rPr>
              <a:t>ftp://</a:t>
            </a:r>
            <a:r>
              <a:rPr lang="en-US" sz="1600" dirty="0" smtClean="0">
                <a:hlinkClick r:id="rId4"/>
              </a:rPr>
              <a:t>&lt;ftp://ftp.pwg.org/pub/pwg/mfd/wd/wd-mfdcopymodel10-20100723.pdf&gt;</a:t>
            </a:r>
            <a:endParaRPr lang="en-US" sz="1600" dirty="0" smtClean="0"/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304800" y="46482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Copy Service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: 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(Ready for PWG Last Call)</a:t>
            </a:r>
            <a:endParaRPr lang="en-US" sz="2400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391" name="Line 16"/>
          <p:cNvSpPr>
            <a:spLocks noChangeShapeType="1"/>
          </p:cNvSpPr>
          <p:nvPr/>
        </p:nvSpPr>
        <p:spPr bwMode="auto">
          <a:xfrm>
            <a:off x="381000" y="3657600"/>
            <a:ext cx="4038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16"/>
          <p:cNvSpPr>
            <a:spLocks noChangeShapeType="1"/>
          </p:cNvSpPr>
          <p:nvPr/>
        </p:nvSpPr>
        <p:spPr bwMode="auto">
          <a:xfrm>
            <a:off x="457200" y="52578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16"/>
          <p:cNvSpPr>
            <a:spLocks noChangeShapeType="1"/>
          </p:cNvSpPr>
          <p:nvPr/>
        </p:nvSpPr>
        <p:spPr bwMode="auto">
          <a:xfrm>
            <a:off x="457200" y="1905000"/>
            <a:ext cx="7086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Rectangle 9"/>
          <p:cNvSpPr>
            <a:spLocks noChangeArrowheads="1"/>
          </p:cNvSpPr>
          <p:nvPr/>
        </p:nvSpPr>
        <p:spPr bwMode="auto">
          <a:xfrm>
            <a:off x="381000" y="1295400"/>
            <a:ext cx="8305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MFD Model and Overall Semantics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/>
            </a:r>
            <a:b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</a:b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(Ready for WG Last Call)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7200" y="2286000"/>
            <a:ext cx="838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>
                <a:latin typeface="+mn-lt"/>
              </a:rPr>
              <a:t>MFD Model and Overall Semantics – </a:t>
            </a:r>
            <a:r>
              <a:rPr lang="en-US" sz="1600" kern="0" dirty="0" smtClean="0">
                <a:latin typeface="+mn-lt"/>
              </a:rPr>
              <a:t>March 29, </a:t>
            </a:r>
            <a:r>
              <a:rPr lang="en-US" sz="1600" kern="0" dirty="0">
                <a:latin typeface="+mn-lt"/>
              </a:rPr>
              <a:t>2010 Interim Draft </a:t>
            </a:r>
            <a:endParaRPr lang="en-US" sz="1600" kern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>
                <a:latin typeface="+mn-lt"/>
              </a:rPr>
              <a:t>    </a:t>
            </a:r>
            <a:r>
              <a:rPr lang="en-US" sz="1600" kern="0" dirty="0" smtClean="0">
                <a:latin typeface="+mn-lt"/>
                <a:hlinkClick r:id="rId5"/>
              </a:rPr>
              <a:t>&lt;ftp://ftp.pwg.org/pub/pwg/mfd/wd/wd-mfdoverallmod10-20100329.pdf&gt;</a:t>
            </a:r>
            <a:r>
              <a:rPr lang="en-US" sz="1600" kern="0" dirty="0" smtClean="0">
                <a:latin typeface="+mn-lt"/>
              </a:rPr>
              <a:t> </a:t>
            </a:r>
            <a:endParaRPr lang="en-US" sz="1600" kern="0" dirty="0">
              <a:latin typeface="+mn-lt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04800" y="37338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 Multifunction Device Service Model</a:t>
            </a:r>
            <a:r>
              <a:rPr lang="en-US" sz="1600" kern="0" dirty="0" smtClean="0">
                <a:solidFill>
                  <a:srgbClr val="000000"/>
                </a:solidFill>
              </a:rPr>
              <a:t> Requirements– </a:t>
            </a:r>
            <a:r>
              <a:rPr lang="en-US" sz="1600" kern="0" dirty="0" smtClean="0">
                <a:solidFill>
                  <a:srgbClr val="000000"/>
                </a:solidFill>
              </a:rPr>
              <a:t>July 22, </a:t>
            </a:r>
            <a:r>
              <a:rPr lang="en-US" sz="1600" kern="0" dirty="0" smtClean="0">
                <a:solidFill>
                  <a:srgbClr val="000000"/>
                </a:solidFill>
              </a:rPr>
              <a:t>2010  Stable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6" invalidUrl="ftp:///"/>
              </a:rPr>
              <a:t>ftp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6" invalidUrl="ftp:///"/>
              </a:rPr>
              <a:t>://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7"/>
              </a:rPr>
              <a:t>&lt;ftp://ftp.pwg.org/pub/pwg/mfd/wd/lcrc-mfdreq10-20100722.pdf&gt;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04800" y="3048000"/>
            <a:ext cx="731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Requirements: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(In WG Last Call)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Progress Documents: </a:t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" y="5181600"/>
            <a:ext cx="3429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228600" y="29718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FaxIn Service: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(Work in Progress)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1752600"/>
            <a:ext cx="2971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04800" y="35814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kern="0" dirty="0" smtClean="0"/>
              <a:t>FaxIn Service:  </a:t>
            </a:r>
            <a:br>
              <a:rPr lang="en-US" sz="1600" kern="0" dirty="0" smtClean="0"/>
            </a:br>
            <a:r>
              <a:rPr lang="en-US" sz="1600" kern="0" dirty="0" smtClean="0"/>
              <a:t>	Semantic Model and Service Interface – </a:t>
            </a:r>
            <a:r>
              <a:rPr lang="en-US" sz="1600" kern="0" dirty="0" smtClean="0"/>
              <a:t>July 28  </a:t>
            </a:r>
            <a:r>
              <a:rPr lang="en-US" sz="1600" kern="0" dirty="0" smtClean="0"/>
              <a:t>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3"/>
              </a:rPr>
              <a:t>&lt;ftp://ftp.pwg.org/pub/pwg/mfd/wd/wd-mfdfaxinmodel10-20100728.pdf&gt;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04800" y="45720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System </a:t>
            </a:r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Service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(Work in Progress)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81000" y="3581400"/>
            <a:ext cx="3429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228600" y="52578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MFD </a:t>
            </a:r>
            <a:r>
              <a:rPr lang="en-US" sz="1600" dirty="0"/>
              <a:t>System Service </a:t>
            </a:r>
            <a:r>
              <a:rPr lang="en-US" sz="1600" kern="0" dirty="0" smtClean="0">
                <a:solidFill>
                  <a:srgbClr val="000000"/>
                </a:solidFill>
              </a:rPr>
              <a:t>:</a:t>
            </a:r>
            <a:r>
              <a:rPr lang="en-US" sz="1600" kern="0" dirty="0">
                <a:solidFill>
                  <a:srgbClr val="000000"/>
                </a:solidFill>
              </a:rPr>
              <a:t>  </a:t>
            </a:r>
            <a:br>
              <a:rPr lang="en-US" sz="1600" kern="0" dirty="0">
                <a:solidFill>
                  <a:srgbClr val="000000"/>
                </a:solidFill>
              </a:rPr>
            </a:br>
            <a:r>
              <a:rPr lang="en-US" sz="1600" kern="0" dirty="0">
                <a:solidFill>
                  <a:srgbClr val="000000"/>
                </a:solidFill>
              </a:rPr>
              <a:t>	Semantic Model and Service Interface – </a:t>
            </a:r>
            <a:r>
              <a:rPr lang="en-US" sz="1600" kern="0" dirty="0" smtClean="0">
                <a:solidFill>
                  <a:srgbClr val="000000"/>
                </a:solidFill>
              </a:rPr>
              <a:t>July 23, 2010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4"/>
              </a:rPr>
              <a:t>&lt;ftp://ftp.pwg.org/pub/pwg/mfd/wd/wd-mfdsystemservicemodel10-20100723.pdf&gt;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52400" y="18288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   FaxOut </a:t>
            </a:r>
            <a:r>
              <a:rPr lang="en-US" sz="1600" kern="0" dirty="0"/>
              <a:t>Service:  </a:t>
            </a:r>
            <a:br>
              <a:rPr lang="en-US" sz="1600" kern="0" dirty="0"/>
            </a:br>
            <a:r>
              <a:rPr lang="en-US" sz="1600" kern="0" dirty="0"/>
              <a:t>	Semantic Model and Service Interface – </a:t>
            </a:r>
            <a:r>
              <a:rPr lang="en-US" sz="1600" kern="0" dirty="0" smtClean="0"/>
              <a:t>July 23, </a:t>
            </a:r>
            <a:r>
              <a:rPr lang="en-US" sz="1600" kern="0" dirty="0"/>
              <a:t>2010 </a:t>
            </a:r>
            <a:r>
              <a:rPr lang="en-US" sz="1600" kern="0" dirty="0" smtClean="0"/>
              <a:t>Stable Draft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	</a:t>
            </a:r>
            <a:r>
              <a:rPr lang="en-US" sz="1600" kern="0" dirty="0" smtClean="0">
                <a:latin typeface="+mn-lt"/>
                <a:hlinkClick r:id="rId5"/>
              </a:rPr>
              <a:t>&lt;ftp://ftp.pwg.org/pub/pwg/mfd/wd/wd-mfdfaxoutmodel10-20100723.pdf&gt;</a:t>
            </a:r>
            <a:r>
              <a:rPr lang="en-US" sz="1600" kern="0" dirty="0" smtClean="0">
                <a:latin typeface="+mn-lt"/>
              </a:rPr>
              <a:t> </a:t>
            </a:r>
            <a:endParaRPr lang="en-US" sz="1600" kern="0" dirty="0">
              <a:latin typeface="+mn-lt"/>
            </a:endParaRPr>
          </a:p>
        </p:txBody>
      </p:sp>
      <p:sp>
        <p:nvSpPr>
          <p:cNvPr id="23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304800" y="12192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FaxOut Service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: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(Ready for WG Last Call)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6629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Schema Status: 	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662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Progress Documents: </a:t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04800" y="2133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Up to date with In Progress specifications, System Service, System Health(IDS), and Power specification 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ADADD18-4A4A-4341-89B6-9C913855314B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18435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2010, Printer Working Group. All rights reserved.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Remaining Services 	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7848600" cy="4449763"/>
          </a:xfrm>
        </p:spPr>
        <p:txBody>
          <a:bodyPr/>
          <a:lstStyle/>
          <a:p>
            <a:r>
              <a:rPr lang="en-US" dirty="0" smtClean="0"/>
              <a:t>Services planned to be addressed after the current Services are complete.  (Subject to change based on group consensus)</a:t>
            </a:r>
          </a:p>
          <a:p>
            <a:pPr lvl="1"/>
            <a:r>
              <a:rPr lang="en-US" dirty="0" smtClean="0"/>
              <a:t>Transform Service</a:t>
            </a:r>
          </a:p>
          <a:p>
            <a:pPr lvl="1"/>
            <a:r>
              <a:rPr lang="en-US" dirty="0" smtClean="0"/>
              <a:t>EmailIn Service</a:t>
            </a:r>
          </a:p>
          <a:p>
            <a:pPr lvl="1"/>
            <a:r>
              <a:rPr lang="en-US" dirty="0" smtClean="0"/>
              <a:t>EmailOut Service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C53F2-7899-4996-B163-A0BC5ADEC2A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4906963"/>
          </a:xfrm>
        </p:spPr>
        <p:txBody>
          <a:bodyPr/>
          <a:lstStyle/>
          <a:p>
            <a:pPr eaLnBrk="1" hangingPunct="1"/>
            <a:r>
              <a:rPr lang="en-US" dirty="0" smtClean="0"/>
              <a:t>Work to complete the MFD Overall specification.</a:t>
            </a:r>
          </a:p>
          <a:p>
            <a:pPr lvl="1" eaLnBrk="1" hangingPunct="1"/>
            <a:r>
              <a:rPr lang="en-US" dirty="0" smtClean="0"/>
              <a:t>Delay PWG wide Last Call and Formal Vote until a few (i.e. Copy, FaxOut, FaxIn) that are normatively dependant on this specification reach Last Call status</a:t>
            </a:r>
          </a:p>
          <a:p>
            <a:pPr eaLnBrk="1" hangingPunct="1"/>
            <a:r>
              <a:rPr lang="en-US" dirty="0" smtClean="0"/>
              <a:t>We need people to step up as editors of remaining service specifications.  The MFD specification reduces the amount of work to produce a service specification.  The current Copy specification and FaxOut specification can be used as templates.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7D8EA0-B391-42CC-B9ED-96DF769E719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smtClean="0">
                <a:cs typeface="Vrinda" pitchFamily="2" charset="0"/>
              </a:rPr>
              <a:t>We welcome more participation from member companies</a:t>
            </a:r>
            <a:endParaRPr lang="en-US" smtClean="0">
              <a:cs typeface="Vrinda" pitchFamily="2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smtClean="0"/>
              <a:t>The group maintains a Web Page for MFD That includes links to the latest documents, schema and a browsable version of the schema</a:t>
            </a:r>
            <a:endParaRPr lang="en-US" sz="28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hlinkClick r:id="rId3"/>
              </a:rPr>
              <a:t>http://www.pwg.org/mfd/index.html</a:t>
            </a:r>
            <a:endParaRPr lang="en-US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 Slide Template</Template>
  <TotalTime>2795</TotalTime>
  <Words>547</Words>
  <Application>Microsoft Office PowerPoint</Application>
  <PresentationFormat>On-screen Show (4:3)</PresentationFormat>
  <Paragraphs>79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PWG Slide Template</vt:lpstr>
      <vt:lpstr>Custom Design</vt:lpstr>
      <vt:lpstr>PWG Plenary Status Report MFD Working Group</vt:lpstr>
      <vt:lpstr>Purpose of the effort </vt:lpstr>
      <vt:lpstr> Approved Documents:  </vt:lpstr>
      <vt:lpstr> In Progress Documents:  </vt:lpstr>
      <vt:lpstr>Slide 5</vt:lpstr>
      <vt:lpstr>Schema Status:  </vt:lpstr>
      <vt:lpstr>Remaining Services  </vt:lpstr>
      <vt:lpstr>Next Steps</vt:lpstr>
      <vt:lpstr>More Info/How to participate</vt:lpstr>
      <vt:lpstr>More Info/How to participate</vt:lpstr>
    </vt:vector>
  </TitlesOfParts>
  <Company>Lexmark International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Jerry Thrasher</dc:creator>
  <cp:lastModifiedBy>Zehler, Peter</cp:lastModifiedBy>
  <cp:revision>273</cp:revision>
  <dcterms:created xsi:type="dcterms:W3CDTF">2007-11-07T18:42:21Z</dcterms:created>
  <dcterms:modified xsi:type="dcterms:W3CDTF">2010-07-29T14:19:52Z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