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77" r:id="rId2"/>
    <p:sldId id="276" r:id="rId3"/>
    <p:sldId id="275" r:id="rId4"/>
    <p:sldId id="279" r:id="rId5"/>
    <p:sldId id="280" r:id="rId6"/>
    <p:sldId id="281" r:id="rId7"/>
    <p:sldId id="282" r:id="rId8"/>
    <p:sldId id="283" r:id="rId9"/>
    <p:sldId id="284" r:id="rId10"/>
    <p:sldId id="285" r:id="rId11"/>
    <p:sldId id="289" r:id="rId12"/>
    <p:sldId id="288" r:id="rId13"/>
    <p:sldId id="286" r:id="rId14"/>
    <p:sldId id="287" r:id="rId15"/>
    <p:sldId id="273" r:id="rId16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BE0E3"/>
    <a:srgbClr val="1C6FA8"/>
    <a:srgbClr val="DDDDDD"/>
    <a:srgbClr val="808080"/>
    <a:srgbClr val="C0C0C0"/>
    <a:srgbClr val="99FF99"/>
    <a:srgbClr val="000000"/>
    <a:srgbClr val="DE02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76" autoAdjust="0"/>
    <p:restoredTop sz="76786" autoAdjust="0"/>
  </p:normalViewPr>
  <p:slideViewPr>
    <p:cSldViewPr>
      <p:cViewPr varScale="1">
        <p:scale>
          <a:sx n="56" d="100"/>
          <a:sy n="56" d="100"/>
        </p:scale>
        <p:origin x="-1818" y="-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9" tIns="48330" rIns="96659" bIns="48330" numCol="1" anchor="t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9" tIns="48330" rIns="96659" bIns="48330" numCol="1" anchor="t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9" tIns="48330" rIns="96659" bIns="483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9" tIns="48330" rIns="96659" bIns="48330" numCol="1" anchor="b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9" tIns="48330" rIns="96659" bIns="48330" numCol="1" anchor="b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pPr>
              <a:defRPr/>
            </a:pPr>
            <a:fld id="{F25F1624-80CA-4E03-AD92-EC5FED62BB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2589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The cloud mapping specification is written by the cloud imaging </a:t>
            </a:r>
            <a:r>
              <a:rPr lang="en-US" dirty="0" err="1" smtClean="0"/>
              <a:t>wg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The formal approval including the last call goes through the semantic model </a:t>
            </a:r>
            <a:r>
              <a:rPr lang="en-US" dirty="0" err="1" smtClean="0"/>
              <a:t>wg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 err="1" smtClean="0"/>
              <a:t>mfd</a:t>
            </a:r>
            <a:r>
              <a:rPr lang="en-US" dirty="0" smtClean="0"/>
              <a:t> model already contains the transform and </a:t>
            </a:r>
            <a:r>
              <a:rPr lang="en-US" dirty="0" err="1" smtClean="0"/>
              <a:t>FaxIn</a:t>
            </a:r>
            <a:r>
              <a:rPr lang="en-US" dirty="0" smtClean="0"/>
              <a:t> service.</a:t>
            </a:r>
            <a:r>
              <a:rPr lang="en-US" baseline="0" dirty="0" smtClean="0"/>
              <a:t>  Yet to introduce the </a:t>
            </a:r>
            <a:r>
              <a:rPr lang="en-US" baseline="0" dirty="0" err="1" smtClean="0"/>
              <a:t>emailIn</a:t>
            </a:r>
            <a:r>
              <a:rPr lang="en-US" baseline="0" dirty="0" smtClean="0"/>
              <a:t> and </a:t>
            </a:r>
            <a:r>
              <a:rPr lang="en-US" baseline="0" dirty="0" err="1" smtClean="0"/>
              <a:t>emailOut</a:t>
            </a:r>
            <a:r>
              <a:rPr lang="en-US" baseline="0" dirty="0" smtClean="0"/>
              <a:t> Services.</a:t>
            </a:r>
          </a:p>
          <a:p>
            <a:endParaRPr lang="en-US" baseline="0" dirty="0" smtClean="0"/>
          </a:p>
          <a:p>
            <a:endParaRPr lang="en-US" baseline="0" dirty="0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88B922-24EF-40F0-8904-799FC837FB26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88B922-24EF-40F0-8904-799FC837FB26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z="1200" dirty="0" smtClean="0"/>
              <a:t>{Check with Mike on new properties to be added on the Fax-Out Spec – Mike to lead the discussion at F2F}</a:t>
            </a:r>
          </a:p>
          <a:p>
            <a:pPr eaLnBrk="1" hangingPunct="1"/>
            <a:endParaRPr lang="en-US" sz="1200" dirty="0" smtClean="0"/>
          </a:p>
          <a:p>
            <a:pPr eaLnBrk="1" hangingPunct="1"/>
            <a:r>
              <a:rPr lang="en-US" sz="1200" dirty="0" smtClean="0"/>
              <a:t>Recap Transform Service</a:t>
            </a:r>
          </a:p>
          <a:p>
            <a:pPr eaLnBrk="1" hangingPunct="1"/>
            <a:r>
              <a:rPr lang="en-US" sz="1200" dirty="0" smtClean="0"/>
              <a:t>Paul</a:t>
            </a:r>
            <a:r>
              <a:rPr lang="en-US" sz="1200" baseline="0" dirty="0" smtClean="0"/>
              <a:t> to discuss the Mapping</a:t>
            </a:r>
          </a:p>
          <a:p>
            <a:pPr eaLnBrk="1" hangingPunct="1"/>
            <a:endParaRPr lang="en-US" sz="1200" baseline="0" dirty="0" smtClean="0"/>
          </a:p>
          <a:p>
            <a:pPr eaLnBrk="1" hangingPunct="1"/>
            <a:r>
              <a:rPr lang="en-US" sz="1200" baseline="0" dirty="0" smtClean="0"/>
              <a:t>We need to figure the best way to obtain synergy between the Cloud and SM…</a:t>
            </a:r>
          </a:p>
          <a:p>
            <a:pPr eaLnBrk="1" hangingPunct="1"/>
            <a:endParaRPr lang="en-US" sz="1200" baseline="0" dirty="0" smtClean="0"/>
          </a:p>
          <a:p>
            <a:pPr eaLnBrk="1" hangingPunct="1"/>
            <a:r>
              <a:rPr lang="en-US" sz="1200" baseline="0" dirty="0" smtClean="0"/>
              <a:t>Fax-In: Small editorial changes since the Feb review.</a:t>
            </a:r>
            <a:endParaRPr lang="en-US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DE0C593-134A-49F3-A7D0-CFA7B33A3449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“Mapping Related Standards to/from PWG PJT v1.0”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Also, I suggest that the action item to revise the Semantic Model/MFD  charter be listed under “ In Progress” Documents.</a:t>
            </a:r>
          </a:p>
          <a:p>
            <a:endParaRPr lang="en-US" dirty="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At the F2F meeting:</a:t>
            </a:r>
            <a:r>
              <a:rPr lang="en-US" baseline="0" dirty="0" smtClean="0"/>
              <a:t> discuss whether we need to have a top level copy service or have it as a combination of </a:t>
            </a:r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4E520D-C96A-4A05-9F5A-EEA368DBA3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Copyright © 2012, Printer Working Group. All rights reserved.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D0652D-689F-40AA-AA08-F279CA036C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2009, Printer Working Group. All rights reserved.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743C97-A8C6-4608-BC72-296F7F7A91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2009, Printer Working Group. All rights reserved.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AB0B2C-5029-40A1-8E19-1B2D134BB4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2009, Printer Working Group. All rights reserved.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50F281-7C41-4637-8EE0-1F2A882EA8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2009, Printer Working Group. All rights reserved.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71600"/>
            <a:ext cx="4038600" cy="4754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4038600" cy="4754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1FA158-CF87-45B0-B1CD-AB0338D1B9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2009, Printer Working Group. All rights reserved.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767A9B-E3F2-4F07-8C51-9A43A9C5C5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2009, Printer Working Group. All rights reserved.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2AA61E-916E-4D29-A9E9-5132867320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2009, Printer Working Group. All rights reserved.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1657FA-1FB8-46CA-BA36-BC6FF3D7D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2009, Printer Working Group. All rights reserved.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09611B-E9A0-45DA-959B-778D6F7EB3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2009, Printer Working Group. All rights reserved.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068E92-2BE8-4980-A35F-34F32B3457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2009, Printer Working Group. All rights reserved.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6629400"/>
            <a:ext cx="9144000" cy="228600"/>
          </a:xfrm>
          <a:prstGeom prst="rect">
            <a:avLst/>
          </a:prstGeom>
          <a:solidFill>
            <a:srgbClr val="DE0235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141288" y="6400800"/>
            <a:ext cx="1841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endParaRPr lang="en-US" sz="900">
              <a:solidFill>
                <a:schemeClr val="bg2"/>
              </a:solidFill>
              <a:latin typeface="Verdana" pitchFamily="34" charset="0"/>
            </a:endParaRPr>
          </a:p>
        </p:txBody>
      </p:sp>
      <p:pic>
        <p:nvPicPr>
          <p:cNvPr id="1028" name="Picture 12" descr="pwg-half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191375" y="327025"/>
            <a:ext cx="161925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62305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FB79916-27EC-445B-8586-68DCCF097D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0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6629400" cy="868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stylekljg</a:t>
            </a:r>
          </a:p>
        </p:txBody>
      </p:sp>
      <p:sp>
        <p:nvSpPr>
          <p:cNvPr id="1031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71600"/>
            <a:ext cx="8229600" cy="4754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0" name="Line 16"/>
          <p:cNvSpPr>
            <a:spLocks noChangeShapeType="1"/>
          </p:cNvSpPr>
          <p:nvPr/>
        </p:nvSpPr>
        <p:spPr bwMode="auto">
          <a:xfrm>
            <a:off x="457200" y="1219200"/>
            <a:ext cx="6705600" cy="0"/>
          </a:xfrm>
          <a:prstGeom prst="line">
            <a:avLst/>
          </a:prstGeom>
          <a:noFill/>
          <a:ln w="38100">
            <a:solidFill>
              <a:srgbClr val="DE0235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41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33400" y="6623050"/>
            <a:ext cx="4495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r>
              <a:rPr lang="en-US"/>
              <a:t>Copyright © 2009, Printer Working Group. All rights reserved.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wg.org/mfd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wg.org/mailman/listinfo/mfd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ftp://ftp.pwg.org/pub/pwg/mfd/wd/wd-mfdtransformmodel01-20120807-rev.pdf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wg.org/mfd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ftp://ftp.pwg.org/pub/pwg/candidates/cs-sm20-scan10-20090410-5108.02.pd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hyperlink" Target="ftp://ftp.pwg.org/pub/pwg/candidates/cs-sm20-resource10-20090703-5108.03.pdf" TargetMode="External"/><Relationship Id="rId4" Type="http://schemas.openxmlformats.org/officeDocument/2006/relationships/hyperlink" Target="ftp://ftp.pwg.org/pub/pwg/candidates/cs-sm10-20040120-5105.1.pdf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ftp://ftp.pwg.org/pub/pwg/informational/req-mfdreq10-20100901.pdf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hyperlink" Target="ftp://ftp.pwg.org/pub/pwg/candidates/cs-sm20-copy10-20110610-5108.04.pdf" TargetMode="External"/><Relationship Id="rId4" Type="http://schemas.openxmlformats.org/officeDocument/2006/relationships/hyperlink" Target="ftp://ftp.pwg.org/pub/pwg/candidates/cs-sm20-mfdmodel10-20110415-5108.1.pdf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ftp://ftp.pwg.org/pub/pwg/candidates/cs-sm20-faxout10-20110809-5108.05.pdf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hyperlink" Target="ftp://ftp.pwg.org/pub/pwg/candidates/cs-sm20-pjt10-20120813-5108.07.pdf" TargetMode="External"/><Relationship Id="rId4" Type="http://schemas.openxmlformats.org/officeDocument/2006/relationships/hyperlink" Target="ftp://ftp.pwg.org/pub/pwg/candidates/cs-sm20-system10-20120217-5108.06.pdf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ftp://ftp.pwg.org/pub/pwg/mfd/wd/wd-mfdfaxinmodel10-20121201.pdf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hyperlink" Target="ftp://ftp.pwg.org/pub/pwg/mfd/wd/wd-mfdtransformmodel01-20120807.pdf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DE1E52C1-839C-46B2-825F-82DBA1A69B0A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331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Copyright © 2013, Printer Working Group. All rights reserved.</a:t>
            </a:r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 eaLnBrk="1" hangingPunct="1"/>
            <a:r>
              <a:rPr lang="en-US" dirty="0" smtClean="0"/>
              <a:t>Semantic Model Working Group</a:t>
            </a:r>
            <a:br>
              <a:rPr lang="en-US" dirty="0" smtClean="0"/>
            </a:br>
            <a:r>
              <a:rPr lang="en-US" dirty="0" smtClean="0"/>
              <a:t>Agenda</a:t>
            </a:r>
          </a:p>
        </p:txBody>
      </p:sp>
      <p:sp>
        <p:nvSpPr>
          <p:cNvPr id="1331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2514600"/>
          </a:xfrm>
        </p:spPr>
        <p:txBody>
          <a:bodyPr/>
          <a:lstStyle/>
          <a:p>
            <a:pPr eaLnBrk="1" hangingPunct="1"/>
            <a:r>
              <a:rPr lang="en-US" dirty="0" smtClean="0"/>
              <a:t>May 16, 2013</a:t>
            </a:r>
          </a:p>
          <a:p>
            <a:pPr eaLnBrk="1" hangingPunct="1"/>
            <a:r>
              <a:rPr lang="en-US" dirty="0" smtClean="0"/>
              <a:t>Cupertino, CA</a:t>
            </a:r>
            <a:endParaRPr lang="en-US" dirty="0"/>
          </a:p>
          <a:p>
            <a:pPr eaLnBrk="1" hangingPunct="1"/>
            <a:r>
              <a:rPr lang="en-US" dirty="0" smtClean="0"/>
              <a:t>PWG F2F Meeting</a:t>
            </a:r>
          </a:p>
          <a:p>
            <a:pPr eaLnBrk="1" hangingPunct="1"/>
            <a:endParaRPr lang="en-US" dirty="0"/>
          </a:p>
          <a:p>
            <a:pPr eaLnBrk="1" hangingPunct="1"/>
            <a:r>
              <a:rPr lang="en-US" sz="2000" dirty="0" smtClean="0"/>
              <a:t>Daniel Manchala (Xerox)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31CC53F2-7899-4996-B163-A0BC5ADEC2A7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1945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Copyright © 2013, Printer Working Group. All rights reserved.</a:t>
            </a:r>
          </a:p>
        </p:txBody>
      </p:sp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Next Steps</a:t>
            </a:r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19200"/>
            <a:ext cx="8534400" cy="5334000"/>
          </a:xfrm>
        </p:spPr>
        <p:txBody>
          <a:bodyPr/>
          <a:lstStyle/>
          <a:p>
            <a:pPr eaLnBrk="1" hangingPunct="1"/>
            <a:r>
              <a:rPr lang="en-US" dirty="0" smtClean="0"/>
              <a:t>Appoint </a:t>
            </a:r>
            <a:r>
              <a:rPr lang="en-US" dirty="0" smtClean="0"/>
              <a:t>Secretary </a:t>
            </a:r>
            <a:r>
              <a:rPr lang="en-US" dirty="0" smtClean="0"/>
              <a:t>of Semantic Model Working Group</a:t>
            </a:r>
          </a:p>
          <a:p>
            <a:pPr eaLnBrk="1" hangingPunct="1"/>
            <a:r>
              <a:rPr lang="en-US" dirty="0" smtClean="0">
                <a:solidFill>
                  <a:srgbClr val="0070C0"/>
                </a:solidFill>
              </a:rPr>
              <a:t>Discuss </a:t>
            </a:r>
            <a:r>
              <a:rPr lang="en-US" dirty="0" smtClean="0">
                <a:solidFill>
                  <a:srgbClr val="0070C0"/>
                </a:solidFill>
              </a:rPr>
              <a:t>Version 2 of Mapping Document.</a:t>
            </a:r>
          </a:p>
          <a:p>
            <a:pPr eaLnBrk="1" hangingPunct="1"/>
            <a:r>
              <a:rPr lang="en-US" dirty="0" smtClean="0"/>
              <a:t>Complete Last Call and Formal Vote on </a:t>
            </a:r>
          </a:p>
          <a:p>
            <a:pPr lvl="1" eaLnBrk="1" hangingPunct="1"/>
            <a:r>
              <a:rPr lang="en-US" dirty="0" smtClean="0"/>
              <a:t>Transform </a:t>
            </a:r>
            <a:r>
              <a:rPr lang="en-US" dirty="0"/>
              <a:t>Service: Semantic Model and Service </a:t>
            </a:r>
            <a:r>
              <a:rPr lang="en-US" dirty="0" smtClean="0"/>
              <a:t>Interface</a:t>
            </a:r>
          </a:p>
          <a:p>
            <a:pPr lvl="1" eaLnBrk="1" hangingPunct="1"/>
            <a:r>
              <a:rPr lang="en-US" dirty="0" err="1"/>
              <a:t>FaxIn</a:t>
            </a:r>
            <a:r>
              <a:rPr lang="en-US" dirty="0"/>
              <a:t> Service: Semantic Model and Service Interface </a:t>
            </a:r>
            <a:endParaRPr lang="en-US" dirty="0" smtClean="0"/>
          </a:p>
          <a:p>
            <a:pPr eaLnBrk="1" hangingPunct="1"/>
            <a:r>
              <a:rPr lang="en-US" dirty="0" smtClean="0">
                <a:solidFill>
                  <a:srgbClr val="0070C0"/>
                </a:solidFill>
              </a:rPr>
              <a:t>Continue Cloud </a:t>
            </a:r>
            <a:r>
              <a:rPr lang="en-US" dirty="0">
                <a:solidFill>
                  <a:srgbClr val="0070C0"/>
                </a:solidFill>
              </a:rPr>
              <a:t>Mapping </a:t>
            </a:r>
            <a:r>
              <a:rPr lang="en-US" dirty="0" smtClean="0">
                <a:solidFill>
                  <a:srgbClr val="0070C0"/>
                </a:solidFill>
              </a:rPr>
              <a:t>activity</a:t>
            </a:r>
          </a:p>
          <a:p>
            <a:pPr eaLnBrk="1" hangingPunct="1"/>
            <a:r>
              <a:rPr lang="en-US" dirty="0" smtClean="0">
                <a:solidFill>
                  <a:srgbClr val="0070C0"/>
                </a:solidFill>
              </a:rPr>
              <a:t>Web Services binding of Cloud Imaging Model</a:t>
            </a:r>
          </a:p>
          <a:p>
            <a:pPr lvl="1" eaLnBrk="1" hangingPunct="1"/>
            <a:r>
              <a:rPr lang="en-US" dirty="0" smtClean="0">
                <a:solidFill>
                  <a:srgbClr val="0070C0"/>
                </a:solidFill>
              </a:rPr>
              <a:t>Maybe as part of Print Service v2.0</a:t>
            </a:r>
          </a:p>
          <a:p>
            <a:pPr eaLnBrk="1" hangingPunct="1"/>
            <a:r>
              <a:rPr lang="en-US" dirty="0" smtClean="0"/>
              <a:t>Update </a:t>
            </a:r>
            <a:r>
              <a:rPr lang="en-US" dirty="0"/>
              <a:t>the MFD Model and Common Semantics Version 1.0 to be the PWG Semantic Model Specification Version </a:t>
            </a:r>
            <a:r>
              <a:rPr lang="en-US" dirty="0" smtClean="0"/>
              <a:t>2.0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Mapping 2.0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Paul </a:t>
            </a:r>
            <a:r>
              <a:rPr lang="en-US" dirty="0" err="1" smtClean="0"/>
              <a:t>Tykodi</a:t>
            </a:r>
            <a:r>
              <a:rPr lang="en-US" dirty="0" smtClean="0"/>
              <a:t> to present the document</a:t>
            </a:r>
          </a:p>
          <a:p>
            <a:r>
              <a:rPr lang="en-US" dirty="0" smtClean="0"/>
              <a:t>AFP and MO:DCA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AAB0B2C-5029-40A1-8E19-1B2D134BB4BE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Copyright © 2013, Printer Working Group. All rights reserved.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98405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Semantic Model 2.0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81600"/>
          </a:xfrm>
        </p:spPr>
        <p:txBody>
          <a:bodyPr/>
          <a:lstStyle/>
          <a:p>
            <a:r>
              <a:rPr lang="en-US" dirty="0" smtClean="0"/>
              <a:t>Approach</a:t>
            </a:r>
          </a:p>
          <a:p>
            <a:pPr lvl="1"/>
            <a:r>
              <a:rPr lang="en-US" dirty="0" smtClean="0"/>
              <a:t>Start with the MFD model 1.0 and make changes or afresh</a:t>
            </a:r>
          </a:p>
          <a:p>
            <a:pPr lvl="1"/>
            <a:r>
              <a:rPr lang="en-US" dirty="0" smtClean="0"/>
              <a:t>Need to include schema as they appear on web site?</a:t>
            </a:r>
          </a:p>
          <a:p>
            <a:pPr lvl="1"/>
            <a:r>
              <a:rPr lang="en-US" dirty="0" smtClean="0"/>
              <a:t>One single doc or multiple docs – one per service?</a:t>
            </a:r>
          </a:p>
          <a:p>
            <a:r>
              <a:rPr lang="en-US" dirty="0" smtClean="0"/>
              <a:t>With MFD 1.0</a:t>
            </a:r>
          </a:p>
          <a:p>
            <a:pPr lvl="1"/>
            <a:r>
              <a:rPr lang="en-US" dirty="0" smtClean="0"/>
              <a:t>May need to deprecate some unused or superseded attributes</a:t>
            </a:r>
          </a:p>
          <a:p>
            <a:pPr lvl="1"/>
            <a:r>
              <a:rPr lang="en-US" dirty="0" smtClean="0"/>
              <a:t>Add new attributes</a:t>
            </a:r>
          </a:p>
          <a:p>
            <a:pPr lvl="1"/>
            <a:r>
              <a:rPr lang="en-US" dirty="0" smtClean="0"/>
              <a:t>Any issues with taking this approach?</a:t>
            </a:r>
          </a:p>
          <a:p>
            <a:r>
              <a:rPr lang="en-US" dirty="0" smtClean="0"/>
              <a:t>With start afresh</a:t>
            </a:r>
          </a:p>
          <a:p>
            <a:pPr lvl="1"/>
            <a:r>
              <a:rPr lang="en-US" dirty="0" smtClean="0"/>
              <a:t>What do we need to include?</a:t>
            </a:r>
          </a:p>
          <a:p>
            <a:pPr lvl="2"/>
            <a:r>
              <a:rPr lang="en-US" dirty="0" smtClean="0"/>
              <a:t>Service model, job model, theory of operation, etc.</a:t>
            </a:r>
          </a:p>
          <a:p>
            <a:pPr lvl="1"/>
            <a:r>
              <a:rPr lang="en-US" dirty="0" smtClean="0"/>
              <a:t>Any issues with taking this approach?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AAB0B2C-5029-40A1-8E19-1B2D134BB4BE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400" y="6629400"/>
            <a:ext cx="5181600" cy="22225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Copyright © 2013, Printer Working Group. All rights reserved.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14233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E47D8EA0-B391-42CC-B9ED-96DF769E7195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Copyright © 2013, Printer Working Group. All rights reserved.</a:t>
            </a:r>
          </a:p>
        </p:txBody>
      </p:sp>
      <p:sp>
        <p:nvSpPr>
          <p:cNvPr id="204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More Info/How to participate</a:t>
            </a:r>
          </a:p>
        </p:txBody>
      </p:sp>
      <p:sp>
        <p:nvSpPr>
          <p:cNvPr id="2048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19200"/>
            <a:ext cx="9144000" cy="4800600"/>
          </a:xfrm>
        </p:spPr>
        <p:txBody>
          <a:bodyPr/>
          <a:lstStyle/>
          <a:p>
            <a:pPr marL="457200" indent="-457200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800" b="1" dirty="0" smtClean="0">
                <a:cs typeface="Vrinda" pitchFamily="2" charset="0"/>
              </a:rPr>
              <a:t>We welcome more participation from member companies</a:t>
            </a:r>
            <a:endParaRPr lang="en-US" dirty="0" smtClean="0">
              <a:cs typeface="Vrinda" pitchFamily="2" charset="0"/>
            </a:endParaRPr>
          </a:p>
          <a:p>
            <a:pPr marL="457200" indent="-457200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800" b="1" dirty="0" smtClean="0"/>
              <a:t>The group maintains a Web Page for Semantic Model that includes links to the latest documents, schema and a </a:t>
            </a:r>
            <a:r>
              <a:rPr lang="en-US" sz="2800" b="1" dirty="0" err="1" smtClean="0"/>
              <a:t>browsable</a:t>
            </a:r>
            <a:r>
              <a:rPr lang="en-US" sz="2800" b="1" dirty="0" smtClean="0"/>
              <a:t> version of the schema</a:t>
            </a:r>
            <a:endParaRPr lang="en-US" sz="2800" dirty="0" smtClean="0"/>
          </a:p>
          <a:p>
            <a:pPr lvl="2" eaLnBrk="1" hangingPunct="1">
              <a:lnSpc>
                <a:spcPct val="90000"/>
              </a:lnSpc>
              <a:buFontTx/>
              <a:buNone/>
            </a:pPr>
            <a:r>
              <a:rPr lang="en-US" sz="2800" dirty="0" smtClean="0">
                <a:hlinkClick r:id="rId3"/>
              </a:rPr>
              <a:t>http://www.pwg.org/mfd</a:t>
            </a:r>
            <a:endParaRPr lang="en-US" sz="2800" dirty="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3"/>
          <p:cNvSpPr txBox="1">
            <a:spLocks noGrp="1"/>
          </p:cNvSpPr>
          <p:nvPr/>
        </p:nvSpPr>
        <p:spPr bwMode="auto">
          <a:xfrm>
            <a:off x="6553200" y="662305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fld id="{9143B6AC-09F6-4623-BD5B-B56B5790BD6D}" type="slidenum">
              <a:rPr lang="en-US" sz="1200"/>
              <a:pPr algn="r"/>
              <a:t>14</a:t>
            </a:fld>
            <a:endParaRPr lang="en-US" sz="1200"/>
          </a:p>
        </p:txBody>
      </p:sp>
      <p:sp>
        <p:nvSpPr>
          <p:cNvPr id="21507" name="Footer Placeholder 4"/>
          <p:cNvSpPr txBox="1">
            <a:spLocks noGrp="1"/>
          </p:cNvSpPr>
          <p:nvPr/>
        </p:nvSpPr>
        <p:spPr bwMode="auto">
          <a:xfrm>
            <a:off x="533400" y="6623050"/>
            <a:ext cx="4495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1200" dirty="0"/>
              <a:t>Copyright © </a:t>
            </a:r>
            <a:r>
              <a:rPr lang="en-US" sz="1200" dirty="0" smtClean="0"/>
              <a:t>2013, </a:t>
            </a:r>
            <a:r>
              <a:rPr lang="en-US" sz="1200" dirty="0"/>
              <a:t>Printer Working Group. All rights reserved.</a:t>
            </a:r>
          </a:p>
        </p:txBody>
      </p:sp>
      <p:sp>
        <p:nvSpPr>
          <p:cNvPr id="2150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More Info/How to participate</a:t>
            </a:r>
          </a:p>
        </p:txBody>
      </p:sp>
      <p:sp>
        <p:nvSpPr>
          <p:cNvPr id="2150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19200"/>
            <a:ext cx="9144000" cy="4800600"/>
          </a:xfrm>
        </p:spPr>
        <p:txBody>
          <a:bodyPr/>
          <a:lstStyle/>
          <a:p>
            <a:pPr marL="457200" indent="-457200" eaLnBrk="1" hangingPunct="1">
              <a:buFont typeface="Wingdings" pitchFamily="2" charset="2"/>
              <a:buChar char="Ø"/>
            </a:pPr>
            <a:r>
              <a:rPr lang="en-US" sz="2800" b="1" dirty="0" smtClean="0"/>
              <a:t>Information on subscribing to </a:t>
            </a:r>
            <a:r>
              <a:rPr lang="en-US" sz="2800" b="1" smtClean="0"/>
              <a:t>the Semantic Model </a:t>
            </a:r>
            <a:r>
              <a:rPr lang="en-US" sz="2800" b="1" dirty="0" smtClean="0"/>
              <a:t>mailing list is available at</a:t>
            </a:r>
            <a:r>
              <a:rPr lang="en-US" sz="2800" b="1" smtClean="0"/>
              <a:t/>
            </a:r>
            <a:br>
              <a:rPr lang="en-US" sz="2800" b="1" smtClean="0"/>
            </a:br>
            <a:r>
              <a:rPr lang="en-US" b="1" smtClean="0"/>
              <a:t>&lt;</a:t>
            </a:r>
            <a:r>
              <a:rPr lang="en-US" b="1" smtClean="0">
                <a:hlinkClick r:id="rId3"/>
              </a:rPr>
              <a:t>https://www.pwg.org/mailman/listinfo/mfd</a:t>
            </a:r>
            <a:r>
              <a:rPr lang="en-US" b="1" smtClean="0"/>
              <a:t>&gt; </a:t>
            </a:r>
            <a:endParaRPr lang="en-US" dirty="0" smtClean="0"/>
          </a:p>
          <a:p>
            <a:pPr marL="457200" indent="-457200" eaLnBrk="1" hangingPunct="1">
              <a:buFont typeface="Wingdings" pitchFamily="2" charset="2"/>
              <a:buChar char="Ø"/>
            </a:pPr>
            <a:r>
              <a:rPr lang="en-US" sz="2800" b="1" dirty="0" smtClean="0"/>
              <a:t>MFD holds periodic phone conferences, with dates, call numbers and agenda announced on the MFD mail list.</a:t>
            </a:r>
          </a:p>
          <a:p>
            <a:pPr marL="457200" indent="-457200" eaLnBrk="1" hangingPunct="1">
              <a:buFontTx/>
              <a:buNone/>
            </a:pPr>
            <a:endParaRPr lang="en-US" sz="3200" dirty="0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4844E297-1938-43E9-9E31-55E085C67879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Copyright © 2013, Printer Working Group. All rights reserved.</a:t>
            </a:r>
          </a:p>
        </p:txBody>
      </p:sp>
      <p:sp>
        <p:nvSpPr>
          <p:cNvPr id="205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228600"/>
            <a:ext cx="7772400" cy="841375"/>
          </a:xfrm>
        </p:spPr>
        <p:txBody>
          <a:bodyPr/>
          <a:lstStyle/>
          <a:p>
            <a:pPr algn="ctr" eaLnBrk="1" hangingPunct="1"/>
            <a:r>
              <a:rPr lang="en-US" dirty="0" smtClean="0"/>
              <a:t>SM Meeting Agenda (Tue)</a:t>
            </a:r>
          </a:p>
        </p:txBody>
      </p:sp>
      <p:sp>
        <p:nvSpPr>
          <p:cNvPr id="2053" name="Rectangle 3"/>
          <p:cNvSpPr>
            <a:spLocks noChangeArrowheads="1"/>
          </p:cNvSpPr>
          <p:nvPr/>
        </p:nvSpPr>
        <p:spPr bwMode="auto">
          <a:xfrm>
            <a:off x="304800" y="1219200"/>
            <a:ext cx="8686800" cy="22775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2800" dirty="0" smtClean="0"/>
              <a:t>Next Steps</a:t>
            </a:r>
          </a:p>
          <a:p>
            <a:pPr marL="1371600" lvl="2" indent="-4572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2800" dirty="0" smtClean="0"/>
              <a:t>Update specification</a:t>
            </a:r>
          </a:p>
          <a:p>
            <a:pPr marL="1371600" lvl="2" indent="-4572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2800" dirty="0" smtClean="0"/>
              <a:t>Schema updates</a:t>
            </a:r>
          </a:p>
          <a:p>
            <a:pPr marL="1371600" lvl="2" indent="-4572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2800" dirty="0" smtClean="0"/>
              <a:t>Prototyping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4844E297-1938-43E9-9E31-55E085C67879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Copyright © 2013, Printer Working Group. All rights reserved.</a:t>
            </a:r>
          </a:p>
        </p:txBody>
      </p:sp>
      <p:sp>
        <p:nvSpPr>
          <p:cNvPr id="205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228600"/>
            <a:ext cx="7772400" cy="841375"/>
          </a:xfrm>
        </p:spPr>
        <p:txBody>
          <a:bodyPr/>
          <a:lstStyle/>
          <a:p>
            <a:pPr algn="ctr" eaLnBrk="1" hangingPunct="1"/>
            <a:r>
              <a:rPr lang="en-US" dirty="0" smtClean="0"/>
              <a:t>SM Meeting Agenda (Thu)</a:t>
            </a:r>
          </a:p>
        </p:txBody>
      </p:sp>
      <p:sp>
        <p:nvSpPr>
          <p:cNvPr id="2053" name="Rectangle 3"/>
          <p:cNvSpPr>
            <a:spLocks noChangeArrowheads="1"/>
          </p:cNvSpPr>
          <p:nvPr/>
        </p:nvSpPr>
        <p:spPr bwMode="auto">
          <a:xfrm>
            <a:off x="202537" y="1219200"/>
            <a:ext cx="8686800" cy="49090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2" indent="-3657600">
              <a:spcAft>
                <a:spcPts val="0"/>
              </a:spcAft>
            </a:pPr>
            <a:r>
              <a:rPr lang="en-US" sz="2800" dirty="0" smtClean="0"/>
              <a:t>Session  (1:00-5:00 PM PST)</a:t>
            </a:r>
          </a:p>
          <a:p>
            <a:pPr marL="914400" lvl="1" indent="-457200">
              <a:spcAft>
                <a:spcPct val="50000"/>
              </a:spcAft>
              <a:buFont typeface="Arial" pitchFamily="34" charset="0"/>
              <a:buChar char="•"/>
            </a:pPr>
            <a:r>
              <a:rPr lang="en-US" sz="1600" dirty="0" smtClean="0"/>
              <a:t>Status of current specifications and schema</a:t>
            </a: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1600" dirty="0" smtClean="0"/>
              <a:t>Charter: What specifications needs to be done (Paul </a:t>
            </a:r>
            <a:r>
              <a:rPr lang="en-US" sz="1600" dirty="0" err="1" smtClean="0"/>
              <a:t>Tykodi</a:t>
            </a:r>
            <a:r>
              <a:rPr lang="en-US" sz="1600" dirty="0" smtClean="0"/>
              <a:t>)</a:t>
            </a: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1600" dirty="0" smtClean="0"/>
              <a:t>Discuss Cloud Imaging extensions to PWG Semantic Model Schema</a:t>
            </a: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1600" dirty="0" smtClean="0"/>
              <a:t>Mapping: Page by page review – Section 4, Version 1. MSPS/XPS mapping to Print Job Ticket (Paul </a:t>
            </a:r>
            <a:r>
              <a:rPr lang="en-US" sz="1600" dirty="0" err="1" smtClean="0"/>
              <a:t>Tykodi</a:t>
            </a:r>
            <a:r>
              <a:rPr lang="en-US" sz="1600" dirty="0" smtClean="0"/>
              <a:t>)</a:t>
            </a: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1600" dirty="0" smtClean="0"/>
              <a:t>Fax-Out: Synchronize SM 2.0 with Fax-Out Service 1.0.</a:t>
            </a:r>
          </a:p>
          <a:p>
            <a:pPr marL="1371600" lvl="2" indent="-4572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1600" dirty="0" smtClean="0"/>
              <a:t>Release an addendum or errata</a:t>
            </a: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1600" dirty="0" smtClean="0"/>
              <a:t>Review of Transform </a:t>
            </a:r>
            <a:r>
              <a:rPr lang="en-US" sz="1600" dirty="0"/>
              <a:t>Service specification</a:t>
            </a:r>
            <a:br>
              <a:rPr lang="en-US" sz="1600" dirty="0"/>
            </a:br>
            <a:r>
              <a:rPr lang="en-US" sz="1600" dirty="0" smtClean="0"/>
              <a:t>&lt;</a:t>
            </a:r>
            <a:r>
              <a:rPr lang="en-US" sz="1600" dirty="0" smtClean="0">
                <a:hlinkClick r:id="rId3"/>
              </a:rPr>
              <a:t>ftp://ftp.pwg.org/pub/pwg/mfd/wd/wd-mfdtransformmodel01-20120807-rev.pdf</a:t>
            </a:r>
            <a:r>
              <a:rPr lang="en-US" sz="1600" dirty="0" smtClean="0"/>
              <a:t>&gt; </a:t>
            </a: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1600" dirty="0" smtClean="0"/>
              <a:t>Workflow Orchestration Services.</a:t>
            </a:r>
          </a:p>
          <a:p>
            <a:pPr marL="1371600" lvl="2" indent="-4572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1600" dirty="0" smtClean="0"/>
              <a:t>Submit a multi-function job to a SM 2.0 Orchestrator</a:t>
            </a: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1600" dirty="0" smtClean="0"/>
              <a:t>Fax-In: Quick review (Ira McDonald)</a:t>
            </a:r>
          </a:p>
        </p:txBody>
      </p:sp>
    </p:spTree>
    <p:extLst>
      <p:ext uri="{BB962C8B-B14F-4D97-AF65-F5344CB8AC3E}">
        <p14:creationId xmlns:p14="http://schemas.microsoft.com/office/powerpoint/2010/main" val="3749886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98CAF50B-E118-44F5-99B7-5A3AFE9A9E20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Copyright © 2013, Printer Working Group. All rights reserved.</a:t>
            </a:r>
          </a:p>
        </p:txBody>
      </p:sp>
      <p:sp>
        <p:nvSpPr>
          <p:cNvPr id="410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228600"/>
            <a:ext cx="7467600" cy="841375"/>
          </a:xfrm>
        </p:spPr>
        <p:txBody>
          <a:bodyPr/>
          <a:lstStyle/>
          <a:p>
            <a:pPr algn="ctr" eaLnBrk="1" hangingPunct="1"/>
            <a:r>
              <a:rPr lang="en-US" dirty="0" smtClean="0"/>
              <a:t>Semantic Model Meeting Logistics</a:t>
            </a:r>
          </a:p>
        </p:txBody>
      </p:sp>
      <p:sp>
        <p:nvSpPr>
          <p:cNvPr id="4101" name="Rectangle 3"/>
          <p:cNvSpPr>
            <a:spLocks noChangeArrowheads="1"/>
          </p:cNvSpPr>
          <p:nvPr/>
        </p:nvSpPr>
        <p:spPr bwMode="auto">
          <a:xfrm>
            <a:off x="228600" y="1828800"/>
            <a:ext cx="853440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Aft>
                <a:spcPct val="50000"/>
              </a:spcAft>
              <a:buFontTx/>
              <a:buChar char="•"/>
            </a:pPr>
            <a:r>
              <a:rPr lang="en-US" sz="2800" dirty="0"/>
              <a:t>The documents and schema used are available from the </a:t>
            </a:r>
            <a:r>
              <a:rPr lang="en-US" sz="2800" dirty="0" smtClean="0"/>
              <a:t>SM page </a:t>
            </a:r>
            <a:r>
              <a:rPr lang="en-US" sz="2800" dirty="0"/>
              <a:t>&lt;</a:t>
            </a:r>
            <a:r>
              <a:rPr lang="en-US" sz="2800" dirty="0">
                <a:hlinkClick r:id="rId3"/>
              </a:rPr>
              <a:t>http://www.pwg.org/mfd</a:t>
            </a:r>
            <a:r>
              <a:rPr lang="en-US" sz="2800" dirty="0"/>
              <a:t>&gt; </a:t>
            </a:r>
          </a:p>
          <a:p>
            <a:pPr>
              <a:spcAft>
                <a:spcPct val="50000"/>
              </a:spcAft>
              <a:buFontTx/>
              <a:buChar char="•"/>
            </a:pPr>
            <a:r>
              <a:rPr lang="en-US" sz="2800" dirty="0"/>
              <a:t>The phone bridge </a:t>
            </a:r>
            <a:r>
              <a:rPr lang="en-US" sz="2800" dirty="0" smtClean="0"/>
              <a:t>and WebEx will </a:t>
            </a:r>
            <a:r>
              <a:rPr lang="en-US" sz="2800" dirty="0"/>
              <a:t>be the same as used throughout the meeting</a:t>
            </a:r>
          </a:p>
          <a:p>
            <a:pPr>
              <a:spcAft>
                <a:spcPct val="50000"/>
              </a:spcAft>
            </a:pP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3"/>
          <p:cNvSpPr txBox="1">
            <a:spLocks noGrp="1"/>
          </p:cNvSpPr>
          <p:nvPr/>
        </p:nvSpPr>
        <p:spPr bwMode="auto">
          <a:xfrm>
            <a:off x="6553200" y="662305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fld id="{0B204C0E-72B5-4FB7-A626-8927353C3479}" type="slidenum">
              <a:rPr lang="en-US" sz="1200"/>
              <a:pPr algn="r"/>
              <a:t>4</a:t>
            </a:fld>
            <a:endParaRPr lang="en-US" sz="1200"/>
          </a:p>
        </p:txBody>
      </p:sp>
      <p:sp>
        <p:nvSpPr>
          <p:cNvPr id="15363" name="Footer Placeholder 4"/>
          <p:cNvSpPr txBox="1">
            <a:spLocks noGrp="1"/>
          </p:cNvSpPr>
          <p:nvPr/>
        </p:nvSpPr>
        <p:spPr bwMode="auto">
          <a:xfrm>
            <a:off x="533400" y="6623050"/>
            <a:ext cx="4495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1200" dirty="0"/>
              <a:t>Copyright © </a:t>
            </a:r>
            <a:r>
              <a:rPr lang="en-US" sz="1200" dirty="0" smtClean="0"/>
              <a:t>2013, </a:t>
            </a:r>
            <a:r>
              <a:rPr lang="en-US" sz="1200" dirty="0"/>
              <a:t>Printer Working Group. All rights reserved.</a:t>
            </a:r>
          </a:p>
        </p:txBody>
      </p:sp>
      <p:sp>
        <p:nvSpPr>
          <p:cNvPr id="1536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457200"/>
            <a:ext cx="6629400" cy="685800"/>
          </a:xfrm>
        </p:spPr>
        <p:txBody>
          <a:bodyPr/>
          <a:lstStyle/>
          <a:p>
            <a:pPr eaLnBrk="1" hangingPunct="1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Approved Documents 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1536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06572" y="3522848"/>
            <a:ext cx="8686800" cy="896752"/>
          </a:xfrm>
        </p:spPr>
        <p:txBody>
          <a:bodyPr/>
          <a:lstStyle/>
          <a:p>
            <a:r>
              <a:rPr lang="en-US" sz="1600" dirty="0" smtClean="0"/>
              <a:t>PWG5108.02-2009: </a:t>
            </a: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 smtClean="0"/>
              <a:t>Network Scan Service Semantic Model and Service Interface Version 1.0 </a:t>
            </a:r>
          </a:p>
          <a:p>
            <a:r>
              <a:rPr lang="en-US" sz="1600" dirty="0" smtClean="0">
                <a:hlinkClick r:id="rId3"/>
              </a:rPr>
              <a:t>ftp://ftp.pwg.org/pub/pwg/candidates/cs-sm20-scan10-20090410-5108.02.pdf</a:t>
            </a:r>
            <a:r>
              <a:rPr lang="en-US" sz="1600" dirty="0" smtClean="0"/>
              <a:t> </a:t>
            </a:r>
          </a:p>
        </p:txBody>
      </p:sp>
      <p:sp>
        <p:nvSpPr>
          <p:cNvPr id="15366" name="Rectangle 2"/>
          <p:cNvSpPr>
            <a:spLocks noChangeArrowheads="1"/>
          </p:cNvSpPr>
          <p:nvPr/>
        </p:nvSpPr>
        <p:spPr bwMode="auto">
          <a:xfrm>
            <a:off x="381000" y="4648200"/>
            <a:ext cx="7924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3200" dirty="0">
                <a:solidFill>
                  <a:schemeClr val="tx2"/>
                </a:solidFill>
                <a:latin typeface="Verdana" pitchFamily="34" charset="0"/>
              </a:rPr>
              <a:t>Resource Service: </a:t>
            </a:r>
            <a:r>
              <a:rPr lang="en-US" sz="2200" i="1" dirty="0"/>
              <a:t>Approved July 2009</a:t>
            </a:r>
            <a:endParaRPr lang="en-US" sz="2200" i="1" dirty="0">
              <a:solidFill>
                <a:schemeClr val="tx2"/>
              </a:solidFill>
              <a:latin typeface="Verdana" pitchFamily="34" charset="0"/>
            </a:endParaRPr>
          </a:p>
        </p:txBody>
      </p:sp>
      <p:sp>
        <p:nvSpPr>
          <p:cNvPr id="15367" name="Line 16"/>
          <p:cNvSpPr>
            <a:spLocks noChangeShapeType="1"/>
          </p:cNvSpPr>
          <p:nvPr/>
        </p:nvSpPr>
        <p:spPr bwMode="auto">
          <a:xfrm>
            <a:off x="381000" y="3505200"/>
            <a:ext cx="2743200" cy="0"/>
          </a:xfrm>
          <a:prstGeom prst="line">
            <a:avLst/>
          </a:prstGeom>
          <a:noFill/>
          <a:ln w="38100">
            <a:solidFill>
              <a:srgbClr val="DE0235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68" name="Rectangle 9"/>
          <p:cNvSpPr>
            <a:spLocks noChangeArrowheads="1"/>
          </p:cNvSpPr>
          <p:nvPr/>
        </p:nvSpPr>
        <p:spPr bwMode="auto">
          <a:xfrm>
            <a:off x="304800" y="2971800"/>
            <a:ext cx="7315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dirty="0">
                <a:solidFill>
                  <a:schemeClr val="tx2"/>
                </a:solidFill>
                <a:latin typeface="Verdana" pitchFamily="34" charset="0"/>
              </a:rPr>
              <a:t>Scan Service: </a:t>
            </a:r>
            <a:r>
              <a:rPr lang="en-US" sz="2200" i="1" dirty="0"/>
              <a:t>Approved April 2009</a:t>
            </a:r>
            <a:endParaRPr lang="en-US" sz="2200" i="1" dirty="0">
              <a:solidFill>
                <a:schemeClr val="tx2"/>
              </a:solidFill>
              <a:latin typeface="Verdana" pitchFamily="34" charset="0"/>
            </a:endParaRPr>
          </a:p>
        </p:txBody>
      </p:sp>
      <p:sp>
        <p:nvSpPr>
          <p:cNvPr id="15369" name="Line 16"/>
          <p:cNvSpPr>
            <a:spLocks noChangeShapeType="1"/>
          </p:cNvSpPr>
          <p:nvPr/>
        </p:nvSpPr>
        <p:spPr bwMode="auto">
          <a:xfrm>
            <a:off x="457200" y="5257799"/>
            <a:ext cx="3581400" cy="15949"/>
          </a:xfrm>
          <a:prstGeom prst="line">
            <a:avLst/>
          </a:prstGeom>
          <a:noFill/>
          <a:ln w="38100">
            <a:solidFill>
              <a:srgbClr val="DE0235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70" name="Line 16"/>
          <p:cNvSpPr>
            <a:spLocks noChangeShapeType="1"/>
          </p:cNvSpPr>
          <p:nvPr/>
        </p:nvSpPr>
        <p:spPr bwMode="auto">
          <a:xfrm>
            <a:off x="457200" y="1905000"/>
            <a:ext cx="2743200" cy="0"/>
          </a:xfrm>
          <a:prstGeom prst="line">
            <a:avLst/>
          </a:prstGeom>
          <a:noFill/>
          <a:ln w="38100">
            <a:solidFill>
              <a:srgbClr val="DE0235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71" name="Rectangle 9"/>
          <p:cNvSpPr>
            <a:spLocks noChangeArrowheads="1"/>
          </p:cNvSpPr>
          <p:nvPr/>
        </p:nvSpPr>
        <p:spPr bwMode="auto">
          <a:xfrm>
            <a:off x="381000" y="1371600"/>
            <a:ext cx="6934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dirty="0">
                <a:solidFill>
                  <a:schemeClr val="tx2"/>
                </a:solidFill>
                <a:latin typeface="Verdana" pitchFamily="34" charset="0"/>
              </a:rPr>
              <a:t>Print Service: </a:t>
            </a:r>
            <a:r>
              <a:rPr lang="en-US" sz="2200" i="1" dirty="0"/>
              <a:t>Approved January 2004</a:t>
            </a:r>
            <a:endParaRPr lang="en-US" sz="2200" i="1" dirty="0">
              <a:solidFill>
                <a:schemeClr val="tx2"/>
              </a:solidFill>
              <a:latin typeface="Verdana" pitchFamily="34" charset="0"/>
            </a:endParaRPr>
          </a:p>
        </p:txBody>
      </p:sp>
      <p:sp>
        <p:nvSpPr>
          <p:cNvPr id="14" name="Rectangle 3"/>
          <p:cNvSpPr txBox="1">
            <a:spLocks noChangeArrowheads="1"/>
          </p:cNvSpPr>
          <p:nvPr/>
        </p:nvSpPr>
        <p:spPr bwMode="auto">
          <a:xfrm>
            <a:off x="381000" y="1905000"/>
            <a:ext cx="8382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1600" kern="0" dirty="0" smtClean="0">
                <a:latin typeface="+mn-lt"/>
              </a:rPr>
              <a:t>PWG5105.1: </a:t>
            </a:r>
            <a:r>
              <a:rPr lang="en-US" sz="1600" kern="0" dirty="0">
                <a:latin typeface="+mn-lt"/>
              </a:rPr>
              <a:t/>
            </a:r>
            <a:br>
              <a:rPr lang="en-US" sz="1600" kern="0" dirty="0">
                <a:latin typeface="+mn-lt"/>
              </a:rPr>
            </a:br>
            <a:r>
              <a:rPr lang="en-US" sz="1600" kern="0" dirty="0" smtClean="0">
                <a:latin typeface="+mn-lt"/>
              </a:rPr>
              <a:t>PWG </a:t>
            </a:r>
            <a:r>
              <a:rPr lang="en-US" sz="1600" kern="0" dirty="0">
                <a:latin typeface="+mn-lt"/>
              </a:rPr>
              <a:t>Semantic Model Specification Version 1.00 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1600" kern="0" dirty="0">
                <a:latin typeface="+mn-lt"/>
                <a:hlinkClick r:id="rId4"/>
              </a:rPr>
              <a:t>ftp://ftp.pwg.org/pub/pwg/candidates/cs-sm10-20040120-5105.1.pdf</a:t>
            </a:r>
            <a:endParaRPr lang="en-US" sz="1600" kern="0" dirty="0">
              <a:latin typeface="+mn-lt"/>
            </a:endParaRPr>
          </a:p>
        </p:txBody>
      </p:sp>
      <p:sp>
        <p:nvSpPr>
          <p:cNvPr id="16" name="Rectangle 3"/>
          <p:cNvSpPr txBox="1">
            <a:spLocks noChangeArrowheads="1"/>
          </p:cNvSpPr>
          <p:nvPr/>
        </p:nvSpPr>
        <p:spPr bwMode="auto">
          <a:xfrm>
            <a:off x="228600" y="5273749"/>
            <a:ext cx="8686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1600" kern="0" dirty="0" smtClean="0">
                <a:latin typeface="+mn-lt"/>
              </a:rPr>
              <a:t>PWG5108.03-2009:</a:t>
            </a:r>
            <a:r>
              <a:rPr lang="en-US" sz="1600" kern="0" dirty="0">
                <a:latin typeface="+mn-lt"/>
              </a:rPr>
              <a:t/>
            </a:r>
            <a:br>
              <a:rPr lang="en-US" sz="1600" kern="0" dirty="0">
                <a:latin typeface="+mn-lt"/>
              </a:rPr>
            </a:br>
            <a:r>
              <a:rPr lang="en-US" sz="1500" kern="0" dirty="0" smtClean="0">
                <a:latin typeface="+mn-lt"/>
              </a:rPr>
              <a:t>Network </a:t>
            </a:r>
            <a:r>
              <a:rPr lang="en-US" sz="1500" kern="0" dirty="0">
                <a:latin typeface="+mn-lt"/>
              </a:rPr>
              <a:t>Resource Service Semantic Model and Service Interface Version 1.0 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1500" kern="0" dirty="0">
                <a:latin typeface="+mn-lt"/>
                <a:hlinkClick r:id="rId5"/>
              </a:rPr>
              <a:t>ftp://ftp.pwg.org/pub/pwg/candidates/cs-sm20-resource10-20090703-5108.03.pdf</a:t>
            </a:r>
            <a:r>
              <a:rPr lang="en-US" sz="1500" kern="0" dirty="0">
                <a:latin typeface="+mn-lt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3"/>
          <p:cNvSpPr txBox="1">
            <a:spLocks noGrp="1"/>
          </p:cNvSpPr>
          <p:nvPr/>
        </p:nvSpPr>
        <p:spPr bwMode="auto">
          <a:xfrm>
            <a:off x="6553200" y="662305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fld id="{0B204C0E-72B5-4FB7-A626-8927353C3479}" type="slidenum">
              <a:rPr lang="en-US" sz="1200"/>
              <a:pPr algn="r"/>
              <a:t>5</a:t>
            </a:fld>
            <a:endParaRPr lang="en-US" sz="1200"/>
          </a:p>
        </p:txBody>
      </p:sp>
      <p:sp>
        <p:nvSpPr>
          <p:cNvPr id="15363" name="Footer Placeholder 4"/>
          <p:cNvSpPr txBox="1">
            <a:spLocks noGrp="1"/>
          </p:cNvSpPr>
          <p:nvPr/>
        </p:nvSpPr>
        <p:spPr bwMode="auto">
          <a:xfrm>
            <a:off x="533400" y="6623050"/>
            <a:ext cx="4495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1200" dirty="0"/>
              <a:t>Copyright © </a:t>
            </a:r>
            <a:r>
              <a:rPr lang="en-US" sz="1200" dirty="0" smtClean="0"/>
              <a:t>2013, </a:t>
            </a:r>
            <a:r>
              <a:rPr lang="en-US" sz="1200" dirty="0"/>
              <a:t>Printer Working Group. All rights reserved.</a:t>
            </a:r>
          </a:p>
        </p:txBody>
      </p:sp>
      <p:sp>
        <p:nvSpPr>
          <p:cNvPr id="1536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457200"/>
            <a:ext cx="6629400" cy="685800"/>
          </a:xfrm>
        </p:spPr>
        <p:txBody>
          <a:bodyPr/>
          <a:lstStyle/>
          <a:p>
            <a:pPr eaLnBrk="1" hangingPunct="1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Approved Documents 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15370" name="Line 16"/>
          <p:cNvSpPr>
            <a:spLocks noChangeShapeType="1"/>
          </p:cNvSpPr>
          <p:nvPr/>
        </p:nvSpPr>
        <p:spPr bwMode="auto">
          <a:xfrm flipV="1">
            <a:off x="432391" y="5385375"/>
            <a:ext cx="4076700" cy="9088"/>
          </a:xfrm>
          <a:prstGeom prst="line">
            <a:avLst/>
          </a:prstGeom>
          <a:noFill/>
          <a:ln w="38100">
            <a:solidFill>
              <a:srgbClr val="DE0235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71" name="Rectangle 9"/>
          <p:cNvSpPr>
            <a:spLocks noChangeArrowheads="1"/>
          </p:cNvSpPr>
          <p:nvPr/>
        </p:nvSpPr>
        <p:spPr bwMode="auto">
          <a:xfrm>
            <a:off x="434163" y="4800600"/>
            <a:ext cx="81534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chemeClr val="tx2"/>
                </a:solidFill>
                <a:latin typeface="Verdana" pitchFamily="34" charset="0"/>
              </a:rPr>
              <a:t>MFD Requirements: </a:t>
            </a:r>
            <a:r>
              <a:rPr lang="en-US" sz="2200" i="1" dirty="0" smtClean="0">
                <a:solidFill>
                  <a:srgbClr val="000000"/>
                </a:solidFill>
              </a:rPr>
              <a:t>Approved September 2010</a:t>
            </a:r>
            <a:endParaRPr lang="en-US" sz="2200" i="1" dirty="0">
              <a:solidFill>
                <a:schemeClr val="tx2"/>
              </a:solidFill>
              <a:latin typeface="Verdana" pitchFamily="34" charset="0"/>
            </a:endParaRPr>
          </a:p>
        </p:txBody>
      </p:sp>
      <p:sp>
        <p:nvSpPr>
          <p:cNvPr id="14" name="Rectangle 3"/>
          <p:cNvSpPr txBox="1">
            <a:spLocks noChangeArrowheads="1"/>
          </p:cNvSpPr>
          <p:nvPr/>
        </p:nvSpPr>
        <p:spPr bwMode="auto">
          <a:xfrm>
            <a:off x="379228" y="5413728"/>
            <a:ext cx="8382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1600" kern="0" dirty="0" smtClean="0">
                <a:latin typeface="+mn-lt"/>
              </a:rPr>
              <a:t> Multifunction Device Service Model Requirements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1600" kern="0" dirty="0" smtClean="0">
                <a:latin typeface="+mn-lt"/>
                <a:hlinkClick r:id="rId3"/>
              </a:rPr>
              <a:t>ftp://ftp.pwg.org/pub/pwg/informational/req-mfdreq10-20100901.pdf</a:t>
            </a:r>
            <a:endParaRPr lang="en-US" sz="1600" kern="0" dirty="0">
              <a:latin typeface="+mn-lt"/>
            </a:endParaRPr>
          </a:p>
        </p:txBody>
      </p:sp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400493" y="1447800"/>
            <a:ext cx="83058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chemeClr val="tx2"/>
                </a:solidFill>
                <a:latin typeface="Verdana" pitchFamily="34" charset="0"/>
              </a:rPr>
              <a:t>MFD Common Semantics:</a:t>
            </a:r>
            <a:r>
              <a:rPr lang="en-US" sz="3200" kern="0" dirty="0" smtClean="0">
                <a:solidFill>
                  <a:srgbClr val="000000"/>
                </a:solidFill>
                <a:latin typeface="Verdana" pitchFamily="34" charset="0"/>
                <a:sym typeface="Wingdings" pitchFamily="2" charset="2"/>
              </a:rPr>
              <a:t> </a:t>
            </a:r>
            <a:r>
              <a:rPr lang="en-US" sz="2200" i="1" dirty="0"/>
              <a:t>Approved April </a:t>
            </a:r>
            <a:r>
              <a:rPr lang="en-US" sz="2200" i="1" dirty="0" smtClean="0"/>
              <a:t>2011</a:t>
            </a:r>
            <a:endParaRPr lang="en-US" sz="2200" i="1" dirty="0">
              <a:solidFill>
                <a:schemeClr val="tx2"/>
              </a:solidFill>
              <a:latin typeface="Verdana" pitchFamily="34" charset="0"/>
            </a:endParaRPr>
          </a:p>
        </p:txBody>
      </p:sp>
      <p:sp>
        <p:nvSpPr>
          <p:cNvPr id="9" name="Line 16"/>
          <p:cNvSpPr>
            <a:spLocks noChangeShapeType="1"/>
          </p:cNvSpPr>
          <p:nvPr/>
        </p:nvSpPr>
        <p:spPr bwMode="auto">
          <a:xfrm>
            <a:off x="457200" y="2032575"/>
            <a:ext cx="5257800" cy="0"/>
          </a:xfrm>
          <a:prstGeom prst="line">
            <a:avLst/>
          </a:prstGeom>
          <a:noFill/>
          <a:ln w="38100">
            <a:solidFill>
              <a:srgbClr val="DE0235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359735" y="2048524"/>
            <a:ext cx="8382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1600" kern="0" dirty="0" smtClean="0">
                <a:latin typeface="+mn-lt"/>
              </a:rPr>
              <a:t>PWG5108.01-2011:</a:t>
            </a:r>
            <a:r>
              <a:rPr lang="en-US" sz="1600" kern="0" dirty="0">
                <a:latin typeface="+mn-lt"/>
              </a:rPr>
              <a:t/>
            </a:r>
            <a:br>
              <a:rPr lang="en-US" sz="1600" kern="0" dirty="0">
                <a:latin typeface="+mn-lt"/>
              </a:rPr>
            </a:br>
            <a:r>
              <a:rPr lang="en-US" sz="1600" dirty="0" smtClean="0">
                <a:solidFill>
                  <a:schemeClr val="tx2"/>
                </a:solidFill>
                <a:latin typeface="Verdana" pitchFamily="34" charset="0"/>
              </a:rPr>
              <a:t>MFD </a:t>
            </a:r>
            <a:r>
              <a:rPr lang="en-US" sz="1600" dirty="0">
                <a:solidFill>
                  <a:schemeClr val="tx2"/>
                </a:solidFill>
                <a:latin typeface="Verdana" pitchFamily="34" charset="0"/>
              </a:rPr>
              <a:t>Model and Common Semantics </a:t>
            </a:r>
            <a:r>
              <a:rPr lang="en-US" sz="1600" kern="0" dirty="0" smtClean="0">
                <a:latin typeface="+mn-lt"/>
              </a:rPr>
              <a:t>Version </a:t>
            </a:r>
            <a:r>
              <a:rPr lang="en-US" sz="1600" kern="0" dirty="0">
                <a:latin typeface="+mn-lt"/>
              </a:rPr>
              <a:t>1.00 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1400" kern="0" dirty="0" smtClean="0">
                <a:latin typeface="+mn-lt"/>
                <a:hlinkClick r:id="rId4"/>
              </a:rPr>
              <a:t>ftp://ftp.pwg.org/pub/pwg/candidates/cs-sm20-mfdmodel10-20110415-5108.1.pdf</a:t>
            </a:r>
            <a:endParaRPr lang="en-US" sz="1400" kern="0" dirty="0">
              <a:latin typeface="+mn-lt"/>
            </a:endParaRPr>
          </a:p>
        </p:txBody>
      </p:sp>
      <p:sp>
        <p:nvSpPr>
          <p:cNvPr id="12" name="Line 16"/>
          <p:cNvSpPr>
            <a:spLocks noChangeShapeType="1"/>
          </p:cNvSpPr>
          <p:nvPr/>
        </p:nvSpPr>
        <p:spPr bwMode="auto">
          <a:xfrm flipV="1">
            <a:off x="381000" y="3657600"/>
            <a:ext cx="2895600" cy="16176"/>
          </a:xfrm>
          <a:prstGeom prst="line">
            <a:avLst/>
          </a:prstGeom>
          <a:noFill/>
          <a:ln w="38100">
            <a:solidFill>
              <a:srgbClr val="DE0235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" name="Rectangle 2"/>
          <p:cNvSpPr>
            <a:spLocks noChangeArrowheads="1"/>
          </p:cNvSpPr>
          <p:nvPr/>
        </p:nvSpPr>
        <p:spPr bwMode="auto">
          <a:xfrm>
            <a:off x="434162" y="3124200"/>
            <a:ext cx="7719237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lvl="0"/>
            <a:r>
              <a:rPr lang="en-US" sz="3200" dirty="0" smtClean="0">
                <a:solidFill>
                  <a:schemeClr val="tx2"/>
                </a:solidFill>
                <a:latin typeface="Verdana" pitchFamily="34" charset="0"/>
              </a:rPr>
              <a:t>Copy Service:  </a:t>
            </a:r>
            <a:r>
              <a:rPr lang="en-US" sz="2200" i="1" dirty="0">
                <a:solidFill>
                  <a:srgbClr val="000000"/>
                </a:solidFill>
              </a:rPr>
              <a:t>Approved </a:t>
            </a:r>
            <a:r>
              <a:rPr lang="en-US" sz="2200" i="1" dirty="0" smtClean="0">
                <a:solidFill>
                  <a:srgbClr val="000000"/>
                </a:solidFill>
              </a:rPr>
              <a:t>June 2011</a:t>
            </a:r>
            <a:endParaRPr lang="en-US" sz="2200" i="1" dirty="0">
              <a:solidFill>
                <a:srgbClr val="000000"/>
              </a:solidFill>
              <a:latin typeface="Verdana" pitchFamily="34" charset="0"/>
            </a:endParaRPr>
          </a:p>
        </p:txBody>
      </p:sp>
      <p:sp>
        <p:nvSpPr>
          <p:cNvPr id="15" name="Rectangle 3"/>
          <p:cNvSpPr txBox="1">
            <a:spLocks noChangeArrowheads="1"/>
          </p:cNvSpPr>
          <p:nvPr/>
        </p:nvSpPr>
        <p:spPr bwMode="auto">
          <a:xfrm>
            <a:off x="324293" y="3659275"/>
            <a:ext cx="8382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1600" kern="0" dirty="0" smtClean="0">
                <a:latin typeface="+mn-lt"/>
              </a:rPr>
              <a:t>PWG5108.04-2011:</a:t>
            </a:r>
            <a:r>
              <a:rPr lang="en-US" sz="1600" kern="0" dirty="0">
                <a:latin typeface="+mn-lt"/>
              </a:rPr>
              <a:t/>
            </a:r>
            <a:br>
              <a:rPr lang="en-US" sz="1600" kern="0" dirty="0">
                <a:latin typeface="+mn-lt"/>
              </a:rPr>
            </a:br>
            <a:r>
              <a:rPr lang="en-US" sz="1600" dirty="0" smtClean="0">
                <a:solidFill>
                  <a:schemeClr val="tx2"/>
                </a:solidFill>
                <a:latin typeface="Verdana" pitchFamily="34" charset="0"/>
              </a:rPr>
              <a:t>Copy </a:t>
            </a:r>
            <a:r>
              <a:rPr lang="en-US" sz="1600" dirty="0">
                <a:solidFill>
                  <a:schemeClr val="tx2"/>
                </a:solidFill>
                <a:latin typeface="Verdana" pitchFamily="34" charset="0"/>
              </a:rPr>
              <a:t>Service Semantic Model and Service </a:t>
            </a:r>
            <a:r>
              <a:rPr lang="en-US" sz="1600" dirty="0" smtClean="0">
                <a:solidFill>
                  <a:schemeClr val="tx2"/>
                </a:solidFill>
                <a:latin typeface="Verdana" pitchFamily="34" charset="0"/>
              </a:rPr>
              <a:t>Interface </a:t>
            </a:r>
            <a:r>
              <a:rPr lang="en-US" sz="1600" kern="0" dirty="0" smtClean="0">
                <a:latin typeface="+mn-lt"/>
              </a:rPr>
              <a:t>Version </a:t>
            </a:r>
            <a:r>
              <a:rPr lang="en-US" sz="1600" kern="0" dirty="0">
                <a:latin typeface="+mn-lt"/>
              </a:rPr>
              <a:t>1.00 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1400" kern="0" dirty="0" smtClean="0">
                <a:latin typeface="+mn-lt"/>
                <a:hlinkClick r:id="rId5"/>
              </a:rPr>
              <a:t>ftp://ftp.pwg.org/pub/pwg/candidates/cs-sm20-copy10-20110610-5108.04.pdf</a:t>
            </a:r>
            <a:endParaRPr lang="en-US" sz="1400" kern="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3"/>
          <p:cNvSpPr txBox="1">
            <a:spLocks noGrp="1"/>
          </p:cNvSpPr>
          <p:nvPr/>
        </p:nvSpPr>
        <p:spPr bwMode="auto">
          <a:xfrm>
            <a:off x="6553200" y="662305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fld id="{3D01FA7D-7B3E-4673-8C6F-C9ABD48C9256}" type="slidenum">
              <a:rPr lang="en-US" sz="1200"/>
              <a:pPr algn="r"/>
              <a:t>6</a:t>
            </a:fld>
            <a:endParaRPr lang="en-US" sz="1200"/>
          </a:p>
        </p:txBody>
      </p:sp>
      <p:sp>
        <p:nvSpPr>
          <p:cNvPr id="16387" name="Footer Placeholder 4"/>
          <p:cNvSpPr txBox="1">
            <a:spLocks noGrp="1"/>
          </p:cNvSpPr>
          <p:nvPr/>
        </p:nvSpPr>
        <p:spPr bwMode="auto">
          <a:xfrm>
            <a:off x="533400" y="6623050"/>
            <a:ext cx="4495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1200" dirty="0"/>
              <a:t>Copyright © </a:t>
            </a:r>
            <a:r>
              <a:rPr lang="en-US" sz="1200" dirty="0" smtClean="0"/>
              <a:t>2013, </a:t>
            </a:r>
            <a:r>
              <a:rPr lang="en-US" sz="1200" dirty="0"/>
              <a:t>Printer Working Group. All rights reserved.</a:t>
            </a:r>
          </a:p>
        </p:txBody>
      </p:sp>
      <p:sp>
        <p:nvSpPr>
          <p:cNvPr id="1638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381000"/>
            <a:ext cx="6629400" cy="685800"/>
          </a:xfrm>
        </p:spPr>
        <p:txBody>
          <a:bodyPr/>
          <a:lstStyle/>
          <a:p>
            <a:pPr eaLnBrk="1" hangingPunct="1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Approved </a:t>
            </a:r>
            <a:r>
              <a:rPr lang="en-US" dirty="0" smtClean="0"/>
              <a:t>Documents 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15" name="Line 16"/>
          <p:cNvSpPr>
            <a:spLocks noChangeShapeType="1"/>
          </p:cNvSpPr>
          <p:nvPr/>
        </p:nvSpPr>
        <p:spPr bwMode="auto">
          <a:xfrm>
            <a:off x="381000" y="2057400"/>
            <a:ext cx="3352800" cy="0"/>
          </a:xfrm>
          <a:prstGeom prst="line">
            <a:avLst/>
          </a:prstGeom>
          <a:noFill/>
          <a:ln w="38100">
            <a:solidFill>
              <a:srgbClr val="DE0235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253409" y="2082209"/>
            <a:ext cx="8686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SzPct val="150000"/>
              <a:buFont typeface="Arial" pitchFamily="34" charset="0"/>
              <a:buChar char="•"/>
              <a:defRPr/>
            </a:pPr>
            <a:r>
              <a:rPr lang="en-US" sz="1600" kern="0" dirty="0" smtClean="0"/>
              <a:t>PWG 5108.05-2011: </a:t>
            </a:r>
            <a:br>
              <a:rPr lang="en-US" sz="1600" kern="0" dirty="0" smtClean="0"/>
            </a:br>
            <a:r>
              <a:rPr lang="en-US" sz="1600" dirty="0"/>
              <a:t>FaxOut Service Semantic Model and Service Interface Version </a:t>
            </a:r>
            <a:r>
              <a:rPr lang="en-US" sz="1600" dirty="0" smtClean="0"/>
              <a:t>1.0</a:t>
            </a:r>
            <a:endParaRPr lang="en-US" sz="1600" dirty="0"/>
          </a:p>
          <a:p>
            <a:pPr marL="342900" indent="-342900" eaLnBrk="0" hangingPunct="0">
              <a:spcBef>
                <a:spcPct val="20000"/>
              </a:spcBef>
              <a:buSzPct val="150000"/>
              <a:buFont typeface="Arial" pitchFamily="34" charset="0"/>
              <a:buChar char="•"/>
              <a:defRPr/>
            </a:pPr>
            <a:r>
              <a:rPr lang="en-US" sz="1500" kern="0" dirty="0" smtClean="0">
                <a:latin typeface="+mn-lt"/>
                <a:hlinkClick r:id="rId3"/>
              </a:rPr>
              <a:t>ftp://ftp.pwg.org/pub/pwg/candidates/cs-sm20-faxout10-20110809-5108.05.pdf</a:t>
            </a:r>
            <a:r>
              <a:rPr lang="en-US" sz="1500" kern="0" dirty="0" smtClean="0">
                <a:latin typeface="+mn-lt"/>
              </a:rPr>
              <a:t> </a:t>
            </a:r>
            <a:endParaRPr lang="en-US" sz="1500" kern="0" dirty="0">
              <a:latin typeface="+mn-lt"/>
            </a:endParaRPr>
          </a:p>
        </p:txBody>
      </p:sp>
      <p:sp>
        <p:nvSpPr>
          <p:cNvPr id="19" name="Rectangle 9"/>
          <p:cNvSpPr>
            <a:spLocks noGrp="1" noChangeArrowheads="1"/>
          </p:cNvSpPr>
          <p:nvPr>
            <p:ph idx="1"/>
          </p:nvPr>
        </p:nvSpPr>
        <p:spPr bwMode="auto">
          <a:xfrm>
            <a:off x="253409" y="1444441"/>
            <a:ext cx="82296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3200" dirty="0" err="1" smtClean="0">
                <a:solidFill>
                  <a:schemeClr val="tx2"/>
                </a:solidFill>
                <a:latin typeface="Verdana" pitchFamily="34" charset="0"/>
              </a:rPr>
              <a:t>FaxOut</a:t>
            </a:r>
            <a:r>
              <a:rPr lang="en-US" sz="3200" dirty="0" smtClean="0">
                <a:solidFill>
                  <a:schemeClr val="tx2"/>
                </a:solidFill>
                <a:latin typeface="Verdana" pitchFamily="34" charset="0"/>
              </a:rPr>
              <a:t> Service</a:t>
            </a:r>
            <a:r>
              <a:rPr lang="en-US" sz="3200" kern="1200" dirty="0">
                <a:solidFill>
                  <a:srgbClr val="000000"/>
                </a:solidFill>
                <a:latin typeface="Verdana" pitchFamily="34" charset="0"/>
              </a:rPr>
              <a:t> :</a:t>
            </a:r>
            <a:r>
              <a:rPr lang="en-US" sz="3200" dirty="0">
                <a:solidFill>
                  <a:srgbClr val="000000"/>
                </a:solidFill>
                <a:latin typeface="Verdana" pitchFamily="34" charset="0"/>
                <a:sym typeface="Wingdings" pitchFamily="2" charset="2"/>
              </a:rPr>
              <a:t> </a:t>
            </a:r>
            <a:r>
              <a:rPr lang="en-US" sz="2200" i="1" kern="1200" dirty="0">
                <a:solidFill>
                  <a:srgbClr val="000000"/>
                </a:solidFill>
                <a:latin typeface="Arial" charset="0"/>
              </a:rPr>
              <a:t>Approved </a:t>
            </a:r>
            <a:r>
              <a:rPr lang="en-US" sz="2200" i="1" kern="1200" dirty="0" smtClean="0">
                <a:solidFill>
                  <a:srgbClr val="000000"/>
                </a:solidFill>
                <a:latin typeface="Arial" charset="0"/>
              </a:rPr>
              <a:t>August 2011</a:t>
            </a:r>
            <a:endParaRPr lang="en-US" sz="2400" i="1" dirty="0">
              <a:solidFill>
                <a:schemeClr val="tx2"/>
              </a:solidFill>
              <a:latin typeface="Verdana" pitchFamily="34" charset="0"/>
            </a:endParaRPr>
          </a:p>
        </p:txBody>
      </p:sp>
      <p:sp>
        <p:nvSpPr>
          <p:cNvPr id="8" name="Line 16"/>
          <p:cNvSpPr>
            <a:spLocks noChangeShapeType="1"/>
          </p:cNvSpPr>
          <p:nvPr/>
        </p:nvSpPr>
        <p:spPr bwMode="auto">
          <a:xfrm flipV="1">
            <a:off x="381000" y="3708975"/>
            <a:ext cx="5029200" cy="8636"/>
          </a:xfrm>
          <a:prstGeom prst="line">
            <a:avLst/>
          </a:prstGeom>
          <a:noFill/>
          <a:ln w="38100">
            <a:solidFill>
              <a:srgbClr val="DE0235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381000" y="3124200"/>
            <a:ext cx="8382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chemeClr val="tx2"/>
                </a:solidFill>
                <a:latin typeface="Verdana" pitchFamily="34" charset="0"/>
              </a:rPr>
              <a:t>System Control Service: </a:t>
            </a:r>
            <a:r>
              <a:rPr lang="en-US" sz="2100" i="1" dirty="0" smtClean="0">
                <a:solidFill>
                  <a:srgbClr val="000000"/>
                </a:solidFill>
              </a:rPr>
              <a:t>Approved</a:t>
            </a:r>
            <a:r>
              <a:rPr lang="en-US" sz="2100" i="1" dirty="0">
                <a:solidFill>
                  <a:srgbClr val="000000"/>
                </a:solidFill>
              </a:rPr>
              <a:t> </a:t>
            </a:r>
            <a:r>
              <a:rPr lang="en-US" sz="2100" i="1" dirty="0" smtClean="0">
                <a:solidFill>
                  <a:srgbClr val="000000"/>
                </a:solidFill>
              </a:rPr>
              <a:t>February 2012</a:t>
            </a:r>
            <a:endParaRPr lang="en-US" sz="2100" i="1" dirty="0">
              <a:solidFill>
                <a:schemeClr val="tx2"/>
              </a:solidFill>
              <a:latin typeface="Verdana" pitchFamily="34" charset="0"/>
            </a:endParaRP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381000" y="3810000"/>
            <a:ext cx="84582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85750" indent="-285750">
              <a:buSzPct val="150000"/>
              <a:buFont typeface="Arial" pitchFamily="34" charset="0"/>
              <a:buChar char="•"/>
            </a:pPr>
            <a:r>
              <a:rPr lang="en-US" sz="1600" dirty="0" smtClean="0"/>
              <a:t>PWG 5108.06-2011:</a:t>
            </a:r>
            <a:br>
              <a:rPr lang="en-US" sz="1600" dirty="0" smtClean="0"/>
            </a:br>
            <a:r>
              <a:rPr lang="en-US" sz="1600" dirty="0"/>
              <a:t>System Object and System Control Service Semantics Version </a:t>
            </a:r>
            <a:r>
              <a:rPr lang="en-US" sz="1600" dirty="0" smtClean="0"/>
              <a:t>1.0</a:t>
            </a:r>
            <a:endParaRPr lang="en-US" sz="1600" dirty="0"/>
          </a:p>
          <a:p>
            <a:pPr marL="285750" indent="-285750">
              <a:buSzPct val="150000"/>
              <a:buFont typeface="Arial" pitchFamily="34" charset="0"/>
              <a:buChar char="•"/>
            </a:pPr>
            <a:r>
              <a:rPr lang="en-US" sz="1400" kern="0" dirty="0" smtClean="0">
                <a:solidFill>
                  <a:srgbClr val="000000"/>
                </a:solidFill>
                <a:latin typeface="Verdana"/>
                <a:hlinkClick r:id="rId4"/>
              </a:rPr>
              <a:t>ftp://ftp.pwg.org/pub/pwg/candidates/cs-sm20-system10-20120217-5108.06.pdf</a:t>
            </a:r>
            <a:endParaRPr lang="en-US" sz="1400" kern="0" dirty="0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11" name="Rectangle 9"/>
          <p:cNvSpPr txBox="1">
            <a:spLocks noChangeArrowheads="1"/>
          </p:cNvSpPr>
          <p:nvPr/>
        </p:nvSpPr>
        <p:spPr bwMode="auto">
          <a:xfrm>
            <a:off x="258106" y="4736812"/>
            <a:ext cx="82296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Tx/>
              <a:buNone/>
            </a:pPr>
            <a:r>
              <a:rPr lang="en-US" sz="3200" dirty="0" smtClean="0">
                <a:solidFill>
                  <a:schemeClr val="tx2"/>
                </a:solidFill>
                <a:latin typeface="Verdana" pitchFamily="34" charset="0"/>
              </a:rPr>
              <a:t>Print Job Ticket</a:t>
            </a:r>
            <a:r>
              <a:rPr lang="en-US" sz="3200" kern="1200" dirty="0" smtClean="0">
                <a:solidFill>
                  <a:srgbClr val="000000"/>
                </a:solidFill>
                <a:latin typeface="Verdana" pitchFamily="34" charset="0"/>
              </a:rPr>
              <a:t>:</a:t>
            </a:r>
            <a:r>
              <a:rPr lang="en-US" sz="3200" dirty="0" smtClean="0">
                <a:solidFill>
                  <a:srgbClr val="000000"/>
                </a:solidFill>
                <a:latin typeface="Verdana" pitchFamily="34" charset="0"/>
                <a:sym typeface="Wingdings" pitchFamily="2" charset="2"/>
              </a:rPr>
              <a:t> </a:t>
            </a:r>
            <a:r>
              <a:rPr lang="en-US" sz="2200" i="1" kern="1200" dirty="0" smtClean="0">
                <a:solidFill>
                  <a:srgbClr val="000000"/>
                </a:solidFill>
                <a:latin typeface="Arial" charset="0"/>
              </a:rPr>
              <a:t>Approved August 2012</a:t>
            </a:r>
            <a:endParaRPr lang="en-US" i="1" dirty="0">
              <a:solidFill>
                <a:schemeClr val="tx2"/>
              </a:solidFill>
              <a:latin typeface="Verdana" pitchFamily="34" charset="0"/>
            </a:endParaRPr>
          </a:p>
        </p:txBody>
      </p:sp>
      <p:sp>
        <p:nvSpPr>
          <p:cNvPr id="12" name="Rectangle 3"/>
          <p:cNvSpPr>
            <a:spLocks noChangeArrowheads="1"/>
          </p:cNvSpPr>
          <p:nvPr/>
        </p:nvSpPr>
        <p:spPr bwMode="auto">
          <a:xfrm>
            <a:off x="228600" y="5424640"/>
            <a:ext cx="8458200" cy="976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85750" indent="-285750">
              <a:buSzPct val="150000"/>
              <a:buFont typeface="Arial" pitchFamily="34" charset="0"/>
              <a:buChar char="•"/>
            </a:pPr>
            <a:r>
              <a:rPr lang="en-US" sz="1600" dirty="0" smtClean="0"/>
              <a:t>PWG 5108.07-2012:</a:t>
            </a:r>
            <a:br>
              <a:rPr lang="en-US" sz="1600" dirty="0" smtClean="0"/>
            </a:br>
            <a:r>
              <a:rPr lang="en-US" sz="1600" dirty="0"/>
              <a:t>PWG Print Job Ticket and Associated Capabilities Version </a:t>
            </a:r>
            <a:r>
              <a:rPr lang="en-US" sz="1600" dirty="0" smtClean="0"/>
              <a:t>1.0</a:t>
            </a:r>
            <a:endParaRPr lang="en-US" sz="1600" dirty="0"/>
          </a:p>
          <a:p>
            <a:pPr marL="285750" indent="-285750">
              <a:buSzPct val="150000"/>
              <a:buFont typeface="Arial" pitchFamily="34" charset="0"/>
              <a:buChar char="•"/>
            </a:pPr>
            <a:r>
              <a:rPr lang="en-US" sz="1400" kern="0" dirty="0" smtClean="0">
                <a:solidFill>
                  <a:srgbClr val="000000"/>
                </a:solidFill>
                <a:latin typeface="Verdana"/>
                <a:hlinkClick r:id="rId5"/>
              </a:rPr>
              <a:t>ftp://ftp.pwg.org/pub/pwg/candidates/cs-sm20-pjt10-20120813-5108.07.pdf</a:t>
            </a:r>
            <a:endParaRPr lang="en-US" sz="1400" kern="0" dirty="0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16" name="Line 16"/>
          <p:cNvSpPr>
            <a:spLocks noChangeShapeType="1"/>
          </p:cNvSpPr>
          <p:nvPr/>
        </p:nvSpPr>
        <p:spPr bwMode="auto">
          <a:xfrm>
            <a:off x="381000" y="5359392"/>
            <a:ext cx="3352800" cy="0"/>
          </a:xfrm>
          <a:prstGeom prst="line">
            <a:avLst/>
          </a:prstGeom>
          <a:noFill/>
          <a:ln w="38100">
            <a:solidFill>
              <a:srgbClr val="DE0235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3"/>
          <p:cNvSpPr txBox="1">
            <a:spLocks noGrp="1"/>
          </p:cNvSpPr>
          <p:nvPr/>
        </p:nvSpPr>
        <p:spPr bwMode="auto">
          <a:xfrm>
            <a:off x="6553200" y="662305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fld id="{3D01FA7D-7B3E-4673-8C6F-C9ABD48C9256}" type="slidenum">
              <a:rPr lang="en-US" sz="1200"/>
              <a:pPr algn="r"/>
              <a:t>7</a:t>
            </a:fld>
            <a:endParaRPr lang="en-US" sz="1200"/>
          </a:p>
        </p:txBody>
      </p:sp>
      <p:sp>
        <p:nvSpPr>
          <p:cNvPr id="16387" name="Footer Placeholder 4"/>
          <p:cNvSpPr txBox="1">
            <a:spLocks noGrp="1"/>
          </p:cNvSpPr>
          <p:nvPr/>
        </p:nvSpPr>
        <p:spPr bwMode="auto">
          <a:xfrm>
            <a:off x="533400" y="6623050"/>
            <a:ext cx="4495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1200" dirty="0"/>
              <a:t>Copyright © </a:t>
            </a:r>
            <a:r>
              <a:rPr lang="en-US" sz="1200" dirty="0" smtClean="0"/>
              <a:t>2013, </a:t>
            </a:r>
            <a:r>
              <a:rPr lang="en-US" sz="1200" dirty="0"/>
              <a:t>Printer Working Group. All rights reserved.</a:t>
            </a:r>
          </a:p>
        </p:txBody>
      </p:sp>
      <p:sp>
        <p:nvSpPr>
          <p:cNvPr id="1638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381000"/>
            <a:ext cx="6629400" cy="685800"/>
          </a:xfrm>
        </p:spPr>
        <p:txBody>
          <a:bodyPr/>
          <a:lstStyle/>
          <a:p>
            <a:pPr eaLnBrk="1" hangingPunct="1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In Progress Documents 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11" name="Rectangle 9"/>
          <p:cNvSpPr>
            <a:spLocks noChangeArrowheads="1"/>
          </p:cNvSpPr>
          <p:nvPr/>
        </p:nvSpPr>
        <p:spPr bwMode="auto">
          <a:xfrm>
            <a:off x="304800" y="2743200"/>
            <a:ext cx="7315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dirty="0" err="1" smtClean="0">
                <a:solidFill>
                  <a:schemeClr val="tx2"/>
                </a:solidFill>
                <a:latin typeface="Verdana" pitchFamily="34" charset="0"/>
              </a:rPr>
              <a:t>FaxIn</a:t>
            </a:r>
            <a:r>
              <a:rPr lang="en-US" sz="3200" dirty="0" smtClean="0">
                <a:solidFill>
                  <a:schemeClr val="tx2"/>
                </a:solidFill>
                <a:latin typeface="Verdana" pitchFamily="34" charset="0"/>
              </a:rPr>
              <a:t> Service</a:t>
            </a:r>
            <a:endParaRPr lang="en-US" sz="2400" i="1" dirty="0">
              <a:solidFill>
                <a:schemeClr val="tx2"/>
              </a:solidFill>
              <a:latin typeface="Verdana" pitchFamily="34" charset="0"/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340242" y="3276600"/>
            <a:ext cx="2936358" cy="0"/>
          </a:xfrm>
          <a:prstGeom prst="line">
            <a:avLst/>
          </a:prstGeom>
          <a:ln w="381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3"/>
          <p:cNvSpPr>
            <a:spLocks noChangeArrowheads="1"/>
          </p:cNvSpPr>
          <p:nvPr/>
        </p:nvSpPr>
        <p:spPr bwMode="auto">
          <a:xfrm>
            <a:off x="381000" y="3352800"/>
            <a:ext cx="8458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1600" kern="0" dirty="0" smtClean="0"/>
              <a:t>	Semantic Model and Service Interface – </a:t>
            </a:r>
            <a:r>
              <a:rPr lang="en-US" sz="1600" dirty="0" smtClean="0"/>
              <a:t>December 6, 2012 </a:t>
            </a:r>
            <a:r>
              <a:rPr lang="en-US" sz="1600" kern="0" dirty="0" smtClean="0"/>
              <a:t>  Interim Draft</a:t>
            </a:r>
          </a:p>
          <a:p>
            <a:r>
              <a:rPr lang="en-US" sz="1600" kern="0" dirty="0" smtClean="0">
                <a:solidFill>
                  <a:srgbClr val="000000"/>
                </a:solidFill>
              </a:rPr>
              <a:t>    </a:t>
            </a:r>
            <a:r>
              <a:rPr lang="en-US" sz="1400" kern="0" dirty="0" smtClean="0">
                <a:solidFill>
                  <a:srgbClr val="000000"/>
                </a:solidFill>
                <a:latin typeface="Verdana"/>
                <a:hlinkClick r:id="rId3"/>
              </a:rPr>
              <a:t>ftp://ftp.pwg.org/pub/pwg/mfd/wd/wd-mfdfaxinmodel10-20121201.pdf</a:t>
            </a:r>
            <a:endParaRPr lang="en-US" sz="1400" kern="0" dirty="0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13" name="Rectangle 9"/>
          <p:cNvSpPr>
            <a:spLocks noChangeArrowheads="1"/>
          </p:cNvSpPr>
          <p:nvPr/>
        </p:nvSpPr>
        <p:spPr bwMode="auto">
          <a:xfrm>
            <a:off x="372140" y="1447800"/>
            <a:ext cx="7315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dirty="0" smtClean="0">
                <a:solidFill>
                  <a:schemeClr val="tx2"/>
                </a:solidFill>
                <a:latin typeface="Verdana" pitchFamily="34" charset="0"/>
              </a:rPr>
              <a:t>Transform Service</a:t>
            </a:r>
            <a:endParaRPr lang="en-US" sz="2400" i="1" dirty="0">
              <a:solidFill>
                <a:schemeClr val="tx2"/>
              </a:solidFill>
              <a:latin typeface="Verdana" pitchFamily="34" charset="0"/>
            </a:endParaRPr>
          </a:p>
        </p:txBody>
      </p:sp>
      <p:sp>
        <p:nvSpPr>
          <p:cNvPr id="14" name="Rectangle 3"/>
          <p:cNvSpPr>
            <a:spLocks noChangeArrowheads="1"/>
          </p:cNvSpPr>
          <p:nvPr/>
        </p:nvSpPr>
        <p:spPr bwMode="auto">
          <a:xfrm>
            <a:off x="457200" y="2057400"/>
            <a:ext cx="8458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1600" kern="0" dirty="0" smtClean="0"/>
              <a:t>	Semantic Model and Service Interface – </a:t>
            </a:r>
            <a:r>
              <a:rPr lang="en-US" sz="1600" dirty="0" smtClean="0"/>
              <a:t>August 7, 2012 </a:t>
            </a:r>
            <a:r>
              <a:rPr lang="en-US" sz="1600" kern="0" dirty="0" smtClean="0"/>
              <a:t>  Interim Draft</a:t>
            </a:r>
          </a:p>
          <a:p>
            <a:r>
              <a:rPr lang="en-US" sz="1600" kern="0" dirty="0" smtClean="0">
                <a:solidFill>
                  <a:srgbClr val="000000"/>
                </a:solidFill>
              </a:rPr>
              <a:t>    </a:t>
            </a:r>
            <a:r>
              <a:rPr lang="en-US" sz="1400" kern="0" dirty="0" smtClean="0">
                <a:solidFill>
                  <a:srgbClr val="000000"/>
                </a:solidFill>
                <a:latin typeface="Verdana"/>
                <a:hlinkClick r:id="rId4"/>
              </a:rPr>
              <a:t>ftp://ftp.pwg.org/pub/pwg/mfd/wd/wd-mfdtransformmodel01-20120807.pdf</a:t>
            </a:r>
            <a:endParaRPr lang="en-US" sz="1400" kern="0" dirty="0">
              <a:solidFill>
                <a:srgbClr val="000000"/>
              </a:solidFill>
              <a:latin typeface="Verdana"/>
            </a:endParaRP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881" y="2057052"/>
            <a:ext cx="3826319" cy="0"/>
          </a:xfrm>
          <a:prstGeom prst="line">
            <a:avLst/>
          </a:prstGeom>
          <a:ln w="381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304801" y="4114800"/>
            <a:ext cx="88392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rgbClr val="C00000"/>
                </a:solidFill>
                <a:latin typeface="Verdana" pitchFamily="34" charset="0"/>
              </a:rPr>
              <a:t>Mapping Related Standards</a:t>
            </a:r>
            <a:endParaRPr lang="en-US" sz="1600" kern="0" dirty="0" smtClean="0">
              <a:solidFill>
                <a:srgbClr val="C00000"/>
              </a:solidFill>
              <a:latin typeface="Verdana" pitchFamily="34" charset="0"/>
              <a:sym typeface="Wingdings" pitchFamily="2" charset="2"/>
            </a:endParaRPr>
          </a:p>
        </p:txBody>
      </p:sp>
      <p:cxnSp>
        <p:nvCxnSpPr>
          <p:cNvPr id="18" name="Straight Connector 17"/>
          <p:cNvCxnSpPr/>
          <p:nvPr/>
        </p:nvCxnSpPr>
        <p:spPr>
          <a:xfrm>
            <a:off x="340242" y="4648200"/>
            <a:ext cx="5603358" cy="0"/>
          </a:xfrm>
          <a:prstGeom prst="line">
            <a:avLst/>
          </a:prstGeom>
          <a:ln w="381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304800" y="5282625"/>
            <a:ext cx="88392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rgbClr val="C00000"/>
                </a:solidFill>
                <a:latin typeface="Verdana" pitchFamily="34" charset="0"/>
              </a:rPr>
              <a:t>Semantic Model / MFD Charter</a:t>
            </a:r>
            <a:endParaRPr lang="en-US" sz="3200" dirty="0" smtClean="0">
              <a:solidFill>
                <a:srgbClr val="C00000"/>
              </a:solidFill>
              <a:latin typeface="Verdana" pitchFamily="34" charset="0"/>
              <a:sym typeface="Wingdings" pitchFamily="2" charset="2"/>
            </a:endParaRPr>
          </a:p>
        </p:txBody>
      </p:sp>
      <p:cxnSp>
        <p:nvCxnSpPr>
          <p:cNvPr id="20" name="Straight Connector 19"/>
          <p:cNvCxnSpPr/>
          <p:nvPr/>
        </p:nvCxnSpPr>
        <p:spPr>
          <a:xfrm>
            <a:off x="381000" y="5867400"/>
            <a:ext cx="6324600" cy="0"/>
          </a:xfrm>
          <a:prstGeom prst="line">
            <a:avLst/>
          </a:prstGeom>
          <a:ln w="381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3"/>
          <p:cNvSpPr>
            <a:spLocks noChangeArrowheads="1"/>
          </p:cNvSpPr>
          <p:nvPr/>
        </p:nvSpPr>
        <p:spPr bwMode="auto">
          <a:xfrm>
            <a:off x="533400" y="4724400"/>
            <a:ext cx="845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1600" kern="0" dirty="0" smtClean="0"/>
              <a:t>	</a:t>
            </a:r>
            <a:r>
              <a:rPr lang="en-US" sz="1600" kern="0" dirty="0" smtClean="0">
                <a:solidFill>
                  <a:srgbClr val="C00000"/>
                </a:solidFill>
              </a:rPr>
              <a:t>Mapping Related Standards to/from PWG PJT v1.0</a:t>
            </a:r>
          </a:p>
        </p:txBody>
      </p:sp>
      <p:sp>
        <p:nvSpPr>
          <p:cNvPr id="27" name="Rectangle 3"/>
          <p:cNvSpPr>
            <a:spLocks noChangeArrowheads="1"/>
          </p:cNvSpPr>
          <p:nvPr/>
        </p:nvSpPr>
        <p:spPr bwMode="auto">
          <a:xfrm>
            <a:off x="381000" y="5943600"/>
            <a:ext cx="845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1600" kern="0" dirty="0" smtClean="0"/>
              <a:t>	</a:t>
            </a:r>
            <a:r>
              <a:rPr lang="en-US" sz="1600" kern="0" dirty="0" smtClean="0">
                <a:solidFill>
                  <a:srgbClr val="C00000"/>
                </a:solidFill>
              </a:rPr>
              <a:t>Revise the Semantic Model/MFD charter</a:t>
            </a:r>
          </a:p>
        </p:txBody>
      </p:sp>
    </p:spTree>
    <p:extLst>
      <p:ext uri="{BB962C8B-B14F-4D97-AF65-F5344CB8AC3E}">
        <p14:creationId xmlns:p14="http://schemas.microsoft.com/office/powerpoint/2010/main" val="350245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EE64E5FA-8C4A-403B-928F-A606854C8CB7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1741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Copyright © 2013, Printer Working Group. All rights reserved.</a:t>
            </a:r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6629400" cy="762000"/>
          </a:xfrm>
        </p:spPr>
        <p:txBody>
          <a:bodyPr/>
          <a:lstStyle/>
          <a:p>
            <a:pPr eaLnBrk="1" hangingPunct="1"/>
            <a:r>
              <a:rPr lang="en-US" dirty="0" smtClean="0"/>
              <a:t>Schema Status 	</a:t>
            </a:r>
          </a:p>
        </p:txBody>
      </p:sp>
      <p:sp>
        <p:nvSpPr>
          <p:cNvPr id="17413" name="Rectangle 3"/>
          <p:cNvSpPr>
            <a:spLocks noChangeArrowheads="1"/>
          </p:cNvSpPr>
          <p:nvPr/>
        </p:nvSpPr>
        <p:spPr bwMode="auto">
          <a:xfrm>
            <a:off x="381000" y="4419600"/>
            <a:ext cx="78486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endParaRPr lang="en-US" sz="2400" dirty="0">
              <a:latin typeface="Verdana" pitchFamily="34" charset="0"/>
            </a:endParaRP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333153" y="1447800"/>
            <a:ext cx="7848600" cy="42881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r>
              <a:rPr lang="en-US" sz="2400" dirty="0">
                <a:latin typeface="Verdana" pitchFamily="34" charset="0"/>
              </a:rPr>
              <a:t>Named version (</a:t>
            </a:r>
            <a:r>
              <a:rPr lang="en-US" sz="2400" dirty="0" smtClean="0">
                <a:latin typeface="Verdana" pitchFamily="34" charset="0"/>
              </a:rPr>
              <a:t>v1.180) </a:t>
            </a:r>
            <a:r>
              <a:rPr lang="en-US" sz="2400" dirty="0">
                <a:latin typeface="Verdana" pitchFamily="34" charset="0"/>
              </a:rPr>
              <a:t>published for </a:t>
            </a:r>
            <a:r>
              <a:rPr lang="en-US" sz="2400" dirty="0" smtClean="0">
                <a:latin typeface="Verdana" pitchFamily="34" charset="0"/>
              </a:rPr>
              <a:t>Print Job Ticket and Associated Capabilities </a:t>
            </a:r>
            <a:endParaRPr lang="en-US" sz="2400" dirty="0">
              <a:latin typeface="Verdana" pitchFamily="34" charset="0"/>
            </a:endParaRP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r>
              <a:rPr lang="en-US" sz="2400" dirty="0" smtClean="0">
                <a:latin typeface="Verdana" pitchFamily="34" charset="0"/>
              </a:rPr>
              <a:t>Latest (v1.185) Up to date with In Progress specifications </a:t>
            </a:r>
          </a:p>
          <a:p>
            <a:pPr marL="800100" lvl="1" indent="-342900" eaLnBrk="0" hangingPunct="0">
              <a:spcBef>
                <a:spcPct val="20000"/>
              </a:spcBef>
              <a:buFontTx/>
              <a:buChar char="•"/>
            </a:pPr>
            <a:r>
              <a:rPr lang="en-US" sz="2400" dirty="0" smtClean="0">
                <a:latin typeface="Verdana" pitchFamily="34" charset="0"/>
              </a:rPr>
              <a:t>Transform Service (mostly complete for 1.0)</a:t>
            </a:r>
          </a:p>
          <a:p>
            <a:pPr marL="800100" lvl="1" indent="-342900" eaLnBrk="0" hangingPunct="0">
              <a:spcBef>
                <a:spcPct val="20000"/>
              </a:spcBef>
              <a:buFontTx/>
              <a:buChar char="•"/>
            </a:pPr>
            <a:r>
              <a:rPr lang="en-US" sz="2400" dirty="0" err="1" smtClean="0">
                <a:latin typeface="Verdana" pitchFamily="34" charset="0"/>
              </a:rPr>
              <a:t>FaxIn</a:t>
            </a:r>
            <a:r>
              <a:rPr lang="en-US" sz="2400" dirty="0" smtClean="0">
                <a:latin typeface="Verdana" pitchFamily="34" charset="0"/>
              </a:rPr>
              <a:t> Service (up to date)</a:t>
            </a:r>
          </a:p>
          <a:p>
            <a:pPr marL="800100" lvl="1" indent="-342900" eaLnBrk="0" hangingPunct="0">
              <a:spcBef>
                <a:spcPct val="20000"/>
              </a:spcBef>
              <a:buFontTx/>
              <a:buChar char="•"/>
            </a:pPr>
            <a:r>
              <a:rPr lang="en-US" sz="2400" dirty="0" err="1" smtClean="0">
                <a:latin typeface="Verdana" pitchFamily="34" charset="0"/>
              </a:rPr>
              <a:t>FaxOut</a:t>
            </a:r>
            <a:r>
              <a:rPr lang="en-US" sz="2400" dirty="0" smtClean="0">
                <a:latin typeface="Verdana" pitchFamily="34" charset="0"/>
              </a:rPr>
              <a:t> Service (up to date)</a:t>
            </a:r>
          </a:p>
          <a:p>
            <a:pPr marL="800100" lvl="1" indent="-342900" eaLnBrk="0" hangingPunct="0">
              <a:spcBef>
                <a:spcPct val="20000"/>
              </a:spcBef>
              <a:buFontTx/>
              <a:buChar char="•"/>
            </a:pPr>
            <a:r>
              <a:rPr lang="en-US" sz="2400" dirty="0" smtClean="0">
                <a:latin typeface="Verdana" pitchFamily="34" charset="0"/>
              </a:rPr>
              <a:t>Cloud Print extensions (WIP – WSDL operations needs update)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3"/>
          <p:cNvSpPr txBox="1">
            <a:spLocks noGrp="1"/>
          </p:cNvSpPr>
          <p:nvPr/>
        </p:nvSpPr>
        <p:spPr bwMode="auto">
          <a:xfrm>
            <a:off x="6553200" y="662305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fld id="{FADADD18-4A4A-4341-89B6-9C913855314B}" type="slidenum">
              <a:rPr lang="en-US" sz="1200"/>
              <a:pPr algn="r"/>
              <a:t>9</a:t>
            </a:fld>
            <a:endParaRPr lang="en-US" sz="1200"/>
          </a:p>
        </p:txBody>
      </p:sp>
      <p:sp>
        <p:nvSpPr>
          <p:cNvPr id="18435" name="Footer Placeholder 4"/>
          <p:cNvSpPr txBox="1">
            <a:spLocks noGrp="1"/>
          </p:cNvSpPr>
          <p:nvPr/>
        </p:nvSpPr>
        <p:spPr bwMode="auto">
          <a:xfrm>
            <a:off x="533400" y="6623050"/>
            <a:ext cx="4495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1200" dirty="0"/>
              <a:t>Copyright </a:t>
            </a:r>
            <a:r>
              <a:rPr lang="en-US" sz="1200"/>
              <a:t>© </a:t>
            </a:r>
            <a:r>
              <a:rPr lang="en-US" sz="1200" smtClean="0"/>
              <a:t>2013, </a:t>
            </a:r>
            <a:r>
              <a:rPr lang="en-US" sz="1200" dirty="0"/>
              <a:t>Printer Working Group. All rights reserved.</a:t>
            </a:r>
          </a:p>
        </p:txBody>
      </p:sp>
      <p:sp>
        <p:nvSpPr>
          <p:cNvPr id="1843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Remaining Services 	</a:t>
            </a:r>
          </a:p>
        </p:txBody>
      </p:sp>
      <p:sp>
        <p:nvSpPr>
          <p:cNvPr id="1843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371600"/>
            <a:ext cx="7848600" cy="4449763"/>
          </a:xfrm>
        </p:spPr>
        <p:txBody>
          <a:bodyPr/>
          <a:lstStyle/>
          <a:p>
            <a:r>
              <a:rPr lang="en-US" dirty="0" smtClean="0"/>
              <a:t>Services planned to be addressed after the current Service is complete.  (Subject to volunteers to be Editors)</a:t>
            </a:r>
          </a:p>
          <a:p>
            <a:pPr lvl="1"/>
            <a:r>
              <a:rPr lang="en-US" dirty="0" err="1" smtClean="0"/>
              <a:t>EmailIn</a:t>
            </a:r>
            <a:r>
              <a:rPr lang="en-US" dirty="0" smtClean="0"/>
              <a:t> Service</a:t>
            </a:r>
          </a:p>
          <a:p>
            <a:pPr lvl="1"/>
            <a:r>
              <a:rPr lang="en-US" dirty="0" err="1" smtClean="0"/>
              <a:t>EmailOut</a:t>
            </a:r>
            <a:r>
              <a:rPr lang="en-US" dirty="0" smtClean="0"/>
              <a:t> Service</a:t>
            </a:r>
          </a:p>
          <a:p>
            <a:pPr lvl="1"/>
            <a:r>
              <a:rPr lang="en-US" dirty="0" smtClean="0"/>
              <a:t>Scan, </a:t>
            </a:r>
            <a:r>
              <a:rPr lang="en-US" dirty="0" err="1" smtClean="0"/>
              <a:t>FaxIn</a:t>
            </a:r>
            <a:r>
              <a:rPr lang="en-US" dirty="0" smtClean="0"/>
              <a:t>, </a:t>
            </a:r>
            <a:r>
              <a:rPr lang="en-US" dirty="0" err="1" smtClean="0"/>
              <a:t>FaxOut</a:t>
            </a:r>
            <a:r>
              <a:rPr lang="en-US" dirty="0" smtClean="0"/>
              <a:t>, Copy(?) Services (update)</a:t>
            </a:r>
          </a:p>
          <a:p>
            <a:pPr lvl="1"/>
            <a:r>
              <a:rPr lang="en-US" dirty="0" smtClean="0"/>
              <a:t>Print Service v2.0</a:t>
            </a:r>
          </a:p>
          <a:p>
            <a:pPr lvl="1"/>
            <a:r>
              <a:rPr lang="en-US" dirty="0" smtClean="0"/>
              <a:t>Transform Service v2.0</a:t>
            </a:r>
          </a:p>
          <a:p>
            <a:pPr lvl="1"/>
            <a:r>
              <a:rPr lang="en-US" dirty="0" smtClean="0"/>
              <a:t>Service Integration with Workflow Environments v1.0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Semantic </a:t>
            </a:r>
            <a:r>
              <a:rPr lang="en-US" dirty="0" smtClean="0">
                <a:solidFill>
                  <a:srgbClr val="C00000"/>
                </a:solidFill>
              </a:rPr>
              <a:t>Model v2.0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Mapping Standard v2.0 (DMTF-CIM, AFP &amp; MODCA)</a:t>
            </a:r>
          </a:p>
          <a:p>
            <a:endParaRPr lang="en-US" dirty="0" smtClean="0">
              <a:solidFill>
                <a:srgbClr val="C00000"/>
              </a:solidFill>
            </a:endParaRPr>
          </a:p>
          <a:p>
            <a:pPr>
              <a:buFontTx/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WG Slide Template">
  <a:themeElements>
    <a:clrScheme name="PWG Slide Templ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FF9933"/>
      </a:accent1>
      <a:accent2>
        <a:srgbClr val="DBA215"/>
      </a:accent2>
      <a:accent3>
        <a:srgbClr val="FFFFFF"/>
      </a:accent3>
      <a:accent4>
        <a:srgbClr val="000000"/>
      </a:accent4>
      <a:accent5>
        <a:srgbClr val="FFCAAD"/>
      </a:accent5>
      <a:accent6>
        <a:srgbClr val="C69212"/>
      </a:accent6>
      <a:hlink>
        <a:srgbClr val="0066CC"/>
      </a:hlink>
      <a:folHlink>
        <a:srgbClr val="DDDDDD"/>
      </a:folHlink>
    </a:clrScheme>
    <a:fontScheme name="PWG Slide Templat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WG Slide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9933"/>
        </a:accent1>
        <a:accent2>
          <a:srgbClr val="DBA215"/>
        </a:accent2>
        <a:accent3>
          <a:srgbClr val="FFFFFF"/>
        </a:accent3>
        <a:accent4>
          <a:srgbClr val="000000"/>
        </a:accent4>
        <a:accent5>
          <a:srgbClr val="FFCAAD"/>
        </a:accent5>
        <a:accent6>
          <a:srgbClr val="C69212"/>
        </a:accent6>
        <a:hlink>
          <a:srgbClr val="0066CC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917</Words>
  <Application>Microsoft Office PowerPoint</Application>
  <PresentationFormat>On-screen Show (4:3)</PresentationFormat>
  <Paragraphs>166</Paragraphs>
  <Slides>15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PWG Slide Template</vt:lpstr>
      <vt:lpstr>Semantic Model Working Group Agenda</vt:lpstr>
      <vt:lpstr>SM Meeting Agenda (Thu)</vt:lpstr>
      <vt:lpstr>Semantic Model Meeting Logistics</vt:lpstr>
      <vt:lpstr> Approved Documents  </vt:lpstr>
      <vt:lpstr> Approved Documents  </vt:lpstr>
      <vt:lpstr> Approved Documents  </vt:lpstr>
      <vt:lpstr> In Progress Documents  </vt:lpstr>
      <vt:lpstr>Schema Status  </vt:lpstr>
      <vt:lpstr>Remaining Services  </vt:lpstr>
      <vt:lpstr>Next Steps</vt:lpstr>
      <vt:lpstr>Mapping 2.0</vt:lpstr>
      <vt:lpstr>Semantic Model 2.0</vt:lpstr>
      <vt:lpstr>More Info/How to participate</vt:lpstr>
      <vt:lpstr>More Info/How to participate</vt:lpstr>
      <vt:lpstr>SM Meeting Agenda (Tue)</vt:lpstr>
    </vt:vector>
  </TitlesOfParts>
  <Company>Canon Development Americas,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Peter Zehler</dc:creator>
  <cp:lastModifiedBy>Xerox Corporation</cp:lastModifiedBy>
  <cp:revision>194</cp:revision>
  <dcterms:created xsi:type="dcterms:W3CDTF">2007-09-27T21:01:02Z</dcterms:created>
  <dcterms:modified xsi:type="dcterms:W3CDTF">2013-05-15T20:24:33Z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TC011038911033</vt:lpwstr>
  </property>
</Properties>
</file>