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7" r:id="rId2"/>
    <p:sldId id="276" r:id="rId3"/>
    <p:sldId id="275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73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96" d="100"/>
          <a:sy n="96" d="100"/>
        </p:scale>
        <p:origin x="-2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cloud mapping specification is written by the cloud imaging </a:t>
            </a:r>
            <a:r>
              <a:rPr lang="en-US" dirty="0" err="1" smtClean="0"/>
              <a:t>wg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formal approval including the last call goes through the semantic model </a:t>
            </a:r>
            <a:r>
              <a:rPr lang="en-US" dirty="0" err="1" smtClean="0"/>
              <a:t>wg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mfd</a:t>
            </a:r>
            <a:r>
              <a:rPr lang="en-US" dirty="0" smtClean="0"/>
              <a:t> model already contains the transform and </a:t>
            </a:r>
            <a:r>
              <a:rPr lang="en-US" dirty="0" err="1" smtClean="0"/>
              <a:t>FaxIn</a:t>
            </a:r>
            <a:r>
              <a:rPr lang="en-US" dirty="0" smtClean="0"/>
              <a:t> service.</a:t>
            </a:r>
            <a:r>
              <a:rPr lang="en-US" baseline="0" dirty="0" smtClean="0"/>
              <a:t>  Yet to introduce the </a:t>
            </a:r>
            <a:r>
              <a:rPr lang="en-US" baseline="0" dirty="0" err="1" smtClean="0"/>
              <a:t>emailIn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emailOut</a:t>
            </a:r>
            <a:r>
              <a:rPr lang="en-US" baseline="0" dirty="0" smtClean="0"/>
              <a:t> Services.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“Mapping Related Standards to/from PWG PJT v1.0”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Also, I suggest that the action item to revise the Semantic Model/MFD  charter be listed under “ In Progress” Documents.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2012,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mfd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transformmodel01-20120807-rev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pjt10-20120813-5108.07.pdf" TargetMode="External"/><Relationship Id="rId4" Type="http://schemas.openxmlformats.org/officeDocument/2006/relationships/hyperlink" Target="ftp://ftp.pwg.org/pub/pwg/candidates/cs-sm20-system10-20120217-5108.06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faxinmodel10-20111130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mfd/wd/wd-mfdtransformmodel01-20120807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Semantic </a:t>
            </a:r>
            <a:r>
              <a:rPr lang="en-US" dirty="0" smtClean="0"/>
              <a:t>Model Working </a:t>
            </a:r>
            <a:r>
              <a:rPr lang="en-US" dirty="0" smtClean="0"/>
              <a:t>Group</a:t>
            </a:r>
            <a:br>
              <a:rPr lang="en-US" dirty="0" smtClean="0"/>
            </a:br>
            <a:r>
              <a:rPr lang="en-US" dirty="0" smtClean="0"/>
              <a:t>Agenda</a:t>
            </a:r>
            <a:endParaRPr lang="en-US" dirty="0" smtClean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February </a:t>
            </a:r>
            <a:r>
              <a:rPr lang="en-US" dirty="0" smtClean="0"/>
              <a:t>6, </a:t>
            </a:r>
            <a:r>
              <a:rPr lang="en-US" dirty="0" smtClean="0"/>
              <a:t>2013</a:t>
            </a:r>
          </a:p>
          <a:p>
            <a:pPr eaLnBrk="1" hangingPunct="1"/>
            <a:r>
              <a:rPr lang="en-US" dirty="0" smtClean="0"/>
              <a:t>El Segundo, CA</a:t>
            </a:r>
            <a:endParaRPr lang="en-US" dirty="0"/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dirty="0" smtClean="0"/>
              <a:t>Daniel Manchala (Xerox)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334000"/>
          </a:xfrm>
        </p:spPr>
        <p:txBody>
          <a:bodyPr/>
          <a:lstStyle/>
          <a:p>
            <a:pPr eaLnBrk="1" hangingPunct="1"/>
            <a:r>
              <a:rPr lang="en-US" dirty="0" smtClean="0"/>
              <a:t>Appoint Vice Chair and Secretary of Semantic Model Working Group</a:t>
            </a:r>
          </a:p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Include </a:t>
            </a:r>
            <a:r>
              <a:rPr lang="en-US" dirty="0" smtClean="0">
                <a:solidFill>
                  <a:srgbClr val="0070C0"/>
                </a:solidFill>
              </a:rPr>
              <a:t>Version </a:t>
            </a:r>
            <a:r>
              <a:rPr lang="en-US" dirty="0" smtClean="0">
                <a:solidFill>
                  <a:srgbClr val="0070C0"/>
                </a:solidFill>
              </a:rPr>
              <a:t>2 of Mapping Document.</a:t>
            </a:r>
          </a:p>
          <a:p>
            <a:pPr eaLnBrk="1" hangingPunct="1"/>
            <a:r>
              <a:rPr lang="en-US" dirty="0" smtClean="0"/>
              <a:t>Complete Last Call and Formal Vote on </a:t>
            </a:r>
          </a:p>
          <a:p>
            <a:pPr lvl="1" eaLnBrk="1" hangingPunct="1"/>
            <a:r>
              <a:rPr lang="en-US" dirty="0" smtClean="0"/>
              <a:t>Transform </a:t>
            </a:r>
            <a:r>
              <a:rPr lang="en-US" dirty="0"/>
              <a:t>Service: Semantic Model and Service </a:t>
            </a:r>
            <a:r>
              <a:rPr lang="en-US" dirty="0" smtClean="0"/>
              <a:t>Interface</a:t>
            </a:r>
          </a:p>
          <a:p>
            <a:pPr lvl="1" eaLnBrk="1" hangingPunct="1"/>
            <a:r>
              <a:rPr lang="en-US" dirty="0" err="1"/>
              <a:t>FaxIn</a:t>
            </a:r>
            <a:r>
              <a:rPr lang="en-US" dirty="0"/>
              <a:t> Service: Semantic Model and Service Interface </a:t>
            </a:r>
            <a:endParaRPr lang="en-US" dirty="0" smtClean="0"/>
          </a:p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Coordinate transition of </a:t>
            </a:r>
            <a:r>
              <a:rPr lang="en-US" dirty="0">
                <a:solidFill>
                  <a:srgbClr val="0070C0"/>
                </a:solidFill>
              </a:rPr>
              <a:t>Cloud Mapping </a:t>
            </a:r>
            <a:r>
              <a:rPr lang="en-US" dirty="0" smtClean="0">
                <a:solidFill>
                  <a:srgbClr val="0070C0"/>
                </a:solidFill>
              </a:rPr>
              <a:t>activity</a:t>
            </a:r>
          </a:p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Web Services binding of Cloud Imaging Model</a:t>
            </a: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Maybe as part of Print Service v2.0</a:t>
            </a:r>
          </a:p>
          <a:p>
            <a:pPr eaLnBrk="1" hangingPunct="1"/>
            <a:r>
              <a:rPr lang="en-US" dirty="0" smtClean="0"/>
              <a:t>Update </a:t>
            </a:r>
            <a:r>
              <a:rPr lang="en-US" dirty="0"/>
              <a:t>the MFD Model and Common Semantics Version 1.0 to be the PWG Semantic Model Specification Version </a:t>
            </a:r>
            <a:r>
              <a:rPr lang="en-US" dirty="0" smtClean="0"/>
              <a:t>2.0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>
                <a:cs typeface="Vrinda" pitchFamily="2" charset="0"/>
              </a:rPr>
              <a:t>We welcome more participation from member companies</a:t>
            </a:r>
            <a:endParaRPr lang="en-US" dirty="0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/>
              <a:t>The group maintains a Web Page for Semantic Model that includes links to the latest documents, schema and a </a:t>
            </a:r>
            <a:r>
              <a:rPr lang="en-US" sz="2800" b="1" dirty="0" err="1" smtClean="0"/>
              <a:t>browsable</a:t>
            </a:r>
            <a:r>
              <a:rPr lang="en-US" sz="2800" b="1" dirty="0" smtClean="0"/>
              <a:t> version of the schema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hlinkClick r:id="rId3"/>
              </a:rPr>
              <a:t>http://www.pwg.org/mfd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</a:t>
            </a:r>
            <a:r>
              <a:rPr lang="en-US" sz="2800" b="1" smtClean="0"/>
              <a:t>the Semantic Model </a:t>
            </a:r>
            <a:r>
              <a:rPr lang="en-US" sz="2800" b="1" dirty="0" smtClean="0"/>
              <a:t>mailing list is available at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https://www.pwg.org/mailman/listinfo/mfd</a:t>
            </a:r>
            <a:r>
              <a:rPr lang="en-US" b="1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2013,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(Tue)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304800" y="1219200"/>
            <a:ext cx="86868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Next Steps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Update specification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Schema updates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Prototyping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2013,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</a:t>
            </a:r>
            <a:r>
              <a:rPr lang="en-US" dirty="0" smtClean="0"/>
              <a:t>(Wed)</a:t>
            </a:r>
            <a:endParaRPr lang="en-US" dirty="0" smtClean="0"/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02537" y="1219200"/>
            <a:ext cx="8686800" cy="506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ts val="0"/>
              </a:spcAft>
            </a:pPr>
            <a:r>
              <a:rPr lang="en-US" sz="2800" dirty="0" smtClean="0"/>
              <a:t>Session  </a:t>
            </a:r>
            <a:r>
              <a:rPr lang="en-US" sz="2800" smtClean="0"/>
              <a:t>(3:00-5:00 </a:t>
            </a:r>
            <a:r>
              <a:rPr lang="en-US" sz="2800" dirty="0" smtClean="0"/>
              <a:t>PM PST)</a:t>
            </a:r>
            <a:endParaRPr lang="en-US" sz="2800" dirty="0" smtClean="0"/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000" dirty="0" smtClean="0"/>
              <a:t>Status </a:t>
            </a:r>
            <a:r>
              <a:rPr lang="en-US" sz="2000" dirty="0" smtClean="0"/>
              <a:t>of current specifications and schema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Fax-In: Page by page review (Ira McDonald)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Fax-Out: Need clarification on certain issues.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Release an addendum or errata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Mapping: Page by page review – Section 4, Version 1. MSPS/XPS mapping to Print Job Ticket (Paul </a:t>
            </a:r>
            <a:r>
              <a:rPr lang="en-US" sz="2000" dirty="0" err="1" smtClean="0"/>
              <a:t>Tykodi</a:t>
            </a:r>
            <a:r>
              <a:rPr lang="en-US" sz="2000" dirty="0" smtClean="0"/>
              <a:t>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Charter: What specifications needs to be done (Paul </a:t>
            </a:r>
            <a:r>
              <a:rPr lang="en-US" sz="2000" dirty="0" err="1" smtClean="0"/>
              <a:t>Tykodi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Discuss </a:t>
            </a:r>
            <a:r>
              <a:rPr lang="en-US" sz="2000" dirty="0" smtClean="0"/>
              <a:t>Cloud Print extensions to PWG Semantic Model Schema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Review of Transform </a:t>
            </a:r>
            <a:r>
              <a:rPr lang="en-US" sz="2000" dirty="0"/>
              <a:t>Service specification</a:t>
            </a:r>
            <a:br>
              <a:rPr lang="en-US" sz="2000" dirty="0"/>
            </a:br>
            <a:r>
              <a:rPr lang="en-US" sz="2000" dirty="0" smtClean="0"/>
              <a:t>&lt;</a:t>
            </a:r>
            <a:r>
              <a:rPr lang="en-US" sz="2000" dirty="0" smtClean="0">
                <a:hlinkClick r:id="rId3"/>
              </a:rPr>
              <a:t>ftp://ftp.pwg.org/pub/pwg/mfd/wd/wd-mfdtransformmodel01-20120807-rev.pdf</a:t>
            </a:r>
            <a:r>
              <a:rPr lang="en-US" sz="2000" dirty="0" smtClean="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xmlns="" val="374988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2013,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4676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Semantic Model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828800"/>
            <a:ext cx="8534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</a:t>
            </a:r>
            <a:r>
              <a:rPr lang="en-US" sz="2800" dirty="0" smtClean="0"/>
              <a:t>SM page </a:t>
            </a:r>
            <a:r>
              <a:rPr lang="en-US" sz="2800" dirty="0"/>
              <a:t>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</a:t>
            </a:r>
            <a:r>
              <a:rPr lang="en-US" sz="2800" dirty="0" smtClean="0"/>
              <a:t>and LiveMeeting will </a:t>
            </a:r>
            <a:r>
              <a:rPr lang="en-US" sz="2800" dirty="0"/>
              <a:t>be the same as used throughout the meeting</a:t>
            </a:r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6572" y="3522848"/>
            <a:ext cx="8686800" cy="896752"/>
          </a:xfrm>
        </p:spPr>
        <p:txBody>
          <a:bodyPr/>
          <a:lstStyle/>
          <a:p>
            <a:r>
              <a:rPr lang="en-US" sz="1600" dirty="0" smtClean="0"/>
              <a:t>PWG5108.02-2009: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Network Scan Service Semantic Model and Service Interface Version 1.0 </a:t>
            </a:r>
          </a:p>
          <a:p>
            <a:r>
              <a:rPr lang="en-US" sz="1600" dirty="0" smtClean="0">
                <a:hlinkClick r:id="rId3"/>
              </a:rPr>
              <a:t>ftp://ftp.pwg.org/pub/pwg/candidates/cs-sm20-scan10-20090410-5108.02.pdf</a:t>
            </a:r>
            <a:r>
              <a:rPr lang="en-US" sz="1600" dirty="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200" i="1" dirty="0"/>
              <a:t>Approved July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200" i="1" dirty="0"/>
              <a:t>Approved April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799"/>
            <a:ext cx="3581400" cy="15949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200" i="1" dirty="0"/>
              <a:t>Approved January 2004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PWG5105.1: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 smtClean="0">
                <a:latin typeface="+mn-lt"/>
              </a:rPr>
              <a:t>PWG </a:t>
            </a:r>
            <a:r>
              <a:rPr lang="en-US" sz="1600" kern="0" dirty="0">
                <a:latin typeface="+mn-lt"/>
              </a:rPr>
              <a:t>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273749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PWG5108.03-2009: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500" kern="0" dirty="0" smtClean="0">
                <a:latin typeface="+mn-lt"/>
              </a:rPr>
              <a:t>Network </a:t>
            </a:r>
            <a:r>
              <a:rPr lang="en-US" sz="1500" kern="0" dirty="0">
                <a:latin typeface="+mn-lt"/>
              </a:rPr>
              <a:t>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V="1">
            <a:off x="432391" y="5385375"/>
            <a:ext cx="4076700" cy="9088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434163" y="4800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200" i="1" dirty="0" smtClean="0">
                <a:solidFill>
                  <a:srgbClr val="000000"/>
                </a:solidFill>
              </a:rPr>
              <a:t>Approved September 2010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79228" y="5413728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0493" y="14478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32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dirty="0"/>
              <a:t>Approved April </a:t>
            </a:r>
            <a:r>
              <a:rPr lang="en-US" sz="2200" i="1" dirty="0" smtClean="0"/>
              <a:t>2011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457200" y="2032575"/>
            <a:ext cx="5257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59735" y="2048524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PWG5108.01-2011: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MFD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Model and Common Semantics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4"/>
              </a:rPr>
              <a:t>ftp://ftp.pwg.org/pub/pwg/candidates/cs-sm20-mfdmodel10-20110415-5108.1.pdf</a:t>
            </a:r>
            <a:endParaRPr lang="en-US" sz="1400" kern="0" dirty="0">
              <a:latin typeface="+mn-lt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381000" y="3657600"/>
            <a:ext cx="2895600" cy="1617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34162" y="3124200"/>
            <a:ext cx="77192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200" i="1" dirty="0">
                <a:solidFill>
                  <a:srgbClr val="000000"/>
                </a:solidFill>
              </a:rPr>
              <a:t>Approved </a:t>
            </a:r>
            <a:r>
              <a:rPr lang="en-US" sz="2200" i="1" dirty="0" smtClean="0">
                <a:solidFill>
                  <a:srgbClr val="000000"/>
                </a:solidFill>
              </a:rPr>
              <a:t>June 2011</a:t>
            </a:r>
            <a:endParaRPr lang="en-US" sz="2200" i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24293" y="3659275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PWG5108.04-2011: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Copy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Service Semantic Model and Service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Interface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5"/>
              </a:rPr>
              <a:t>ftp://ftp.pwg.org/pub/pwg/candidates/cs-sm20-copy10-20110610-5108.04.pdf</a:t>
            </a:r>
            <a:endParaRPr lang="en-US" sz="1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Approved </a:t>
            </a:r>
            <a:r>
              <a:rPr lang="en-US" dirty="0" smtClean="0"/>
              <a:t>Documents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352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53409" y="2082209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600" kern="0" dirty="0" smtClean="0"/>
              <a:t>PWG 5108.05-2011: </a:t>
            </a:r>
            <a:br>
              <a:rPr lang="en-US" sz="1600" kern="0" dirty="0" smtClean="0"/>
            </a:br>
            <a:r>
              <a:rPr lang="en-US" sz="1600" dirty="0"/>
              <a:t>FaxOut Service Semantic Model and Service Interface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500" kern="0" dirty="0" smtClean="0">
                <a:latin typeface="+mn-lt"/>
                <a:hlinkClick r:id="rId3"/>
              </a:rPr>
              <a:t>ftp://ftp.pwg.org/pub/pwg/candidates/cs-sm20-faxout10-20110809-5108.05.pdf</a:t>
            </a:r>
            <a:r>
              <a:rPr lang="en-US" sz="1500" kern="0" dirty="0" smtClean="0">
                <a:latin typeface="+mn-lt"/>
              </a:rPr>
              <a:t> 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253409" y="1444441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Verdana" pitchFamily="34" charset="0"/>
              </a:rPr>
              <a:t>FaxOut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Service</a:t>
            </a:r>
            <a:r>
              <a:rPr lang="en-US" sz="3200" kern="1200" dirty="0">
                <a:solidFill>
                  <a:srgbClr val="000000"/>
                </a:solidFill>
                <a:latin typeface="Verdana" pitchFamily="34" charset="0"/>
              </a:rPr>
              <a:t> :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>
                <a:solidFill>
                  <a:srgbClr val="000000"/>
                </a:solidFill>
                <a:latin typeface="Arial" charset="0"/>
              </a:rPr>
              <a:t>Approved 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August 2011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V="1">
            <a:off x="381000" y="3708975"/>
            <a:ext cx="5029200" cy="863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81000" y="31242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2100" i="1" dirty="0" smtClean="0">
                <a:solidFill>
                  <a:srgbClr val="000000"/>
                </a:solidFill>
              </a:rPr>
              <a:t>Approved</a:t>
            </a:r>
            <a:r>
              <a:rPr lang="en-US" sz="2100" i="1" dirty="0">
                <a:solidFill>
                  <a:srgbClr val="000000"/>
                </a:solidFill>
              </a:rPr>
              <a:t> </a:t>
            </a:r>
            <a:r>
              <a:rPr lang="en-US" sz="2100" i="1" dirty="0" smtClean="0">
                <a:solidFill>
                  <a:srgbClr val="000000"/>
                </a:solidFill>
              </a:rPr>
              <a:t>February 2012</a:t>
            </a:r>
            <a:endParaRPr lang="en-US" sz="21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81000" y="38100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600" dirty="0" smtClean="0"/>
              <a:t>PWG 5108.06-2011:</a:t>
            </a:r>
            <a:br>
              <a:rPr lang="en-US" sz="1600" dirty="0" smtClean="0"/>
            </a:br>
            <a:r>
              <a:rPr lang="en-US" sz="1600" dirty="0"/>
              <a:t>System Object and System Control Service Semantics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ftp://ftp.pwg.org/pub/pwg/candidates/cs-sm20-system10-20120217-5108.06.pdf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" name="Rectangle 9"/>
          <p:cNvSpPr txBox="1">
            <a:spLocks noChangeArrowheads="1"/>
          </p:cNvSpPr>
          <p:nvPr/>
        </p:nvSpPr>
        <p:spPr bwMode="auto">
          <a:xfrm>
            <a:off x="258106" y="4736812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3200" kern="1200" dirty="0" smtClean="0">
                <a:solidFill>
                  <a:srgbClr val="000000"/>
                </a:solidFill>
                <a:latin typeface="Verdana" pitchFamily="34" charset="0"/>
              </a:rPr>
              <a:t>:</a:t>
            </a:r>
            <a:r>
              <a:rPr lang="en-US" sz="32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Approved August 2012</a:t>
            </a:r>
            <a:endParaRPr lang="en-US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28600" y="5424640"/>
            <a:ext cx="8458200" cy="97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600" dirty="0" smtClean="0"/>
              <a:t>PWG 5108.07-2012:</a:t>
            </a:r>
            <a:br>
              <a:rPr lang="en-US" sz="1600" dirty="0" smtClean="0"/>
            </a:br>
            <a:r>
              <a:rPr lang="en-US" sz="1600" dirty="0"/>
              <a:t>PWG Print Job Ticket and Associated Capabilities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5"/>
              </a:rPr>
              <a:t>ftp://ftp.pwg.org/pub/pwg/candidates/cs-sm20-pjt10-20120813-5108.07.pdf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81000" y="5359392"/>
            <a:ext cx="3352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04800" y="27432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err="1" smtClean="0">
                <a:solidFill>
                  <a:schemeClr val="tx2"/>
                </a:solidFill>
                <a:latin typeface="Verdana" pitchFamily="34" charset="0"/>
              </a:rPr>
              <a:t>FaxIn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Service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0242" y="3276600"/>
            <a:ext cx="2936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81000" y="3352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kern="0" dirty="0" smtClean="0"/>
              <a:t>	Semantic Model and Service Interface – </a:t>
            </a:r>
            <a:r>
              <a:rPr lang="en-US" sz="1600" dirty="0" smtClean="0"/>
              <a:t>November 30, 2011 </a:t>
            </a:r>
            <a:r>
              <a:rPr lang="en-US" sz="1600" kern="0" dirty="0" smtClean="0"/>
              <a:t>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ftp://ftp.pwg.org/pub/pwg/mfd/wd/wd-mfdfaxinmodel10-20111130.pdf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72140" y="14478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Transform Service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57200" y="20574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kern="0" dirty="0" smtClean="0"/>
              <a:t>	Semantic Model and Service Interface – </a:t>
            </a:r>
            <a:r>
              <a:rPr lang="en-US" sz="1600" dirty="0" smtClean="0"/>
              <a:t>August 7, 2012 </a:t>
            </a:r>
            <a:r>
              <a:rPr lang="en-US" sz="1600" kern="0" dirty="0" smtClean="0"/>
              <a:t>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ftp://ftp.pwg.org/pub/pwg/mfd/wd/wd-mfdtransformmodel01-20120807.pdf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881" y="2057052"/>
            <a:ext cx="3826319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04801" y="4114800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Verdana" pitchFamily="34" charset="0"/>
              </a:rPr>
              <a:t>Mapping Related Standards</a:t>
            </a:r>
            <a:endParaRPr lang="en-US" sz="1600" kern="0" dirty="0" smtClean="0">
              <a:solidFill>
                <a:srgbClr val="C00000"/>
              </a:solidFill>
              <a:latin typeface="Verdana" pitchFamily="34" charset="0"/>
              <a:sym typeface="Wingdings" pitchFamily="2" charset="2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40242" y="4648200"/>
            <a:ext cx="5603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04800" y="5282625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Verdana" pitchFamily="34" charset="0"/>
              </a:rPr>
              <a:t>Semantic Model / MFD Charter</a:t>
            </a:r>
            <a:endParaRPr lang="en-US" sz="3200" dirty="0" smtClean="0">
              <a:solidFill>
                <a:srgbClr val="C00000"/>
              </a:solidFill>
              <a:latin typeface="Verdana" pitchFamily="34" charset="0"/>
              <a:sym typeface="Wingdings" pitchFamily="2" charset="2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5867400"/>
            <a:ext cx="63246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33400" y="47244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kern="0" dirty="0" smtClean="0"/>
              <a:t>	</a:t>
            </a:r>
            <a:r>
              <a:rPr lang="en-US" sz="1600" kern="0" dirty="0" smtClean="0">
                <a:solidFill>
                  <a:srgbClr val="C00000"/>
                </a:solidFill>
              </a:rPr>
              <a:t>Mapping Related Standards to/from PWG PJT v1.0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381000" y="5943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kern="0" dirty="0" smtClean="0"/>
              <a:t>	</a:t>
            </a:r>
            <a:r>
              <a:rPr lang="en-US" sz="1600" kern="0" dirty="0" smtClean="0">
                <a:solidFill>
                  <a:srgbClr val="C00000"/>
                </a:solidFill>
              </a:rPr>
              <a:t>Revise the Semantic Model/MFD charter</a:t>
            </a:r>
          </a:p>
        </p:txBody>
      </p:sp>
    </p:spTree>
    <p:extLst>
      <p:ext uri="{BB962C8B-B14F-4D97-AF65-F5344CB8AC3E}">
        <p14:creationId xmlns:p14="http://schemas.microsoft.com/office/powerpoint/2010/main" xmlns="" val="3502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2013,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33153" y="1447800"/>
            <a:ext cx="7848600" cy="4288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Verdana" pitchFamily="34" charset="0"/>
              </a:rPr>
              <a:t>Named version (</a:t>
            </a:r>
            <a:r>
              <a:rPr lang="en-US" sz="2400" dirty="0" smtClean="0">
                <a:latin typeface="Verdana" pitchFamily="34" charset="0"/>
              </a:rPr>
              <a:t>v1.180) </a:t>
            </a:r>
            <a:r>
              <a:rPr lang="en-US" sz="2400" dirty="0">
                <a:latin typeface="Verdana" pitchFamily="34" charset="0"/>
              </a:rPr>
              <a:t>published for </a:t>
            </a:r>
            <a:r>
              <a:rPr lang="en-US" sz="2400" dirty="0" smtClean="0">
                <a:latin typeface="Verdana" pitchFamily="34" charset="0"/>
              </a:rPr>
              <a:t>Print Job Ticket and Associated Capabilities </a:t>
            </a:r>
            <a:endParaRPr lang="en-US" sz="2400" dirty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(v1.185) Up to date with In Progress specifications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Transform Service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err="1" smtClean="0">
                <a:latin typeface="Verdana" pitchFamily="34" charset="0"/>
              </a:rPr>
              <a:t>FaxIn</a:t>
            </a:r>
            <a:r>
              <a:rPr lang="en-US" sz="2400" dirty="0" smtClean="0">
                <a:latin typeface="Verdana" pitchFamily="34" charset="0"/>
              </a:rPr>
              <a:t> Service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err="1" smtClean="0">
                <a:latin typeface="Verdana" pitchFamily="34" charset="0"/>
              </a:rPr>
              <a:t>FaxOut</a:t>
            </a:r>
            <a:r>
              <a:rPr lang="en-US" sz="2400" dirty="0" smtClean="0">
                <a:latin typeface="Verdana" pitchFamily="34" charset="0"/>
              </a:rPr>
              <a:t> Service (“</a:t>
            </a:r>
            <a:r>
              <a:rPr lang="en-US" sz="2400" dirty="0" err="1" smtClean="0">
                <a:latin typeface="Verdana" pitchFamily="34" charset="0"/>
              </a:rPr>
              <a:t>PrinterOrganization</a:t>
            </a:r>
            <a:r>
              <a:rPr lang="en-US" sz="2400" dirty="0" smtClean="0">
                <a:latin typeface="Verdana" pitchFamily="34" charset="0"/>
              </a:rPr>
              <a:t>”)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Cloud Print extensions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</a:t>
            </a:r>
            <a:r>
              <a:rPr lang="en-US" sz="1200"/>
              <a:t>© </a:t>
            </a:r>
            <a:r>
              <a:rPr lang="en-US" sz="1200" smtClean="0"/>
              <a:t>2013,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 is complete.  (Subject to volunteers to be Editors)</a:t>
            </a:r>
          </a:p>
          <a:p>
            <a:pPr lvl="1"/>
            <a:r>
              <a:rPr lang="en-US" dirty="0" err="1" smtClean="0"/>
              <a:t>EmailIn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err="1" smtClean="0"/>
              <a:t>EmailOut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smtClean="0"/>
              <a:t>Scan Service (update)</a:t>
            </a:r>
          </a:p>
          <a:p>
            <a:pPr lvl="1"/>
            <a:r>
              <a:rPr lang="en-US" dirty="0" smtClean="0"/>
              <a:t>Print Service (update)</a:t>
            </a:r>
          </a:p>
          <a:p>
            <a:pPr lvl="1"/>
            <a:r>
              <a:rPr lang="en-US" dirty="0" smtClean="0"/>
              <a:t>Transform Service v2.0</a:t>
            </a:r>
          </a:p>
          <a:p>
            <a:pPr lvl="1"/>
            <a:r>
              <a:rPr lang="en-US" dirty="0" smtClean="0"/>
              <a:t>Semantic Model v2.0</a:t>
            </a:r>
          </a:p>
          <a:p>
            <a:pPr lvl="1"/>
            <a:r>
              <a:rPr lang="en-US" dirty="0" smtClean="0"/>
              <a:t>Service Integration with Workflow Environments v1.0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Mapping Standard v2.0 (DMTF-CIM, AFP &amp; MODCA)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</TotalTime>
  <Words>700</Words>
  <Application>Microsoft Office PowerPoint</Application>
  <PresentationFormat>On-screen Show (4:3)</PresentationFormat>
  <Paragraphs>135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PWG Slide Template</vt:lpstr>
      <vt:lpstr>Semantic Model Working Group Agenda</vt:lpstr>
      <vt:lpstr>SM Meeting Agenda (Wed)</vt:lpstr>
      <vt:lpstr>Semantic Model Meeting Logistics</vt:lpstr>
      <vt:lpstr> Approved Documents  </vt:lpstr>
      <vt:lpstr> Approved Documents  </vt:lpstr>
      <vt:lpstr> Approved Documents  </vt:lpstr>
      <vt:lpstr> In Progress Documents  </vt:lpstr>
      <vt:lpstr>Schema Status  </vt:lpstr>
      <vt:lpstr>Remaining Services  </vt:lpstr>
      <vt:lpstr>Next Steps</vt:lpstr>
      <vt:lpstr>More Info/How to participate</vt:lpstr>
      <vt:lpstr>More Info/How to participate</vt:lpstr>
      <vt:lpstr>SM Meeting Agenda (Tue)</vt:lpstr>
    </vt:vector>
  </TitlesOfParts>
  <Company>Canon Development Americas,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Daniel Manchala</cp:lastModifiedBy>
  <cp:revision>182</cp:revision>
  <dcterms:created xsi:type="dcterms:W3CDTF">2007-09-27T21:01:02Z</dcterms:created>
  <dcterms:modified xsi:type="dcterms:W3CDTF">2013-02-06T21:12:10Z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