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417" r:id="rId2"/>
    <p:sldId id="257" r:id="rId3"/>
    <p:sldId id="374" r:id="rId4"/>
    <p:sldId id="418" r:id="rId5"/>
    <p:sldId id="432" r:id="rId6"/>
    <p:sldId id="419" r:id="rId7"/>
    <p:sldId id="442" r:id="rId8"/>
    <p:sldId id="443" r:id="rId9"/>
    <p:sldId id="447" r:id="rId10"/>
    <p:sldId id="444" r:id="rId11"/>
    <p:sldId id="445" r:id="rId12"/>
    <p:sldId id="448" r:id="rId13"/>
    <p:sldId id="449" r:id="rId14"/>
    <p:sldId id="450" r:id="rId15"/>
    <p:sldId id="451" r:id="rId16"/>
    <p:sldId id="452" r:id="rId17"/>
    <p:sldId id="425" r:id="rId18"/>
    <p:sldId id="289" r:id="rId19"/>
  </p:sldIdLst>
  <p:sldSz cx="9144000" cy="6858000" type="screen4x3"/>
  <p:notesSz cx="7315200" cy="96012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7EA03C-71EE-114E-822C-4901484729E3}" v="19" dt="2020-04-08T06:13:12.423"/>
  </p1510:revLst>
</p1510:revInfo>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57"/>
    <p:restoredTop sz="96054"/>
  </p:normalViewPr>
  <p:slideViewPr>
    <p:cSldViewPr snapToGrid="0" snapToObjects="1">
      <p:cViewPr varScale="1">
        <p:scale>
          <a:sx n="82" d="100"/>
          <a:sy n="82" d="100"/>
        </p:scale>
        <p:origin x="1531" y="67"/>
      </p:cViewPr>
      <p:guideLst>
        <p:guide orient="horz" pos="2160"/>
        <p:guide pos="2880"/>
      </p:guideLst>
    </p:cSldViewPr>
  </p:slideViewPr>
  <p:outlineViewPr>
    <p:cViewPr>
      <p:scale>
        <a:sx n="33" d="100"/>
        <a:sy n="33" d="100"/>
      </p:scale>
      <p:origin x="0" y="-4112"/>
    </p:cViewPr>
  </p:outlineViewPr>
  <p:notesTextViewPr>
    <p:cViewPr>
      <p:scale>
        <a:sx n="1" d="1"/>
        <a:sy n="1" d="1"/>
      </p:scale>
      <p:origin x="0" y="0"/>
    </p:cViewPr>
  </p:notesTextViewPr>
  <p:sorterViewPr>
    <p:cViewPr>
      <p:scale>
        <a:sx n="93" d="100"/>
        <a:sy n="93"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nedy, Smith (Wireless &amp; IPP Standards)" userId="0eeb2244-425b-4283-bee1-e4f5d8874cb0" providerId="ADAL" clId="{F77EA03C-71EE-114E-822C-4901484729E3}"/>
    <pc:docChg chg="modMainMaster">
      <pc:chgData name="Kennedy, Smith (Wireless &amp; IPP Standards)" userId="0eeb2244-425b-4283-bee1-e4f5d8874cb0" providerId="ADAL" clId="{F77EA03C-71EE-114E-822C-4901484729E3}" dt="2020-04-08T06:15:10.007" v="82" actId="20577"/>
      <pc:docMkLst>
        <pc:docMk/>
      </pc:docMkLst>
      <pc:sldMasterChg chg="modSp modSldLayout">
        <pc:chgData name="Kennedy, Smith (Wireless &amp; IPP Standards)" userId="0eeb2244-425b-4283-bee1-e4f5d8874cb0" providerId="ADAL" clId="{F77EA03C-71EE-114E-822C-4901484729E3}" dt="2020-04-08T06:15:10.007" v="82" actId="20577"/>
        <pc:sldMasterMkLst>
          <pc:docMk/>
          <pc:sldMasterMk cId="0" sldId="2147483648"/>
        </pc:sldMasterMkLst>
        <pc:spChg chg="mod">
          <ac:chgData name="Kennedy, Smith (Wireless &amp; IPP Standards)" userId="0eeb2244-425b-4283-bee1-e4f5d8874cb0" providerId="ADAL" clId="{F77EA03C-71EE-114E-822C-4901484729E3}" dt="2020-04-08T06:13:06.635" v="67" actId="207"/>
          <ac:spMkLst>
            <pc:docMk/>
            <pc:sldMasterMk cId="0" sldId="2147483648"/>
            <ac:spMk id="2" creationId="{00000000-0000-0000-0000-000000000000}"/>
          </ac:spMkLst>
        </pc:spChg>
        <pc:spChg chg="mod">
          <ac:chgData name="Kennedy, Smith (Wireless &amp; IPP Standards)" userId="0eeb2244-425b-4283-bee1-e4f5d8874cb0" providerId="ADAL" clId="{F77EA03C-71EE-114E-822C-4901484729E3}" dt="2020-04-08T06:13:12.423" v="68" actId="207"/>
          <ac:spMkLst>
            <pc:docMk/>
            <pc:sldMasterMk cId="0" sldId="2147483648"/>
            <ac:spMk id="12" creationId="{B67249C2-F919-FB43-A3E8-432384B3F9C2}"/>
          </ac:spMkLst>
        </pc:spChg>
        <pc:spChg chg="mod">
          <ac:chgData name="Kennedy, Smith (Wireless &amp; IPP Standards)" userId="0eeb2244-425b-4283-bee1-e4f5d8874cb0" providerId="ADAL" clId="{F77EA03C-71EE-114E-822C-4901484729E3}" dt="2020-04-08T06:15:10.007" v="82" actId="20577"/>
          <ac:spMkLst>
            <pc:docMk/>
            <pc:sldMasterMk cId="0" sldId="2147483648"/>
            <ac:spMk id="14" creationId="{D6751747-1FDD-7544-A3EA-07F79A4C8066}"/>
          </ac:spMkLst>
        </pc:spChg>
        <pc:picChg chg="mod">
          <ac:chgData name="Kennedy, Smith (Wireless &amp; IPP Standards)" userId="0eeb2244-425b-4283-bee1-e4f5d8874cb0" providerId="ADAL" clId="{F77EA03C-71EE-114E-822C-4901484729E3}" dt="2020-04-08T06:11:33.624" v="59" actId="14826"/>
          <ac:picMkLst>
            <pc:docMk/>
            <pc:sldMasterMk cId="0" sldId="2147483648"/>
            <ac:picMk id="3" creationId="{00000000-0000-0000-0000-000000000000}"/>
          </ac:picMkLst>
        </pc:picChg>
        <pc:sldLayoutChg chg="modSp">
          <pc:chgData name="Kennedy, Smith (Wireless &amp; IPP Standards)" userId="0eeb2244-425b-4283-bee1-e4f5d8874cb0" providerId="ADAL" clId="{F77EA03C-71EE-114E-822C-4901484729E3}" dt="2020-04-08T06:13:38.376" v="69" actId="6549"/>
          <pc:sldLayoutMkLst>
            <pc:docMk/>
            <pc:sldMasterMk cId="0" sldId="2147483648"/>
            <pc:sldLayoutMk cId="0" sldId="2147483649"/>
          </pc:sldLayoutMkLst>
          <pc:spChg chg="mod">
            <ac:chgData name="Kennedy, Smith (Wireless &amp; IPP Standards)" userId="0eeb2244-425b-4283-bee1-e4f5d8874cb0" providerId="ADAL" clId="{F77EA03C-71EE-114E-822C-4901484729E3}" dt="2020-04-08T06:13:38.376" v="69" actId="6549"/>
            <ac:spMkLst>
              <pc:docMk/>
              <pc:sldMasterMk cId="0" sldId="2147483648"/>
              <pc:sldLayoutMk cId="0" sldId="2147483649"/>
              <ac:spMk id="17" creationId="{00000000-0000-0000-0000-000000000000}"/>
            </ac:spMkLst>
          </pc:spChg>
          <pc:picChg chg="mod">
            <ac:chgData name="Kennedy, Smith (Wireless &amp; IPP Standards)" userId="0eeb2244-425b-4283-bee1-e4f5d8874cb0" providerId="ADAL" clId="{F77EA03C-71EE-114E-822C-4901484729E3}" dt="2020-04-08T06:10:54.345" v="0" actId="14826"/>
            <ac:picMkLst>
              <pc:docMk/>
              <pc:sldMasterMk cId="0" sldId="2147483648"/>
              <pc:sldLayoutMk cId="0" sldId="2147483649"/>
              <ac:picMk id="18" creationId="{00000000-0000-0000-0000-00000000000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257300" y="720725"/>
            <a:ext cx="4800600" cy="3600450"/>
          </a:xfrm>
          <a:prstGeom prst="rect">
            <a:avLst/>
          </a:prstGeom>
        </p:spPr>
        <p:txBody>
          <a:bodyPr lIns="96661" tIns="48331" rIns="96661" bIns="48331"/>
          <a:lstStyle/>
          <a:p>
            <a:endParaRPr/>
          </a:p>
        </p:txBody>
      </p:sp>
      <p:sp>
        <p:nvSpPr>
          <p:cNvPr id="66" name="Shape 66"/>
          <p:cNvSpPr>
            <a:spLocks noGrp="1"/>
          </p:cNvSpPr>
          <p:nvPr>
            <p:ph type="body" sz="quarter" idx="1"/>
          </p:nvPr>
        </p:nvSpPr>
        <p:spPr>
          <a:xfrm>
            <a:off x="975360" y="4560570"/>
            <a:ext cx="5364480" cy="4320540"/>
          </a:xfrm>
          <a:prstGeom prst="rect">
            <a:avLst/>
          </a:prstGeom>
        </p:spPr>
        <p:txBody>
          <a:bodyPr lIns="96661" tIns="48331" rIns="96661" bIns="48331"/>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2426202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3005951" cy="553998"/>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rPr lang="en-US" dirty="0">
                <a:solidFill>
                  <a:schemeClr val="bg1">
                    <a:lumMod val="50000"/>
                  </a:schemeClr>
                </a:solidFill>
              </a:rPr>
              <a:t>OpenPrinting</a:t>
            </a:r>
            <a:endParaRPr dirty="0">
              <a:solidFill>
                <a:schemeClr val="bg1">
                  <a:lumMod val="50000"/>
                </a:schemeClr>
              </a:solidFill>
            </a:endParaRPr>
          </a:p>
        </p:txBody>
      </p:sp>
      <p:pic>
        <p:nvPicPr>
          <p:cNvPr id="18" name="pwg-transparency.png"/>
          <p:cNvPicPr>
            <a:picLocks noChangeAspect="1"/>
          </p:cNvPicPr>
          <p:nvPr/>
        </p:nvPicPr>
        <p:blipFill>
          <a:blip r:embed="rId2">
            <a:extLst>
              <a:ext uri="{28A0092B-C50C-407E-A947-70E740481C1C}">
                <a14:useLocalDpi xmlns:a14="http://schemas.microsoft.com/office/drawing/2010/main" val="0"/>
              </a:ext>
            </a:extLst>
          </a:blip>
          <a:srcRect/>
          <a:stretch/>
        </p:blipFill>
        <p:spPr>
          <a:xfrm>
            <a:off x="457200" y="672955"/>
            <a:ext cx="1905000" cy="1637109"/>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dirty="0"/>
              <a:t>Title Text</a:t>
            </a:r>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t>Title Text</a:t>
            </a:r>
          </a:p>
        </p:txBody>
      </p:sp>
      <p:sp>
        <p:nvSpPr>
          <p:cNvPr id="31" name="Shape 31"/>
          <p:cNvSpPr>
            <a:spLocks noGrp="1"/>
          </p:cNvSpPr>
          <p:nvPr>
            <p:ph type="body" idx="1"/>
          </p:nvPr>
        </p:nvSpPr>
        <p:spPr>
          <a:prstGeom prst="rect">
            <a:avLst/>
          </a:prstGeom>
        </p:spPr>
        <p:txBody>
          <a:bodyP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chemeClr val="bg1">
              <a:lumMod val="50000"/>
            </a:schemeClr>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chemeClr val="bg1">
              <a:lumMod val="50000"/>
            </a:schemeClr>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166100" y="205490"/>
            <a:ext cx="851804" cy="732019"/>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2023 OpenPrinting</a:t>
            </a:r>
            <a:r>
              <a:rPr dirty="0"/>
              <a:t>. All rights reserved.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dt="0"/>
  <p:txStyles>
    <p:titleStyle>
      <a:lvl1pPr marL="40640" marR="40640" indent="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latinLnBrk="0">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latinLnBrk="0">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latinLnBrk="0">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github.com/OpenPrinting/libcups/releases/v3.0b1" TargetMode="External"/><Relationship Id="rId7" Type="http://schemas.openxmlformats.org/officeDocument/2006/relationships/hyperlink" Target="https://openprinting.github.io/cups-filters-Second-Generation-Release-Candidate/" TargetMode="External"/><Relationship Id="rId2" Type="http://schemas.openxmlformats.org/officeDocument/2006/relationships/hyperlink" Target="https://openprinting.github.io/cups-2.4.2/" TargetMode="External"/><Relationship Id="rId1" Type="http://schemas.openxmlformats.org/officeDocument/2006/relationships/slideLayout" Target="../slideLayouts/slideLayout2.xml"/><Relationship Id="rId6" Type="http://schemas.openxmlformats.org/officeDocument/2006/relationships/hyperlink" Target="https://github.com/OpenPrinting/cups-filters/releases/tag/1.28.17" TargetMode="External"/><Relationship Id="rId5" Type="http://schemas.openxmlformats.org/officeDocument/2006/relationships/hyperlink" Target="https://snapcraft.io/cups" TargetMode="External"/><Relationship Id="rId4" Type="http://schemas.openxmlformats.org/officeDocument/2006/relationships/hyperlink" Target="https://github.com/OpenPrinting/cups-sna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3.2"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ftp.pwg.org/pub/pwg/liaison/openprinting/minutes/OP-Minutes-20230404.htm" TargetMode="External"/><Relationship Id="rId2" Type="http://schemas.openxmlformats.org/officeDocument/2006/relationships/hyperlink" Target="https://openprinting.github.io/OpenPrinting-News-April-2023/"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pwg.org/chair/membership_docs/pwg-ip-policy.pdf" TargetMode="External"/><Relationship Id="rId2" Type="http://schemas.openxmlformats.org/officeDocument/2006/relationships/hyperlink" Target="https://www.pwg.org/chair/membership_docs/pwg-antitrust-polic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3techs.com/technologies/details/os-unix" TargetMode="External"/><Relationship Id="rId2" Type="http://schemas.openxmlformats.org/officeDocument/2006/relationships/hyperlink" Target="https://w3techs.com/technologies/overview/operating_system" TargetMode="External"/><Relationship Id="rId1" Type="http://schemas.openxmlformats.org/officeDocument/2006/relationships/slideLayout" Target="../slideLayouts/slideLayout2.xml"/><Relationship Id="rId6" Type="http://schemas.openxmlformats.org/officeDocument/2006/relationships/hyperlink" Target="https://distrowatch.com/dwres.php?resource=popularity" TargetMode="External"/><Relationship Id="rId5" Type="http://schemas.openxmlformats.org/officeDocument/2006/relationships/hyperlink" Target="http://gs.statcounter.com/os-market-share/mobile/worldwide" TargetMode="External"/><Relationship Id="rId4" Type="http://schemas.openxmlformats.org/officeDocument/2006/relationships/hyperlink" Target="https://w3techs.com/technologies/comparison/os-linux,os-window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github.com/OpenPrinting/cups-snap" TargetMode="External"/><Relationship Id="rId2" Type="http://schemas.openxmlformats.org/officeDocument/2006/relationships/hyperlink" Target="https://openprinting.github.io/cups-2.4.1/" TargetMode="External"/><Relationship Id="rId1" Type="http://schemas.openxmlformats.org/officeDocument/2006/relationships/slideLayout" Target="../slideLayouts/slideLayout2.xml"/><Relationship Id="rId5" Type="http://schemas.openxmlformats.org/officeDocument/2006/relationships/hyperlink" Target="https://github.com/OpenPrinting/cups-filters/releases/tag/1.28.15" TargetMode="External"/><Relationship Id="rId4" Type="http://schemas.openxmlformats.org/officeDocument/2006/relationships/hyperlink" Target="https://snapcraft.io/cup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github.com/OpenPrinting/ps-printer-app" TargetMode="External"/><Relationship Id="rId2" Type="http://schemas.openxmlformats.org/officeDocument/2006/relationships/hyperlink" Target="https://github.com/michaelrsweet/pappl/releases/tag/v1.2.0" TargetMode="External"/><Relationship Id="rId1" Type="http://schemas.openxmlformats.org/officeDocument/2006/relationships/slideLayout" Target="../slideLayouts/slideLayout2.xml"/><Relationship Id="rId6" Type="http://schemas.openxmlformats.org/officeDocument/2006/relationships/hyperlink" Target="https://snapcraft.io/ghostscript-printer-app" TargetMode="External"/><Relationship Id="rId5" Type="http://schemas.openxmlformats.org/officeDocument/2006/relationships/hyperlink" Target="https://github.com/OpenPrinting/ghostscript-printer-app" TargetMode="External"/><Relationship Id="rId4" Type="http://schemas.openxmlformats.org/officeDocument/2006/relationships/hyperlink" Target="https://snapcraft.io/ps-printer-app"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napcraft.io/gutenprint-printer-app" TargetMode="External"/><Relationship Id="rId2" Type="http://schemas.openxmlformats.org/officeDocument/2006/relationships/hyperlink" Target="https://github.com/OpenPrinting/gutenprint-printer-app" TargetMode="External"/><Relationship Id="rId1" Type="http://schemas.openxmlformats.org/officeDocument/2006/relationships/slideLayout" Target="../slideLayouts/slideLayout2.xml"/><Relationship Id="rId6" Type="http://schemas.openxmlformats.org/officeDocument/2006/relationships/hyperlink" Target="https://github.com/OpenPrinting/pappl-retrofit" TargetMode="External"/><Relationship Id="rId5" Type="http://schemas.openxmlformats.org/officeDocument/2006/relationships/hyperlink" Target="https://snapcraft.io/hplip-printer-app" TargetMode="External"/><Relationship Id="rId4" Type="http://schemas.openxmlformats.org/officeDocument/2006/relationships/hyperlink" Target="https://github.com/OpenPrinting/hplip-printer-ap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Shape 73"/>
          <p:cNvSpPr>
            <a:spLocks noGrp="1"/>
          </p:cNvSpPr>
          <p:nvPr>
            <p:ph type="title"/>
          </p:nvPr>
        </p:nvSpPr>
        <p:spPr>
          <a:xfrm>
            <a:off x="457200" y="3429000"/>
            <a:ext cx="8024327" cy="1028699"/>
          </a:xfrm>
          <a:prstGeom prst="rect">
            <a:avLst/>
          </a:prstGeom>
        </p:spPr>
        <p:txBody>
          <a:bodyPr lIns="0"/>
          <a:lstStyle/>
          <a:p>
            <a:br>
              <a:rPr lang="en-US" dirty="0"/>
            </a:br>
            <a:br>
              <a:rPr lang="en-US" dirty="0"/>
            </a:br>
            <a:br>
              <a:rPr lang="en-US" dirty="0"/>
            </a:br>
            <a:br>
              <a:rPr lang="en-US" dirty="0"/>
            </a:br>
            <a:br>
              <a:rPr lang="en-US" dirty="0"/>
            </a:br>
            <a:br>
              <a:rPr lang="en-US" dirty="0"/>
            </a:br>
            <a:r>
              <a:rPr lang="en-US" dirty="0"/>
              <a:t>– Joint PWG/OP Summit</a:t>
            </a:r>
            <a:br>
              <a:rPr lang="en-US" dirty="0"/>
            </a:br>
            <a:r>
              <a:rPr lang="en-US" dirty="0"/>
              <a:t>OpenPrinting Plenary – 16 May 2023 </a:t>
            </a:r>
            <a:endParaRPr dirty="0"/>
          </a:p>
        </p:txBody>
      </p:sp>
      <p:sp>
        <p:nvSpPr>
          <p:cNvPr id="74" name="Shape 74"/>
          <p:cNvSpPr>
            <a:spLocks noGrp="1"/>
          </p:cNvSpPr>
          <p:nvPr>
            <p:ph type="body" sz="half" idx="1"/>
          </p:nvPr>
        </p:nvSpPr>
        <p:spPr>
          <a:prstGeom prst="rect">
            <a:avLst/>
          </a:prstGeom>
        </p:spPr>
        <p:txBody>
          <a:bodyPr/>
          <a:lstStyle/>
          <a:p>
            <a:endParaRPr lang="en-US" dirty="0"/>
          </a:p>
          <a:p>
            <a:r>
              <a:rPr lang="en-US" b="1" dirty="0"/>
              <a:t>Ira McDonald (High North) – OP Chair</a:t>
            </a:r>
          </a:p>
          <a:p>
            <a:r>
              <a:rPr lang="en-US" b="1" dirty="0"/>
              <a:t>Till Kamppeter (Canonical) – OP Manager</a:t>
            </a:r>
          </a:p>
        </p:txBody>
      </p:sp>
    </p:spTree>
    <p:extLst>
      <p:ext uri="{BB962C8B-B14F-4D97-AF65-F5344CB8AC3E}">
        <p14:creationId xmlns:p14="http://schemas.microsoft.com/office/powerpoint/2010/main" val="168947725"/>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b="1" dirty="0">
                <a:solidFill>
                  <a:srgbClr val="073763"/>
                </a:solidFill>
                <a:highlight>
                  <a:srgbClr val="FFFFFF"/>
                </a:highlight>
                <a:uFillTx/>
                <a:latin typeface="Arial"/>
                <a:ea typeface="Verdana"/>
                <a:cs typeface="Arial"/>
                <a:sym typeface="Arial"/>
              </a:rPr>
              <a:t>Driverless Printing</a:t>
            </a:r>
            <a:endPar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discontinued</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CUPS Filters and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GSoC 2022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Tree>
    <p:extLst>
      <p:ext uri="{BB962C8B-B14F-4D97-AF65-F5344CB8AC3E}">
        <p14:creationId xmlns:p14="http://schemas.microsoft.com/office/powerpoint/2010/main" val="71063443"/>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GSoC 2022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2021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Recruitment hampered by COVID-19 pandemic travel restrictions</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GSoC 2022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20 May 2022</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2022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21 February 2022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March 2022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4-19 April 2022 – Contributor Applications – 8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May 2022 – Contributor Projects Announced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June 2022 to 12 September 2022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September 2022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12 September 2022 to 13 November 2022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28 November 2022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2022</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11</a:t>
            </a:fld>
            <a:endParaRPr dirty="0"/>
          </a:p>
        </p:txBody>
      </p:sp>
    </p:spTree>
    <p:extLst>
      <p:ext uri="{BB962C8B-B14F-4D97-AF65-F5344CB8AC3E}">
        <p14:creationId xmlns:p14="http://schemas.microsoft.com/office/powerpoint/2010/main" val="49107613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85000" lnSpcReduction="2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CUPS v2.0 Release – v2.4.2 (26 May 2022)</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hlinkClick r:id="rId2"/>
              </a:rPr>
              <a:t>https://openprinting.github.io/cups-2.4.2/</a:t>
            </a:r>
            <a:endParaRPr lang="en-US" sz="1800" b="1" dirty="0">
              <a:solidFill>
                <a:srgbClr val="073763"/>
              </a:solidFill>
              <a:highlight>
                <a:srgbClr val="FFFFFF"/>
              </a:highlight>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Ubuntu 23.04 (20 April 2023) shipped with CUPS v2.4.2 </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CUPS v3.0 Release – v3.0b1 (9 February 2023)</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hlinkClick r:id="rId3"/>
              </a:rPr>
              <a:t>https://github.com/OpenPrinting/libcups/releases/v3.0b1</a:t>
            </a:r>
            <a:endParaRPr lang="en-US" sz="1800" b="1" dirty="0">
              <a:solidFill>
                <a:srgbClr val="073763"/>
              </a:solidFill>
              <a:highlight>
                <a:srgbClr val="FFFFFF"/>
              </a:highlight>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CUPS Filters v1.0 Release – v1.28.17 (24 January 2023)</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6"/>
              </a:rPr>
              <a:t>https://github.com/OpenPrinting/cups-filters/releases/tag/1.28.17</a:t>
            </a:r>
            <a:endParaRPr lang="en-US" sz="1800" b="1" dirty="0">
              <a:solidFill>
                <a:srgbClr val="073763"/>
              </a:solidFill>
              <a:highlight>
                <a:srgbClr val="FFFFFF"/>
              </a:highlight>
              <a:uFillTx/>
              <a:latin typeface="Arial"/>
              <a:cs typeface="Arial"/>
              <a:sym typeface="Arial"/>
            </a:endParaRPr>
          </a:p>
          <a:p>
            <a:pPr marL="457200" marR="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23.04 (20 April 2023) shipped with CUPS Filters v2.0rc1</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 Release – CUPS Filters v2.0rc1 (12 April 2023)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7"/>
              </a:rPr>
              <a:t>https://openprinting.github.io/cups-filters-Second-Generation-Release-Candidate/</a:t>
            </a: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12</a:t>
            </a:fld>
            <a:endParaRPr/>
          </a:p>
        </p:txBody>
      </p:sp>
    </p:spTree>
    <p:extLst>
      <p:ext uri="{BB962C8B-B14F-4D97-AF65-F5344CB8AC3E}">
        <p14:creationId xmlns:p14="http://schemas.microsoft.com/office/powerpoint/2010/main" val="75067599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Release – v1.3.2 (6 May 2023)</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https://github.com/michaelrsweet/pappl/releases/tag/v1.3.2</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Tree>
    <p:extLst>
      <p:ext uri="{BB962C8B-B14F-4D97-AF65-F5344CB8AC3E}">
        <p14:creationId xmlns:p14="http://schemas.microsoft.com/office/powerpoint/2010/main" val="1091569041"/>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14</a:t>
            </a:fld>
            <a:endParaRPr/>
          </a:p>
        </p:txBody>
      </p:sp>
    </p:spTree>
    <p:extLst>
      <p:ext uri="{BB962C8B-B14F-4D97-AF65-F5344CB8AC3E}">
        <p14:creationId xmlns:p14="http://schemas.microsoft.com/office/powerpoint/2010/main" val="779677646"/>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sz="1900" b="1" dirty="0">
                <a:solidFill>
                  <a:srgbClr val="073763"/>
                </a:solidFill>
                <a:highlight>
                  <a:srgbClr val="FFFFFF"/>
                </a:highlight>
                <a:uFillTx/>
                <a:latin typeface="Arial"/>
                <a:ea typeface="Verdana"/>
                <a:cs typeface="Arial"/>
                <a:sym typeface="Arial"/>
              </a:rPr>
              <a:t>Common Print Dialog Backends for GTK and QT</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endParaRPr lang="en-US" sz="18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lang="en-US" sz="1900" b="1" dirty="0">
                <a:solidFill>
                  <a:srgbClr val="073763"/>
                </a:solidFill>
                <a:highlight>
                  <a:srgbClr val="FFFFFF"/>
                </a:highlight>
                <a:uFillTx/>
                <a:latin typeface="Arial"/>
                <a:ea typeface="Verdana"/>
                <a:cs typeface="Arial"/>
                <a:sym typeface="Arial"/>
              </a:rPr>
              <a:t>Driverless Printing</a:t>
            </a:r>
            <a:endParaRPr kumimoji="0" lang="en-US" sz="19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Printing is now available on all major OS platforms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19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IPP over USB</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replaces </a:t>
            </a:r>
            <a:r>
              <a:rPr kumimoji="0" lang="en-US" sz="18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ippusbxd</a:t>
            </a: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in most Linux distributions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Google Chrome OS has its own IPP-over-USB daemon in Rust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1900" b="1" dirty="0">
                <a:solidFill>
                  <a:srgbClr val="073763"/>
                </a:solidFill>
                <a:highlight>
                  <a:srgbClr val="FFFFFF"/>
                </a:highlight>
                <a:uFillTx/>
                <a:latin typeface="Arial"/>
                <a:ea typeface="Verdana"/>
                <a:cs typeface="Arial"/>
                <a:sym typeface="Arial"/>
              </a:rPr>
              <a:t>Driverless Scanning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Driverless Scanning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Driverless Scanning is a </a:t>
            </a:r>
            <a:r>
              <a:rPr lang="en-US" sz="1800" b="1" dirty="0" err="1">
                <a:solidFill>
                  <a:srgbClr val="073763"/>
                </a:solidFill>
                <a:highlight>
                  <a:srgbClr val="FFFFFF"/>
                </a:highlight>
                <a:uFillTx/>
                <a:latin typeface="Arial"/>
                <a:ea typeface="Verdana"/>
                <a:cs typeface="Arial"/>
                <a:sym typeface="Arial"/>
              </a:rPr>
              <a:t>GSoC</a:t>
            </a:r>
            <a:r>
              <a:rPr lang="en-US" sz="1800" b="1" dirty="0">
                <a:solidFill>
                  <a:srgbClr val="073763"/>
                </a:solidFill>
                <a:highlight>
                  <a:srgbClr val="FFFFFF"/>
                </a:highlight>
                <a:uFillTx/>
                <a:latin typeface="Arial"/>
                <a:ea typeface="Verdana"/>
                <a:cs typeface="Arial"/>
                <a:sym typeface="Arial"/>
              </a:rPr>
              <a:t> 2023 project</a:t>
            </a: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800" b="1" dirty="0">
              <a:solidFill>
                <a:srgbClr val="073763"/>
              </a:solidFill>
              <a:highlight>
                <a:srgbClr val="FFFFFF"/>
              </a:highlight>
              <a:uFillTx/>
              <a:latin typeface="Arial"/>
              <a:ea typeface="Verdana"/>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2023– 4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spTree>
    <p:extLst>
      <p:ext uri="{BB962C8B-B14F-4D97-AF65-F5344CB8AC3E}">
        <p14:creationId xmlns:p14="http://schemas.microsoft.com/office/powerpoint/2010/main" val="4067330008"/>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OP in </a:t>
            </a:r>
            <a:r>
              <a:rPr lang="en-US" sz="2400" b="1" dirty="0" err="1">
                <a:solidFill>
                  <a:srgbClr val="073763"/>
                </a:solidFill>
                <a:highlight>
                  <a:srgbClr val="FFFFFF"/>
                </a:highlight>
                <a:uFillTx/>
                <a:latin typeface="Arial"/>
                <a:cs typeface="Arial"/>
                <a:sym typeface="Arial"/>
              </a:rPr>
              <a:t>GSoC</a:t>
            </a:r>
            <a:r>
              <a:rPr lang="en-US" sz="2400" b="1" dirty="0">
                <a:solidFill>
                  <a:srgbClr val="073763"/>
                </a:solidFill>
                <a:highlight>
                  <a:srgbClr val="FFFFFF"/>
                </a:highlight>
                <a:uFillTx/>
                <a:latin typeface="Arial"/>
                <a:cs typeface="Arial"/>
                <a:sym typeface="Arial"/>
              </a:rPr>
              <a:t> 2023 – Recruitment and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Student recruitment process started in late 2022 </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a:t>
            </a:r>
            <a:r>
              <a:rPr lang="en-US" sz="1800" b="1" dirty="0" err="1">
                <a:solidFill>
                  <a:srgbClr val="073763"/>
                </a:solidFill>
                <a:highlight>
                  <a:srgbClr val="FFFFFF"/>
                </a:highlight>
                <a:uFillTx/>
                <a:latin typeface="Arial"/>
                <a:cs typeface="Arial"/>
                <a:sym typeface="Arial"/>
              </a:rPr>
              <a:t>GSoC</a:t>
            </a:r>
            <a:r>
              <a:rPr lang="en-US" sz="1800" b="1" dirty="0">
                <a:solidFill>
                  <a:srgbClr val="073763"/>
                </a:solidFill>
                <a:highlight>
                  <a:srgbClr val="FFFFFF"/>
                </a:highlight>
                <a:uFillTx/>
                <a:latin typeface="Arial"/>
                <a:cs typeface="Arial"/>
                <a:sym typeface="Arial"/>
              </a:rPr>
              <a:t> 2023 contributors do not have to be students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Accepted contributor projects announced on 4 May 2023</a:t>
            </a:r>
          </a:p>
          <a:p>
            <a:pPr marL="457200" marR="0" lvl="0">
              <a:lnSpc>
                <a:spcPct val="120000"/>
              </a:lnSpc>
              <a:spcBef>
                <a:spcPts val="0"/>
              </a:spcBef>
              <a:buClr>
                <a:srgbClr val="073763"/>
              </a:buClr>
              <a:buSzPts val="1800"/>
              <a:buNone/>
            </a:pPr>
            <a:endParaRPr lang="en-US" sz="24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400" b="1" dirty="0">
                <a:solidFill>
                  <a:srgbClr val="073763"/>
                </a:solidFill>
                <a:highlight>
                  <a:srgbClr val="FFFFFF"/>
                </a:highlight>
                <a:uFillTx/>
                <a:latin typeface="Arial"/>
                <a:cs typeface="Arial"/>
                <a:sym typeface="Arial"/>
              </a:rPr>
              <a:t>GSoC 2022 – Timeline </a:t>
            </a:r>
            <a:r>
              <a:rPr lang="en-US" sz="2400" b="1" dirty="0">
                <a:solidFill>
                  <a:srgbClr val="073763"/>
                </a:solidFill>
                <a:uFillTx/>
                <a:latin typeface="Arial"/>
                <a:cs typeface="Arial"/>
                <a:sym typeface="Arial"/>
              </a:rPr>
              <a:t>Highlights</a:t>
            </a:r>
            <a:endParaRPr lang="en-US" sz="2400" b="1" dirty="0">
              <a:solidFill>
                <a:srgbClr val="073763"/>
              </a:solidFill>
              <a:highlight>
                <a:srgbClr val="FFFF00"/>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23 January 2023 – Organization Applications Open – LF applied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7 February 2023 – Organization Application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22 March 2023 – Organizations Announced – LF accepted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20 March 2023 – Contributor Applications Open – OP projects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April 2023 – Contributor Applications Deadline</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27 April 2023 – Contributor Proposal Rankings by Organization Admins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May 2023 – Contributor Projects Announced – 6 OP slots approved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4-28 May 2023 – Community Bonding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29 May 2023 to 28 August 2023 – Coding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5 September 2023 – Results Announced (standard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4 September 2023 to 6 November 2023 – Coding (extended period)</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13 November 2023 – Results Announced (extended period)</a:t>
            </a:r>
          </a:p>
        </p:txBody>
      </p:sp>
      <p:sp>
        <p:nvSpPr>
          <p:cNvPr id="136" name="Shape 136"/>
          <p:cNvSpPr>
            <a:spLocks noGrp="1"/>
          </p:cNvSpPr>
          <p:nvPr>
            <p:ph type="title"/>
          </p:nvPr>
        </p:nvSpPr>
        <p:spPr>
          <a:prstGeom prst="rect">
            <a:avLst/>
          </a:prstGeom>
        </p:spPr>
        <p:txBody>
          <a:bodyPr/>
          <a:lstStyle/>
          <a:p>
            <a:r>
              <a:rPr lang="en-US" dirty="0"/>
              <a:t>OpenPrinting</a:t>
            </a:r>
            <a:br>
              <a:rPr lang="en-US" dirty="0"/>
            </a:br>
            <a:r>
              <a:rPr lang="en-US" dirty="0"/>
              <a:t>Google Summer of Code 2023</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16</a:t>
            </a:fld>
            <a:endParaRPr dirty="0"/>
          </a:p>
        </p:txBody>
      </p:sp>
    </p:spTree>
    <p:extLst>
      <p:ext uri="{BB962C8B-B14F-4D97-AF65-F5344CB8AC3E}">
        <p14:creationId xmlns:p14="http://schemas.microsoft.com/office/powerpoint/2010/main" val="2769872569"/>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457200" marR="0" lvl="0">
              <a:lnSpc>
                <a:spcPct val="120000"/>
              </a:lnSpc>
              <a:spcBef>
                <a:spcPts val="0"/>
              </a:spcBef>
              <a:buClr>
                <a:srgbClr val="073763"/>
              </a:buClr>
              <a:buSzPts val="1800"/>
              <a:buNone/>
            </a:pPr>
            <a:r>
              <a:rPr lang="en-US" sz="2000" b="1" dirty="0">
                <a:solidFill>
                  <a:srgbClr val="073763"/>
                </a:solidFill>
                <a:highlight>
                  <a:srgbClr val="FFFFFF"/>
                </a:highlight>
                <a:uFillTx/>
                <a:latin typeface="Arial"/>
                <a:cs typeface="Arial"/>
                <a:sym typeface="Arial"/>
              </a:rPr>
              <a:t>Call for Participation</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is cost-effective for printer vendor support of Linux &amp; UNIX</a:t>
            </a:r>
          </a:p>
          <a:p>
            <a:pPr marL="457200" marR="0" lvl="0">
              <a:lnSpc>
                <a:spcPct val="120000"/>
              </a:lnSpc>
              <a:spcBef>
                <a:spcPts val="0"/>
              </a:spcBef>
              <a:buClr>
                <a:srgbClr val="073763"/>
              </a:buClr>
              <a:buSzPts val="1800"/>
              <a:buFont typeface="Arial"/>
              <a:buChar char="●"/>
            </a:pP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000" b="1" dirty="0">
                <a:solidFill>
                  <a:srgbClr val="073763"/>
                </a:solidFill>
                <a:highlight>
                  <a:srgbClr val="FFFFFF"/>
                </a:highlight>
                <a:uFillTx/>
                <a:latin typeface="Arial"/>
                <a:cs typeface="Arial"/>
                <a:sym typeface="Arial"/>
              </a:rPr>
              <a:t>PWG and OP Collaboration</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CUPS v3.0 development and evolution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OP CUPS Filters v2.0 development and evolution</a:t>
            </a:r>
          </a:p>
          <a:p>
            <a:pPr marL="457200" marR="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Driverless Printing and Scanning development and evolution</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OP GSoC implementations of PWG IPP specs and features</a:t>
            </a:r>
          </a:p>
          <a:p>
            <a:pPr marL="457200" marR="0" lvl="0">
              <a:lnSpc>
                <a:spcPct val="120000"/>
              </a:lnSpc>
              <a:spcBef>
                <a:spcPts val="0"/>
              </a:spcBef>
              <a:buClr>
                <a:srgbClr val="073763"/>
              </a:buClr>
              <a:buSzPts val="1800"/>
              <a:buFont typeface="Arial"/>
              <a:buChar char="●"/>
            </a:pP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000" b="1" dirty="0">
                <a:solidFill>
                  <a:srgbClr val="073763"/>
                </a:solidFill>
                <a:highlight>
                  <a:srgbClr val="FFFFFF"/>
                </a:highlight>
                <a:uFillTx/>
                <a:latin typeface="Arial"/>
                <a:cs typeface="Arial"/>
                <a:sym typeface="Arial"/>
              </a:rPr>
              <a:t>OP monthly news</a:t>
            </a:r>
            <a:br>
              <a:rPr lang="en-US" sz="20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https://openprinting.github.io/OpenPrinting-News-April-2023/</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None/>
            </a:pPr>
            <a:r>
              <a:rPr lang="en-US" sz="2000" b="1" dirty="0">
                <a:solidFill>
                  <a:srgbClr val="073763"/>
                </a:solidFill>
                <a:highlight>
                  <a:srgbClr val="FFFFFF"/>
                </a:highlight>
                <a:uFillTx/>
                <a:latin typeface="Arial"/>
                <a:cs typeface="Arial"/>
                <a:sym typeface="Arial"/>
              </a:rPr>
              <a:t>OP monthly calls</a:t>
            </a:r>
            <a:br>
              <a:rPr lang="en-US" sz="20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3"/>
              </a:rPr>
              <a:t>http://ftp.pwg.org/pub/pwg/liaison/openprinting/minutes/OP-Minutes-20230404.htm</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Tuesday 6 June 2023 11am US EDT (F2F review/GSoC status)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Tuesday 11 July 2023 11am US EDT (GSoC status)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Tuesday 22 August 2023 1-2pm US EDT (GSoC status)</a:t>
            </a:r>
          </a:p>
        </p:txBody>
      </p:sp>
      <p:sp>
        <p:nvSpPr>
          <p:cNvPr id="136" name="Shape 136"/>
          <p:cNvSpPr>
            <a:spLocks noGrp="1"/>
          </p:cNvSpPr>
          <p:nvPr>
            <p:ph type="title"/>
          </p:nvPr>
        </p:nvSpPr>
        <p:spPr>
          <a:prstGeom prst="rect">
            <a:avLst/>
          </a:prstGeom>
        </p:spPr>
        <p:txBody>
          <a:bodyPr/>
          <a:lstStyle/>
          <a:p>
            <a:r>
              <a:rPr lang="en-US"/>
              <a:t>OpenPrinting </a:t>
            </a:r>
            <a:br>
              <a:rPr lang="en-US"/>
            </a:br>
            <a:r>
              <a:rPr lang="en-US"/>
              <a:t>Next </a:t>
            </a:r>
            <a:r>
              <a:rPr lang="en-US" dirty="0"/>
              <a:t>Steps</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17</a:t>
            </a:fld>
            <a:endParaRPr/>
          </a:p>
        </p:txBody>
      </p:sp>
    </p:spTree>
    <p:extLst>
      <p:ext uri="{BB962C8B-B14F-4D97-AF65-F5344CB8AC3E}">
        <p14:creationId xmlns:p14="http://schemas.microsoft.com/office/powerpoint/2010/main" val="1909567538"/>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 name="Shape 377"/>
          <p:cNvSpPr>
            <a:spLocks noGrp="1"/>
          </p:cNvSpPr>
          <p:nvPr>
            <p:ph type="title"/>
          </p:nvPr>
        </p:nvSpPr>
        <p:spPr>
          <a:prstGeom prst="rect">
            <a:avLst/>
          </a:prstGeom>
        </p:spPr>
        <p:txBody>
          <a:bodyPr/>
          <a:lstStyle/>
          <a:p>
            <a:r>
              <a:t>Other Questions / Comments</a:t>
            </a:r>
          </a:p>
        </p:txBody>
      </p:sp>
      <p:grpSp>
        <p:nvGrpSpPr>
          <p:cNvPr id="386" name="Group 386"/>
          <p:cNvGrpSpPr/>
          <p:nvPr/>
        </p:nvGrpSpPr>
        <p:grpSpPr>
          <a:xfrm>
            <a:off x="3962400" y="3276600"/>
            <a:ext cx="1042988" cy="1042988"/>
            <a:chOff x="0" y="0"/>
            <a:chExt cx="1042987" cy="1042987"/>
          </a:xfrm>
        </p:grpSpPr>
        <p:sp>
          <p:nvSpPr>
            <p:cNvPr id="378" name="Shape 378"/>
            <p:cNvSpPr/>
            <p:nvPr/>
          </p:nvSpPr>
          <p:spPr>
            <a:xfrm>
              <a:off x="0" y="0"/>
              <a:ext cx="1042988" cy="1042988"/>
            </a:xfrm>
            <a:prstGeom prst="rect">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79" name="Shape 379"/>
            <p:cNvSpPr/>
            <p:nvPr/>
          </p:nvSpPr>
          <p:spPr>
            <a:xfrm>
              <a:off x="0" y="0"/>
              <a:ext cx="1042988" cy="6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50" y="21600"/>
                  </a:lnTo>
                  <a:lnTo>
                    <a:pt x="20250" y="21600"/>
                  </a:lnTo>
                  <a:lnTo>
                    <a:pt x="21600" y="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0" name="Shape 380"/>
            <p:cNvSpPr/>
            <p:nvPr/>
          </p:nvSpPr>
          <p:spPr>
            <a:xfrm>
              <a:off x="0" y="0"/>
              <a:ext cx="65187" cy="10429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350"/>
                  </a:lnTo>
                  <a:lnTo>
                    <a:pt x="21600" y="2025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1" name="Shape 381"/>
            <p:cNvSpPr/>
            <p:nvPr/>
          </p:nvSpPr>
          <p:spPr>
            <a:xfrm>
              <a:off x="977800" y="0"/>
              <a:ext cx="65188" cy="104298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350"/>
                  </a:lnTo>
                  <a:lnTo>
                    <a:pt x="0" y="20250"/>
                  </a:lnTo>
                  <a:lnTo>
                    <a:pt x="2160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2" name="Shape 382"/>
            <p:cNvSpPr/>
            <p:nvPr/>
          </p:nvSpPr>
          <p:spPr>
            <a:xfrm>
              <a:off x="0" y="977800"/>
              <a:ext cx="1042988" cy="65188"/>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0250" y="0"/>
                  </a:lnTo>
                  <a:lnTo>
                    <a:pt x="1350" y="0"/>
                  </a:lnTo>
                  <a:lnTo>
                    <a:pt x="0" y="21600"/>
                  </a:ln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3" name="Shape 383"/>
            <p:cNvSpPr/>
            <p:nvPr/>
          </p:nvSpPr>
          <p:spPr>
            <a:xfrm>
              <a:off x="335204" y="195560"/>
              <a:ext cx="372531" cy="488901"/>
            </a:xfrm>
            <a:custGeom>
              <a:avLst/>
              <a:gdLst/>
              <a:ahLst/>
              <a:cxnLst>
                <a:cxn ang="0">
                  <a:pos x="wd2" y="hd2"/>
                </a:cxn>
                <a:cxn ang="5400000">
                  <a:pos x="wd2" y="hd2"/>
                </a:cxn>
                <a:cxn ang="10800000">
                  <a:pos x="wd2" y="hd2"/>
                </a:cxn>
                <a:cxn ang="16200000">
                  <a:pos x="wd2" y="hd2"/>
                </a:cxn>
              </a:cxnLst>
              <a:rect l="0" t="0" r="r" b="b"/>
              <a:pathLst>
                <a:path w="21600" h="21600" extrusionOk="0">
                  <a:moveTo>
                    <a:pt x="0" y="8228"/>
                  </a:moveTo>
                  <a:cubicBezTo>
                    <a:pt x="0" y="3684"/>
                    <a:pt x="4836" y="0"/>
                    <a:pt x="10801" y="0"/>
                  </a:cubicBezTo>
                  <a:cubicBezTo>
                    <a:pt x="16765" y="0"/>
                    <a:pt x="21600" y="3684"/>
                    <a:pt x="21600" y="8228"/>
                  </a:cubicBezTo>
                  <a:cubicBezTo>
                    <a:pt x="21600" y="11637"/>
                    <a:pt x="19182" y="14400"/>
                    <a:pt x="16199" y="14400"/>
                  </a:cubicBezTo>
                  <a:cubicBezTo>
                    <a:pt x="14709" y="14400"/>
                    <a:pt x="13500" y="15781"/>
                    <a:pt x="13500" y="17485"/>
                  </a:cubicBezTo>
                  <a:lnTo>
                    <a:pt x="13500" y="21600"/>
                  </a:lnTo>
                  <a:lnTo>
                    <a:pt x="8100" y="21600"/>
                  </a:lnTo>
                  <a:lnTo>
                    <a:pt x="8100" y="17485"/>
                  </a:lnTo>
                  <a:cubicBezTo>
                    <a:pt x="8100" y="14076"/>
                    <a:pt x="10518" y="11313"/>
                    <a:pt x="13500" y="11313"/>
                  </a:cubicBezTo>
                  <a:cubicBezTo>
                    <a:pt x="14991" y="11313"/>
                    <a:pt x="16199" y="9932"/>
                    <a:pt x="16199" y="8228"/>
                  </a:cubicBezTo>
                  <a:cubicBezTo>
                    <a:pt x="16199" y="5956"/>
                    <a:pt x="13783" y="4113"/>
                    <a:pt x="10801" y="4113"/>
                  </a:cubicBezTo>
                  <a:cubicBezTo>
                    <a:pt x="7819" y="4113"/>
                    <a:pt x="5401" y="5956"/>
                    <a:pt x="5401" y="8228"/>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4" name="Shape 384"/>
            <p:cNvSpPr/>
            <p:nvPr/>
          </p:nvSpPr>
          <p:spPr>
            <a:xfrm>
              <a:off x="451623" y="707734"/>
              <a:ext cx="139693" cy="139694"/>
            </a:xfrm>
            <a:prstGeom prst="ellipse">
              <a:avLst/>
            </a:pr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sp>
          <p:nvSpPr>
            <p:cNvPr id="385" name="Shape 385"/>
            <p:cNvSpPr/>
            <p:nvPr/>
          </p:nvSpPr>
          <p:spPr>
            <a:xfrm>
              <a:off x="0" y="0"/>
              <a:ext cx="1042988" cy="1042988"/>
            </a:xfrm>
            <a:custGeom>
              <a:avLst/>
              <a:gdLst/>
              <a:ahLst/>
              <a:cxnLst>
                <a:cxn ang="0">
                  <a:pos x="wd2" y="hd2"/>
                </a:cxn>
                <a:cxn ang="5400000">
                  <a:pos x="wd2" y="hd2"/>
                </a:cxn>
                <a:cxn ang="10800000">
                  <a:pos x="wd2" y="hd2"/>
                </a:cxn>
                <a:cxn ang="16200000">
                  <a:pos x="wd2" y="hd2"/>
                </a:cxn>
              </a:cxnLst>
              <a:rect l="0" t="0" r="r" b="b"/>
              <a:pathLst>
                <a:path w="21600" h="21600" extrusionOk="0">
                  <a:moveTo>
                    <a:pt x="1350" y="1350"/>
                  </a:moveTo>
                  <a:lnTo>
                    <a:pt x="1350" y="20250"/>
                  </a:lnTo>
                  <a:lnTo>
                    <a:pt x="20250" y="20250"/>
                  </a:lnTo>
                  <a:lnTo>
                    <a:pt x="20250" y="1350"/>
                  </a:lnTo>
                  <a:close/>
                  <a:moveTo>
                    <a:pt x="0" y="0"/>
                  </a:moveTo>
                  <a:lnTo>
                    <a:pt x="1350" y="1350"/>
                  </a:lnTo>
                  <a:moveTo>
                    <a:pt x="0" y="21600"/>
                  </a:moveTo>
                  <a:lnTo>
                    <a:pt x="1350" y="20250"/>
                  </a:lnTo>
                  <a:moveTo>
                    <a:pt x="21600" y="21600"/>
                  </a:moveTo>
                  <a:lnTo>
                    <a:pt x="20250" y="20250"/>
                  </a:lnTo>
                  <a:moveTo>
                    <a:pt x="21600" y="0"/>
                  </a:moveTo>
                  <a:lnTo>
                    <a:pt x="20250" y="1350"/>
                  </a:lnTo>
                  <a:moveTo>
                    <a:pt x="6942" y="7907"/>
                  </a:moveTo>
                  <a:cubicBezTo>
                    <a:pt x="6942" y="5777"/>
                    <a:pt x="8669" y="4050"/>
                    <a:pt x="10800" y="4050"/>
                  </a:cubicBezTo>
                  <a:cubicBezTo>
                    <a:pt x="12930" y="4050"/>
                    <a:pt x="14657" y="5777"/>
                    <a:pt x="14657" y="7907"/>
                  </a:cubicBezTo>
                  <a:cubicBezTo>
                    <a:pt x="14657" y="9505"/>
                    <a:pt x="13793" y="10800"/>
                    <a:pt x="12728" y="10800"/>
                  </a:cubicBezTo>
                  <a:cubicBezTo>
                    <a:pt x="12196" y="10800"/>
                    <a:pt x="11764" y="11447"/>
                    <a:pt x="11764" y="12246"/>
                  </a:cubicBezTo>
                  <a:lnTo>
                    <a:pt x="11764" y="14175"/>
                  </a:lnTo>
                  <a:lnTo>
                    <a:pt x="9835" y="14175"/>
                  </a:lnTo>
                  <a:lnTo>
                    <a:pt x="9835" y="12246"/>
                  </a:lnTo>
                  <a:cubicBezTo>
                    <a:pt x="9835" y="10648"/>
                    <a:pt x="10699" y="9353"/>
                    <a:pt x="11764" y="9353"/>
                  </a:cubicBezTo>
                  <a:cubicBezTo>
                    <a:pt x="12296" y="9353"/>
                    <a:pt x="12728" y="8706"/>
                    <a:pt x="12728" y="7907"/>
                  </a:cubicBezTo>
                  <a:cubicBezTo>
                    <a:pt x="12728" y="6842"/>
                    <a:pt x="11865" y="5978"/>
                    <a:pt x="10800" y="5978"/>
                  </a:cubicBezTo>
                  <a:cubicBezTo>
                    <a:pt x="9735" y="5978"/>
                    <a:pt x="8871" y="6842"/>
                    <a:pt x="8871" y="7907"/>
                  </a:cubicBezTo>
                  <a:close/>
                  <a:moveTo>
                    <a:pt x="10800" y="14657"/>
                  </a:moveTo>
                  <a:cubicBezTo>
                    <a:pt x="10001" y="14657"/>
                    <a:pt x="9353" y="15304"/>
                    <a:pt x="9353" y="16103"/>
                  </a:cubicBezTo>
                  <a:cubicBezTo>
                    <a:pt x="9353" y="16902"/>
                    <a:pt x="10001" y="17550"/>
                    <a:pt x="10800" y="17550"/>
                  </a:cubicBezTo>
                  <a:cubicBezTo>
                    <a:pt x="11599" y="17550"/>
                    <a:pt x="12246" y="16902"/>
                    <a:pt x="12246" y="16103"/>
                  </a:cubicBezTo>
                  <a:cubicBezTo>
                    <a:pt x="12246" y="15304"/>
                    <a:pt x="11599" y="14657"/>
                    <a:pt x="10800" y="14657"/>
                  </a:cubicBezTo>
                  <a:close/>
                </a:path>
              </a:pathLst>
            </a:custGeom>
            <a:solidFill>
              <a:srgbClr val="FFA941"/>
            </a:solidFill>
            <a:ln w="9525" cap="flat">
              <a:solidFill>
                <a:srgbClr val="000000"/>
              </a:solidFill>
              <a:prstDash val="solid"/>
              <a:round/>
            </a:ln>
            <a:effectLst/>
          </p:spPr>
          <p:txBody>
            <a:bodyPr wrap="square" lIns="50800" tIns="50800" rIns="50800" bIns="50800" numCol="1" anchor="ctr">
              <a:noAutofit/>
            </a:bodyPr>
            <a:lstStyle/>
            <a:p>
              <a:endParaRPr/>
            </a:p>
          </p:txBody>
        </p:sp>
      </p:grpSp>
      <p:sp>
        <p:nvSpPr>
          <p:cNvPr id="14" name="Shape 334">
            <a:extLst>
              <a:ext uri="{FF2B5EF4-FFF2-40B4-BE49-F238E27FC236}">
                <a16:creationId xmlns:a16="http://schemas.microsoft.com/office/drawing/2014/main" id="{417EED2B-D25C-C843-9BEE-FB9B255EEE5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hape 83"/>
          <p:cNvSpPr>
            <a:spLocks noGrp="1"/>
          </p:cNvSpPr>
          <p:nvPr>
            <p:ph type="body" idx="1"/>
          </p:nvPr>
        </p:nvSpPr>
        <p:spPr>
          <a:prstGeom prst="rect">
            <a:avLst/>
          </a:prstGeom>
        </p:spPr>
        <p:txBody>
          <a:bodyPr/>
          <a:lstStyle/>
          <a:p>
            <a:endParaRPr lang="en-US" dirty="0"/>
          </a:p>
          <a:p>
            <a:r>
              <a:rPr lang="en-US" b="1" dirty="0"/>
              <a:t>Administrivia</a:t>
            </a:r>
            <a:endParaRPr b="1" dirty="0"/>
          </a:p>
          <a:p>
            <a:r>
              <a:rPr lang="en-US" b="1" dirty="0"/>
              <a:t>Linux Markets and Distributions</a:t>
            </a:r>
          </a:p>
          <a:p>
            <a:r>
              <a:rPr lang="en-US" b="1" dirty="0"/>
              <a:t>OpenPrinting Highlights 2022</a:t>
            </a:r>
          </a:p>
          <a:p>
            <a:r>
              <a:rPr lang="en-US" b="1" dirty="0"/>
              <a:t>OpenPrinting </a:t>
            </a:r>
            <a:r>
              <a:rPr lang="en-US" b="1" dirty="0" err="1"/>
              <a:t>GSoC</a:t>
            </a:r>
            <a:r>
              <a:rPr lang="en-US" b="1" dirty="0"/>
              <a:t> 2022</a:t>
            </a:r>
          </a:p>
          <a:p>
            <a:r>
              <a:rPr lang="en-US" b="1" dirty="0"/>
              <a:t>OpenPrinting Highlights 2023</a:t>
            </a:r>
          </a:p>
          <a:p>
            <a:r>
              <a:rPr lang="en-US" b="1" dirty="0"/>
              <a:t>OpenPrinting </a:t>
            </a:r>
            <a:r>
              <a:rPr lang="en-US" b="1" dirty="0" err="1"/>
              <a:t>GSoC</a:t>
            </a:r>
            <a:r>
              <a:rPr lang="en-US" b="1" dirty="0"/>
              <a:t> 2023</a:t>
            </a:r>
          </a:p>
          <a:p>
            <a:r>
              <a:rPr lang="en-US" b="1" dirty="0"/>
              <a:t>OpenPrinting Next Steps</a:t>
            </a:r>
          </a:p>
          <a:p>
            <a:endParaRPr dirty="0"/>
          </a:p>
        </p:txBody>
      </p:sp>
      <p:sp>
        <p:nvSpPr>
          <p:cNvPr id="82" name="Shape 82"/>
          <p:cNvSpPr>
            <a:spLocks noGrp="1"/>
          </p:cNvSpPr>
          <p:nvPr>
            <p:ph type="title"/>
          </p:nvPr>
        </p:nvSpPr>
        <p:spPr>
          <a:prstGeom prst="rect">
            <a:avLst/>
          </a:prstGeom>
        </p:spPr>
        <p:txBody>
          <a:bodyPr/>
          <a:lstStyle/>
          <a:p>
            <a:r>
              <a:rPr lang="en-US" dirty="0"/>
              <a:t>OP </a:t>
            </a:r>
            <a:r>
              <a:rPr dirty="0"/>
              <a:t>Plenary Agenda</a:t>
            </a:r>
          </a:p>
        </p:txBody>
      </p:sp>
      <p:sp>
        <p:nvSpPr>
          <p:cNvPr id="6" name="Shape 334">
            <a:extLst>
              <a:ext uri="{FF2B5EF4-FFF2-40B4-BE49-F238E27FC236}">
                <a16:creationId xmlns:a16="http://schemas.microsoft.com/office/drawing/2014/main" id="{0B2D52E0-39CD-0E4C-AFC6-DA87F55D53E8}"/>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a:t>
            </a:fld>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FFC18D8-E7D2-854B-A05F-A6E37DF5F2A4}"/>
              </a:ext>
            </a:extLst>
          </p:cNvPr>
          <p:cNvSpPr>
            <a:spLocks noGrp="1"/>
          </p:cNvSpPr>
          <p:nvPr>
            <p:ph type="body" idx="1"/>
          </p:nvPr>
        </p:nvSpPr>
        <p:spPr/>
        <p:txBody>
          <a:bodyPr>
            <a:normAutofit fontScale="92500" lnSpcReduction="10000"/>
          </a:bodyPr>
          <a:lstStyle/>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PWG Antitrust Policy:</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2"/>
              </a:rPr>
              <a:t>https://www.pwg.org/chair/membership_docs/pwg-antitrust-policy.pdf</a:t>
            </a: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 </a:t>
            </a:r>
          </a:p>
          <a:p>
            <a:pPr lvl="1" indent="-342900">
              <a:spcBef>
                <a:spcPts val="500"/>
              </a:spcBef>
              <a:defRPr/>
            </a:pPr>
            <a:r>
              <a:rPr lang="en-US" sz="1800" b="1" i="0" u="none" strike="noStrike" baseline="0" dirty="0">
                <a:solidFill>
                  <a:srgbClr val="000000"/>
                </a:solidFill>
              </a:rPr>
              <a:t>The IEEE-ISTO Printer Working Group ("PWG") will not become involved in the business decisions of its Members. The PWG strictly complies with applicable antitrust laws. Every PWG meeting attendee shall comply with this policy. The PWG Officers and PWG Workgroup Officers are responsible to ensure that this policy is adhered to in all PWG activities. </a:t>
            </a:r>
            <a:endParaRPr kumimoji="0" lang="en-US" b="1" i="0" u="none" strike="noStrike" kern="0" cap="none" spc="0" normalizeH="0" baseline="0" noProof="0" dirty="0">
              <a:ln>
                <a:noFill/>
              </a:ln>
              <a:solidFill>
                <a:srgbClr val="000000"/>
              </a:solidFill>
              <a:effectLst/>
              <a:uLnTx/>
              <a:uFill>
                <a:solidFill>
                  <a:srgbClr val="000000"/>
                </a:solidFill>
              </a:uFill>
              <a:ea typeface="Verdana"/>
              <a:sym typeface="Verdana"/>
            </a:endParaRP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PWG Intellectual Property Policy:</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hlinkClick r:id="rId3"/>
              </a:rPr>
              <a:t>https://www.pwg.org/chair/membership_docs/pwg-ip-policy.pdf</a:t>
            </a:r>
            <a:endParaRPr lang="en-US" b="1" dirty="0">
              <a:latin typeface="Verdana"/>
              <a:ea typeface="Verdana"/>
            </a:endParaRP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TL;DR: Anything you say in a PWG meeting or email to a PWG address can be used in a PWG Document</a:t>
            </a:r>
          </a:p>
          <a:p>
            <a:pPr lvl="1" indent="-342900">
              <a:spcBef>
                <a:spcPts val="500"/>
              </a:spcBef>
              <a:defRPr/>
            </a:pPr>
            <a:r>
              <a:rPr kumimoji="0" lang="en-US" b="1" i="0" u="none" strike="noStrike" kern="0" cap="none" spc="0" normalizeH="0" baseline="0" noProof="0" dirty="0">
                <a:ln>
                  <a:noFill/>
                </a:ln>
                <a:solidFill>
                  <a:srgbClr val="000000"/>
                </a:solidFill>
                <a:effectLst/>
                <a:uLnTx/>
                <a:uFill>
                  <a:solidFill>
                    <a:srgbClr val="000000"/>
                  </a:solidFill>
                </a:uFill>
                <a:latin typeface="Verdana"/>
                <a:ea typeface="Verdana"/>
                <a:sym typeface="Verdana"/>
              </a:rPr>
              <a:t>(but please do read the IP policy above if you haven't done so)</a:t>
            </a:r>
          </a:p>
          <a:p>
            <a:pPr marL="383540" marR="40640" lvl="0" indent="-342900" algn="l" defTabSz="914400" rtl="0" eaLnBrk="1" fontAlgn="auto" latinLnBrk="0" hangingPunct="1">
              <a:lnSpc>
                <a:spcPct val="100000"/>
              </a:lnSpc>
              <a:spcBef>
                <a:spcPts val="500"/>
              </a:spcBef>
              <a:spcAft>
                <a:spcPts val="0"/>
              </a:spcAft>
              <a:buClrTx/>
              <a:buSzPct val="100000"/>
              <a:buFontTx/>
              <a:buChar char="•"/>
              <a:tabLst/>
              <a:defRPr/>
            </a:pPr>
            <a:r>
              <a:rPr kumimoji="0" lang="en-US" sz="2200" b="1" i="0" u="none" strike="noStrike" kern="0" cap="none" spc="0" normalizeH="0" baseline="0" noProof="0" dirty="0">
                <a:ln>
                  <a:noFill/>
                </a:ln>
                <a:solidFill>
                  <a:srgbClr val="FF0000"/>
                </a:solidFill>
                <a:effectLst/>
                <a:uLnTx/>
                <a:uFill>
                  <a:solidFill>
                    <a:srgbClr val="000000"/>
                  </a:solidFill>
                </a:uFill>
                <a:latin typeface="Verdana"/>
                <a:ea typeface="Verdana"/>
                <a:sym typeface="Verdana"/>
              </a:rPr>
              <a:t>This meeting is being recorded</a:t>
            </a:r>
          </a:p>
        </p:txBody>
      </p:sp>
      <p:sp>
        <p:nvSpPr>
          <p:cNvPr id="100" name="Shape 100"/>
          <p:cNvSpPr>
            <a:spLocks noGrp="1"/>
          </p:cNvSpPr>
          <p:nvPr>
            <p:ph type="title"/>
          </p:nvPr>
        </p:nvSpPr>
        <p:spPr>
          <a:prstGeom prst="rect">
            <a:avLst/>
          </a:prstGeom>
        </p:spPr>
        <p:txBody>
          <a:bodyPr/>
          <a:lstStyle/>
          <a:p>
            <a:r>
              <a:rPr lang="en-US" dirty="0"/>
              <a:t>PWG Antitrust Policy and IPR Policy</a:t>
            </a:r>
            <a:endParaRPr dirty="0"/>
          </a:p>
        </p:txBody>
      </p:sp>
      <p:sp>
        <p:nvSpPr>
          <p:cNvPr id="6" name="Shape 334">
            <a:extLst>
              <a:ext uri="{FF2B5EF4-FFF2-40B4-BE49-F238E27FC236}">
                <a16:creationId xmlns:a16="http://schemas.microsoft.com/office/drawing/2014/main" id="{7E2C7D39-C359-284E-9A86-704C4E440E20}"/>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Tree>
    <p:extLst>
      <p:ext uri="{BB962C8B-B14F-4D97-AF65-F5344CB8AC3E}">
        <p14:creationId xmlns:p14="http://schemas.microsoft.com/office/powerpoint/2010/main" val="298283982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Tuesday – 16 May 2023 – Day 1</a:t>
            </a:r>
          </a:p>
          <a:p>
            <a:pPr marL="2289175" lvl="1" indent="-1944688">
              <a:buNone/>
            </a:pPr>
            <a:r>
              <a:rPr lang="en-US" b="1" dirty="0"/>
              <a:t>11:00 – 12:00	OpenPrinting Plenary</a:t>
            </a:r>
          </a:p>
          <a:p>
            <a:pPr marL="2289175" lvl="1" indent="-1944688">
              <a:buNone/>
            </a:pPr>
            <a:r>
              <a:rPr lang="en-US" b="1" dirty="0"/>
              <a:t>12:00 – 12:45	Break / Lunch</a:t>
            </a:r>
          </a:p>
          <a:p>
            <a:pPr marL="2289175" lvl="1" indent="-1944688">
              <a:buNone/>
            </a:pPr>
            <a:r>
              <a:rPr lang="en-US" b="1" dirty="0"/>
              <a:t>12:45 – 1:30	OpenPrinting: GSoC Project Update</a:t>
            </a:r>
          </a:p>
          <a:p>
            <a:pPr marL="2289175" lvl="1" indent="-1944688">
              <a:buNone/>
            </a:pPr>
            <a:r>
              <a:rPr lang="en-US" b="1" dirty="0"/>
              <a:t>  1:30 – 2:30	OpenPrinting: cups-filters 2.x</a:t>
            </a:r>
          </a:p>
          <a:p>
            <a:pPr marL="2289175" lvl="1" indent="-1944688">
              <a:buNone/>
            </a:pPr>
            <a:r>
              <a:rPr lang="en-US" b="1" dirty="0"/>
              <a:t>  2:30 – 3:00	Break</a:t>
            </a:r>
          </a:p>
          <a:p>
            <a:pPr marL="2289175" lvl="1" indent="-1944688">
              <a:buNone/>
            </a:pPr>
            <a:r>
              <a:rPr lang="en-US" b="1" dirty="0"/>
              <a:t>  3:00 – 4:00	OpenPrinting: Chromium OS Printing Update</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Tuesday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4</a:t>
            </a:fld>
            <a:endParaRPr/>
          </a:p>
        </p:txBody>
      </p:sp>
    </p:spTree>
    <p:extLst>
      <p:ext uri="{BB962C8B-B14F-4D97-AF65-F5344CB8AC3E}">
        <p14:creationId xmlns:p14="http://schemas.microsoft.com/office/powerpoint/2010/main" val="121981949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0640" indent="0">
              <a:buNone/>
            </a:pPr>
            <a:r>
              <a:rPr lang="en-US" sz="1600" b="1" dirty="0"/>
              <a:t>(All times are US Eastern Daylight Time)</a:t>
            </a:r>
          </a:p>
          <a:p>
            <a:pPr marL="40640" indent="0">
              <a:buNone/>
            </a:pPr>
            <a:endParaRPr lang="en-US" sz="1400" dirty="0"/>
          </a:p>
          <a:p>
            <a:pPr marL="40640" indent="0">
              <a:buNone/>
            </a:pPr>
            <a:r>
              <a:rPr lang="en-US" b="1" dirty="0"/>
              <a:t>Wednesday – 17 May 2023 – Day 2</a:t>
            </a:r>
          </a:p>
          <a:p>
            <a:pPr marL="2289175" lvl="1" indent="-1944688">
              <a:buNone/>
            </a:pPr>
            <a:r>
              <a:rPr lang="en-US" b="1" dirty="0"/>
              <a:t>10:00 – 11:00	CUPS Plenary</a:t>
            </a:r>
          </a:p>
          <a:p>
            <a:pPr marL="2289175" lvl="1" indent="-1944688">
              <a:buNone/>
            </a:pPr>
            <a:r>
              <a:rPr lang="en-US" b="1" dirty="0"/>
              <a:t>11:00 – 12:00	OpenPrinting: Retro-Fitting Printer </a:t>
            </a:r>
            <a:br>
              <a:rPr lang="en-US" b="1" dirty="0"/>
            </a:br>
            <a:r>
              <a:rPr lang="en-US" b="1" dirty="0"/>
              <a:t>Applications</a:t>
            </a:r>
          </a:p>
          <a:p>
            <a:pPr marL="2289175" lvl="1" indent="-1944688">
              <a:buNone/>
            </a:pPr>
            <a:r>
              <a:rPr lang="en-US" b="1" dirty="0"/>
              <a:t>12:00 – 12:45	Break / Lunch</a:t>
            </a:r>
          </a:p>
          <a:p>
            <a:pPr marL="2289175" lvl="1" indent="-1944688">
              <a:buNone/>
            </a:pPr>
            <a:r>
              <a:rPr lang="en-US" b="1" dirty="0"/>
              <a:t>12:45 – 1:45	OpenPrinting: CUPS SNAP, Driverless Scanning/Scanner Applications</a:t>
            </a:r>
          </a:p>
        </p:txBody>
      </p:sp>
      <p:sp>
        <p:nvSpPr>
          <p:cNvPr id="136" name="Shape 136"/>
          <p:cNvSpPr>
            <a:spLocks noGrp="1"/>
          </p:cNvSpPr>
          <p:nvPr>
            <p:ph type="title"/>
          </p:nvPr>
        </p:nvSpPr>
        <p:spPr>
          <a:prstGeom prst="rect">
            <a:avLst/>
          </a:prstGeom>
        </p:spPr>
        <p:txBody>
          <a:bodyPr/>
          <a:lstStyle/>
          <a:p>
            <a:r>
              <a:rPr lang="en-US" dirty="0"/>
              <a:t>OP </a:t>
            </a:r>
            <a:r>
              <a:rPr dirty="0"/>
              <a:t>Agenda </a:t>
            </a:r>
            <a:r>
              <a:rPr lang="en-US" dirty="0"/>
              <a:t>Overview – Wednesday</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Tree>
    <p:extLst>
      <p:ext uri="{BB962C8B-B14F-4D97-AF65-F5344CB8AC3E}">
        <p14:creationId xmlns:p14="http://schemas.microsoft.com/office/powerpoint/2010/main" val="2254472640"/>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a:bodyPr>
          <a:lstStyle/>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Internet public server market share in May 2023</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39% Linux / 19% Windows / 42%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2"/>
              </a:rPr>
              <a:t>https://w3techs.com/technologies/overview/operating_system</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3"/>
              </a:rPr>
              <a:t>https://w3techs.com/technologies/details/os-unix</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uFillTx/>
                <a:latin typeface="Arial"/>
                <a:cs typeface="Arial"/>
                <a:sym typeface="Arial"/>
              </a:rPr>
              <a:t>Linux Web Server market share in May 2023</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rPr>
              <a:t>– 39% Linux / 19% Windows / 42% other/unknown</a:t>
            </a:r>
            <a:br>
              <a:rPr lang="en-US" b="1" dirty="0">
                <a:solidFill>
                  <a:srgbClr val="073763"/>
                </a:solidFill>
                <a:uFillTx/>
                <a:latin typeface="Arial"/>
                <a:cs typeface="Arial"/>
                <a:sym typeface="Arial"/>
              </a:rPr>
            </a:br>
            <a:r>
              <a:rPr lang="en-US" sz="1800" b="1" dirty="0">
                <a:solidFill>
                  <a:srgbClr val="073763"/>
                </a:solidFill>
                <a:uFillTx/>
                <a:latin typeface="Arial"/>
                <a:cs typeface="Arial"/>
                <a:sym typeface="Arial"/>
                <a:hlinkClick r:id="rId4"/>
              </a:rPr>
              <a:t>https://w3techs.com/technologies/comparison/os-linux,os-windows</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mobile OS market share in </a:t>
            </a:r>
            <a:r>
              <a:rPr lang="en-US" b="1" dirty="0">
                <a:solidFill>
                  <a:srgbClr val="073763"/>
                </a:solidFill>
                <a:uFillTx/>
                <a:latin typeface="Arial"/>
                <a:cs typeface="Arial"/>
                <a:sym typeface="Arial"/>
              </a:rPr>
              <a:t>May 2023 </a:t>
            </a:r>
            <a:br>
              <a:rPr lang="en-US"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rPr>
              <a:t>– 69% Android / 30% iOS / 1% other/unknown</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5"/>
              </a:rPr>
              <a:t>http://gs.statcounter.com/os-market-share/mobile/worldwide</a:t>
            </a:r>
            <a:endParaRPr lang="en-US" sz="1800" b="1" dirty="0">
              <a:solidFill>
                <a:srgbClr val="073763"/>
              </a:solidFill>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b="1" dirty="0">
                <a:solidFill>
                  <a:srgbClr val="073763"/>
                </a:solidFill>
                <a:highlight>
                  <a:srgbClr val="FFFFFF"/>
                </a:highlight>
                <a:uFillTx/>
                <a:latin typeface="Arial"/>
                <a:cs typeface="Arial"/>
                <a:sym typeface="Arial"/>
              </a:rPr>
              <a:t>Linux distributions popularity on Distro Watch in 2022 </a:t>
            </a:r>
            <a:br>
              <a:rPr lang="en-US" b="1" dirty="0">
                <a:solidFill>
                  <a:srgbClr val="073763"/>
                </a:solidFill>
                <a:highlight>
                  <a:srgbClr val="FFFFFF"/>
                </a:highlight>
                <a:uFillTx/>
                <a:latin typeface="Arial"/>
                <a:cs typeface="Arial"/>
                <a:sym typeface="Arial"/>
              </a:rPr>
            </a:br>
            <a:r>
              <a:rPr lang="en-US" b="1" dirty="0">
                <a:solidFill>
                  <a:srgbClr val="073763"/>
                </a:solidFill>
                <a:highlight>
                  <a:srgbClr val="FFFFFF"/>
                </a:highlight>
                <a:uFillTx/>
                <a:latin typeface="Arial"/>
                <a:cs typeface="Arial"/>
                <a:sym typeface="Arial"/>
              </a:rPr>
              <a:t>– </a:t>
            </a:r>
            <a:r>
              <a:rPr lang="en-US" sz="1800" b="1" dirty="0">
                <a:solidFill>
                  <a:srgbClr val="073763"/>
                </a:solidFill>
                <a:highlight>
                  <a:srgbClr val="FFFFFF"/>
                </a:highlight>
                <a:uFillTx/>
                <a:latin typeface="Arial"/>
                <a:cs typeface="Arial"/>
                <a:sym typeface="Arial"/>
              </a:rPr>
              <a:t>Mint, </a:t>
            </a:r>
            <a:r>
              <a:rPr lang="en-US" sz="1800" b="1" dirty="0" err="1">
                <a:solidFill>
                  <a:srgbClr val="073763"/>
                </a:solidFill>
                <a:highlight>
                  <a:srgbClr val="FFFFFF"/>
                </a:highlight>
                <a:uFillTx/>
                <a:latin typeface="Arial"/>
                <a:cs typeface="Arial"/>
                <a:sym typeface="Arial"/>
              </a:rPr>
              <a:t>Manjaro</a:t>
            </a:r>
            <a:r>
              <a:rPr lang="en-US" sz="1800" b="1" dirty="0">
                <a:solidFill>
                  <a:srgbClr val="073763"/>
                </a:solidFill>
                <a:highlight>
                  <a:srgbClr val="FFFFFF"/>
                </a:highlight>
                <a:uFillTx/>
                <a:latin typeface="Arial"/>
                <a:cs typeface="Arial"/>
                <a:sym typeface="Arial"/>
              </a:rPr>
              <a:t>, Fedora, Ubuntu, Debian, openSUSE</a:t>
            </a:r>
            <a:br>
              <a:rPr lang="en-US" sz="1800" b="1" dirty="0">
                <a:solidFill>
                  <a:srgbClr val="073763"/>
                </a:solidFill>
                <a:highlight>
                  <a:srgbClr val="FFFFFF"/>
                </a:highlight>
                <a:uFillTx/>
                <a:latin typeface="Arial"/>
                <a:cs typeface="Arial"/>
                <a:sym typeface="Arial"/>
              </a:rPr>
            </a:br>
            <a:r>
              <a:rPr lang="en-US" sz="1800" b="1" dirty="0">
                <a:solidFill>
                  <a:srgbClr val="073763"/>
                </a:solidFill>
                <a:uFillTx/>
                <a:latin typeface="Arial"/>
                <a:cs typeface="Arial"/>
                <a:sym typeface="Arial"/>
                <a:hlinkClick r:id="rId6"/>
              </a:rPr>
              <a:t>https://distrowatch.com/dwres.php?resource=popularity</a:t>
            </a:r>
            <a:br>
              <a:rPr lang="en-US" sz="1800" b="1" dirty="0">
                <a:solidFill>
                  <a:srgbClr val="073763"/>
                </a:solidFill>
                <a:highlight>
                  <a:srgbClr val="FFFFFF"/>
                </a:highlight>
                <a:uFillTx/>
                <a:latin typeface="Arial"/>
                <a:cs typeface="Arial"/>
                <a:sym typeface="Arial"/>
              </a:rPr>
            </a:br>
            <a:endParaRPr lang="en-US" dirty="0"/>
          </a:p>
        </p:txBody>
      </p:sp>
      <p:sp>
        <p:nvSpPr>
          <p:cNvPr id="136" name="Shape 136"/>
          <p:cNvSpPr>
            <a:spLocks noGrp="1"/>
          </p:cNvSpPr>
          <p:nvPr>
            <p:ph type="title"/>
          </p:nvPr>
        </p:nvSpPr>
        <p:spPr>
          <a:prstGeom prst="rect">
            <a:avLst/>
          </a:prstGeom>
        </p:spPr>
        <p:txBody>
          <a:bodyPr/>
          <a:lstStyle/>
          <a:p>
            <a:r>
              <a:rPr lang="en-US" dirty="0"/>
              <a:t>Linux Markets and Distributions</a:t>
            </a:r>
            <a:endParaRPr dirty="0"/>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6</a:t>
            </a:fld>
            <a:endParaRPr/>
          </a:p>
        </p:txBody>
      </p:sp>
    </p:spTree>
    <p:extLst>
      <p:ext uri="{BB962C8B-B14F-4D97-AF65-F5344CB8AC3E}">
        <p14:creationId xmlns:p14="http://schemas.microsoft.com/office/powerpoint/2010/main" val="2060370389"/>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200" b="1" i="0" u="none" strike="noStrike" kern="0" cap="none" spc="0" normalizeH="0" baseline="0" noProof="0" dirty="0">
                <a:ln>
                  <a:noFill/>
                </a:ln>
                <a:solidFill>
                  <a:srgbClr val="073763"/>
                </a:solidFill>
                <a:effectLst/>
                <a:uLnTx/>
                <a:uFillTx/>
                <a:latin typeface="Arial"/>
                <a:ea typeface="Verdana"/>
                <a:cs typeface="Arial"/>
                <a:sym typeface="Arial"/>
              </a:rPr>
              <a:t>CUPS OpenPrinting</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See CUPS Plenary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Developers – Mike Sweet, </a:t>
            </a:r>
            <a:r>
              <a:rPr lang="en-US" sz="1800" b="1" dirty="0" err="1">
                <a:solidFill>
                  <a:srgbClr val="073763"/>
                </a:solidFill>
                <a:highlight>
                  <a:srgbClr val="FFFFFF"/>
                </a:highlight>
                <a:uFillTx/>
                <a:latin typeface="Arial"/>
                <a:ea typeface="Verdana"/>
                <a:cs typeface="Arial"/>
                <a:sym typeface="Arial"/>
              </a:rPr>
              <a:t>Zdenek</a:t>
            </a:r>
            <a:r>
              <a:rPr lang="en-US" sz="1800" b="1" dirty="0">
                <a:solidFill>
                  <a:srgbClr val="073763"/>
                </a:solidFill>
                <a:highlight>
                  <a:srgbClr val="FFFFFF"/>
                </a:highlight>
                <a:uFillTx/>
                <a:latin typeface="Arial"/>
                <a:ea typeface="Verdana"/>
                <a:cs typeface="Arial"/>
                <a:sym typeface="Arial"/>
              </a:rPr>
              <a:t> </a:t>
            </a:r>
            <a:r>
              <a:rPr lang="en-US" sz="1800" b="1" dirty="0" err="1">
                <a:solidFill>
                  <a:srgbClr val="073763"/>
                </a:solidFill>
                <a:highlight>
                  <a:srgbClr val="FFFFFF"/>
                </a:highlight>
                <a:uFillTx/>
                <a:latin typeface="Arial"/>
                <a:ea typeface="Verdana"/>
                <a:cs typeface="Arial"/>
                <a:sym typeface="Arial"/>
              </a:rPr>
              <a:t>Dohnal</a:t>
            </a:r>
            <a:r>
              <a:rPr lang="en-US" sz="1800" b="1" dirty="0">
                <a:solidFill>
                  <a:srgbClr val="073763"/>
                </a:solidFill>
                <a:highlight>
                  <a:srgbClr val="FFFFFF"/>
                </a:highlight>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800" b="1" dirty="0">
                <a:solidFill>
                  <a:srgbClr val="073763"/>
                </a:solidFill>
                <a:highlight>
                  <a:srgbClr val="FFFFFF"/>
                </a:highlight>
                <a:uFillTx/>
                <a:latin typeface="Arial"/>
                <a:ea typeface="Verdana"/>
                <a:cs typeface="Arial"/>
                <a:sym typeface="Arial"/>
              </a:rPr>
              <a:t>Latest CUPS v2.0 Release – v2.4.1 (27 January 2022) </a:t>
            </a:r>
            <a:br>
              <a:rPr lang="en-US" sz="1800" b="1" dirty="0">
                <a:solidFill>
                  <a:srgbClr val="073763"/>
                </a:solidFill>
                <a:highlight>
                  <a:srgbClr val="FFFFFF"/>
                </a:highlight>
                <a:uFillTx/>
                <a:latin typeface="Arial"/>
                <a:ea typeface="Verdana"/>
                <a:cs typeface="Arial"/>
                <a:sym typeface="Arial"/>
              </a:rPr>
            </a:br>
            <a:r>
              <a:rPr lang="en-US" sz="1800" b="1" dirty="0">
                <a:solidFill>
                  <a:srgbClr val="073763"/>
                </a:solidFill>
                <a:highlight>
                  <a:srgbClr val="FFFFFF"/>
                </a:highlight>
                <a:uFillTx/>
                <a:latin typeface="Arial"/>
                <a:ea typeface="Verdana"/>
                <a:cs typeface="Arial"/>
                <a:sym typeface="Arial"/>
                <a:hlinkClick r:id="rId2"/>
              </a:rPr>
              <a:t>https://openprinting.github.io/cups-2.4.1/</a:t>
            </a:r>
            <a:endParaRPr lang="en-US" sz="1800" b="1" dirty="0">
              <a:solidFill>
                <a:srgbClr val="073763"/>
              </a:solidFill>
              <a:highlight>
                <a:srgbClr val="FFFFFF"/>
              </a:highlight>
              <a:uFillTx/>
              <a:latin typeface="Arial"/>
              <a:ea typeface="Verdana"/>
              <a:cs typeface="Arial"/>
              <a:sym typeface="Arial"/>
            </a:endParaRPr>
          </a:p>
          <a:p>
            <a:pPr marL="457200" marR="0">
              <a:lnSpc>
                <a:spcPct val="120000"/>
              </a:lnSpc>
              <a:spcBef>
                <a:spcPts val="0"/>
              </a:spcBef>
              <a:buClr>
                <a:srgbClr val="073763"/>
              </a:buClr>
              <a:buSzPts val="1800"/>
              <a:buFont typeface="Arial"/>
              <a:buChar char="●"/>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Ubuntu 22.04 (21 April 2022) shipped with CUPS v2.4.1</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CUPS Snap uses GIT master of OpenPrinting CUPS</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3"/>
              </a:rPr>
              <a:t>https://github.com/OpenPrinting/cups-snap</a:t>
            </a:r>
            <a:b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https://snapcraft.io/cups</a:t>
            </a: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endParaRPr kumimoji="0" lang="en-US" sz="18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r>
              <a:rPr lang="en-US" b="1" dirty="0">
                <a:solidFill>
                  <a:srgbClr val="073763"/>
                </a:solidFill>
                <a:uFillTx/>
                <a:latin typeface="Arial"/>
                <a:cs typeface="Arial"/>
                <a:sym typeface="Arial"/>
              </a:rPr>
              <a:t>CUPS Filters Highlights</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See CUPS Filters presentation tomorrow</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Developers – Till Kamppeter and Linux community</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Latest CUPS Filters v1.0 Release – v1.28.15 (11 April 2022)</a:t>
            </a:r>
            <a:br>
              <a:rPr lang="en-US" sz="1800" b="1" dirty="0">
                <a:solidFill>
                  <a:srgbClr val="073763"/>
                </a:solidFill>
                <a:highlight>
                  <a:srgbClr val="FFFFFF"/>
                </a:highlight>
                <a:uFillTx/>
                <a:latin typeface="Arial"/>
                <a:cs typeface="Arial"/>
                <a:sym typeface="Arial"/>
              </a:rPr>
            </a:br>
            <a:r>
              <a:rPr lang="en-US" sz="1800" b="1" dirty="0">
                <a:solidFill>
                  <a:srgbClr val="073763"/>
                </a:solidFill>
                <a:highlight>
                  <a:srgbClr val="FFFFFF"/>
                </a:highlight>
                <a:uFillTx/>
                <a:latin typeface="Arial"/>
                <a:cs typeface="Arial"/>
                <a:sym typeface="Arial"/>
                <a:hlinkClick r:id="rId5"/>
              </a:rPr>
              <a:t>https://github.com/OpenPrinting/cups-filters/releases/tag/1.28.15</a:t>
            </a:r>
            <a:endParaRPr lang="en-US" sz="1800" b="1" dirty="0">
              <a:solidFill>
                <a:srgbClr val="073763"/>
              </a:solidFill>
              <a:highlight>
                <a:srgbClr val="FFFFFF"/>
              </a:highlight>
              <a:uFillTx/>
              <a:latin typeface="Arial"/>
              <a:cs typeface="Arial"/>
              <a:sym typeface="Arial"/>
            </a:endParaRP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Ubuntu 22.04 (21 April 2022) shipped with CUPS Filters v1.28.15</a:t>
            </a:r>
          </a:p>
          <a:p>
            <a:pPr marL="457200" marR="0" lvl="0">
              <a:lnSpc>
                <a:spcPct val="120000"/>
              </a:lnSpc>
              <a:spcBef>
                <a:spcPts val="0"/>
              </a:spcBef>
              <a:buClr>
                <a:srgbClr val="073763"/>
              </a:buClr>
              <a:buSzPts val="1800"/>
              <a:buFont typeface="Arial"/>
              <a:buChar char="●"/>
            </a:pPr>
            <a:r>
              <a:rPr lang="en-US" sz="1800" b="1" dirty="0">
                <a:solidFill>
                  <a:srgbClr val="073763"/>
                </a:solidFill>
                <a:highlight>
                  <a:srgbClr val="FFFFFF"/>
                </a:highlight>
                <a:uFillTx/>
                <a:latin typeface="Arial"/>
                <a:cs typeface="Arial"/>
                <a:sym typeface="Arial"/>
              </a:rPr>
              <a:t>CUPS Filters v2.0 is coming</a:t>
            </a:r>
          </a:p>
        </p:txBody>
      </p:sp>
      <p:sp>
        <p:nvSpPr>
          <p:cNvPr id="136" name="Shape 136"/>
          <p:cNvSpPr>
            <a:spLocks noGrp="1"/>
          </p:cNvSpPr>
          <p:nvPr>
            <p:ph type="title"/>
          </p:nvPr>
        </p:nvSpPr>
        <p:spPr>
          <a:prstGeom prst="rect">
            <a:avLst/>
          </a:prstGeom>
        </p:spPr>
        <p:txBody>
          <a:bodyPr/>
          <a:lstStyle/>
          <a:p>
            <a:r>
              <a:rPr lang="en-US" dirty="0"/>
              <a:t>OpenPrinting Highlights 2022– 1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7</a:t>
            </a:fld>
            <a:endParaRPr/>
          </a:p>
        </p:txBody>
      </p:sp>
    </p:spTree>
    <p:extLst>
      <p:ext uri="{BB962C8B-B14F-4D97-AF65-F5344CB8AC3E}">
        <p14:creationId xmlns:p14="http://schemas.microsoft.com/office/powerpoint/2010/main" val="268105346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20000"/>
          </a:bodyPr>
          <a:lstStyle/>
          <a:p>
            <a:pPr marL="114300" marR="0" lvl="0" indent="0">
              <a:lnSpc>
                <a:spcPct val="120000"/>
              </a:lnSpc>
              <a:spcBef>
                <a:spcPts val="0"/>
              </a:spcBef>
              <a:buClr>
                <a:srgbClr val="073763"/>
              </a:buClr>
              <a:buSzPts val="1800"/>
              <a:buNone/>
            </a:pPr>
            <a:r>
              <a:rPr lang="en-US" sz="2000" b="1" dirty="0">
                <a:solidFill>
                  <a:srgbClr val="073763"/>
                </a:solidFill>
                <a:uFillTx/>
                <a:latin typeface="Arial"/>
                <a:cs typeface="Arial"/>
                <a:sym typeface="Arial"/>
              </a:rPr>
              <a:t>PAPPL (Printer Application)</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See Printer Applications presentation tomorrow</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Developers – Mike Sweet and Linux community</a:t>
            </a:r>
          </a:p>
          <a:p>
            <a:pPr marL="457200" marR="0" lvl="0">
              <a:lnSpc>
                <a:spcPct val="120000"/>
              </a:lnSpc>
              <a:spcBef>
                <a:spcPts val="0"/>
              </a:spcBef>
              <a:buClr>
                <a:srgbClr val="073763"/>
              </a:buClr>
              <a:buSzPts val="1800"/>
              <a:buFont typeface="Arial"/>
              <a:buChar char="●"/>
            </a:pPr>
            <a:r>
              <a:rPr lang="en-US" sz="1700" b="1" dirty="0">
                <a:solidFill>
                  <a:srgbClr val="073763"/>
                </a:solidFill>
                <a:highlight>
                  <a:srgbClr val="FFFFFF"/>
                </a:highlight>
                <a:uFillTx/>
                <a:latin typeface="Arial"/>
                <a:cs typeface="Arial"/>
                <a:sym typeface="Arial"/>
              </a:rPr>
              <a:t>Latest PAPPL Release – v1.2.0 (15 May 2022)</a:t>
            </a:r>
            <a:br>
              <a:rPr lang="en-US" sz="1700" b="1" dirty="0">
                <a:solidFill>
                  <a:srgbClr val="073763"/>
                </a:solidFill>
                <a:highlight>
                  <a:srgbClr val="FFFFFF"/>
                </a:highlight>
                <a:uFillTx/>
                <a:latin typeface="Arial"/>
                <a:cs typeface="Arial"/>
                <a:sym typeface="Arial"/>
              </a:rPr>
            </a:br>
            <a:r>
              <a:rPr lang="en-US" sz="1700" b="1" dirty="0">
                <a:solidFill>
                  <a:srgbClr val="073763"/>
                </a:solidFill>
                <a:highlight>
                  <a:srgbClr val="FFFFFF"/>
                </a:highlight>
                <a:uFillTx/>
                <a:latin typeface="Arial"/>
                <a:cs typeface="Arial"/>
                <a:sym typeface="Arial"/>
                <a:hlinkClick r:id="rId2"/>
              </a:rPr>
              <a:t>https://github.com/michaelrsweet/pappl/releases/tag/v1.2.0</a:t>
            </a:r>
            <a:br>
              <a:rPr lang="en-US" sz="1700" b="1" dirty="0">
                <a:solidFill>
                  <a:srgbClr val="073763"/>
                </a:solidFill>
                <a:highlight>
                  <a:srgbClr val="FFFFFF"/>
                </a:highlight>
                <a:uFillTx/>
                <a:latin typeface="Arial"/>
                <a:cs typeface="Arial"/>
                <a:sym typeface="Arial"/>
              </a:rPr>
            </a:br>
            <a:endParaRPr lang="en-US" sz="1700" b="1" dirty="0">
              <a:solidFill>
                <a:srgbClr val="073763"/>
              </a:solidFill>
              <a:highlight>
                <a:srgbClr val="FFFFFF"/>
              </a:highlight>
              <a:uFillTx/>
              <a:latin typeface="Arial"/>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PostScript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PostScript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https://github.com/OpenPrinting/ps-printer-app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4"/>
              </a:rPr>
              <a:t>https://snapcraft.io/ps-printer-app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Ghostscript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Ghosts</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cript</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https://github.com/OpenPrinting/ghostscript-printer-app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https://snapcraft.io/ghostscript-printer-app</a:t>
            </a: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2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Tree>
    <p:extLst>
      <p:ext uri="{BB962C8B-B14F-4D97-AF65-F5344CB8AC3E}">
        <p14:creationId xmlns:p14="http://schemas.microsoft.com/office/powerpoint/2010/main" val="731585725"/>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a:spLocks noGrp="1"/>
          </p:cNvSpPr>
          <p:nvPr>
            <p:ph type="body" idx="1"/>
          </p:nvPr>
        </p:nvSpPr>
        <p:spPr>
          <a:prstGeom prst="rect">
            <a:avLst/>
          </a:prstGeom>
        </p:spPr>
        <p:txBody>
          <a:bodyPr>
            <a:normAutofit fontScale="92500" lnSpcReduction="10000"/>
          </a:bodyPr>
          <a:lstStyle/>
          <a:p>
            <a:pPr marL="114300" marR="0" lvl="0" indent="0" algn="l" defTabSz="914400" rtl="0" eaLnBrk="1" fontAlgn="auto" latinLnBrk="0" hangingPunct="1">
              <a:lnSpc>
                <a:spcPct val="120000"/>
              </a:lnSpc>
              <a:spcBef>
                <a:spcPts val="0"/>
              </a:spcBef>
              <a:spcAft>
                <a:spcPts val="0"/>
              </a:spcAft>
              <a:buClr>
                <a:srgbClr val="073763"/>
              </a:buClr>
              <a:buSzPts val="1800"/>
              <a:buFontTx/>
              <a:buNone/>
              <a:tabLst/>
              <a:defRPr/>
            </a:pPr>
            <a:r>
              <a:rPr kumimoji="0" lang="en-US" sz="2000" b="1" i="0" u="none" strike="noStrike" kern="0" cap="none" spc="0" normalizeH="0" baseline="0" noProof="0" dirty="0" err="1">
                <a:ln>
                  <a:noFill/>
                </a:ln>
                <a:solidFill>
                  <a:srgbClr val="073763"/>
                </a:solidFill>
                <a:effectLst/>
                <a:uLnTx/>
                <a:uFillTx/>
                <a:latin typeface="Arial"/>
                <a:ea typeface="Verdana"/>
                <a:cs typeface="Arial"/>
                <a:sym typeface="Arial"/>
              </a:rPr>
              <a:t>Gutenprint</a:t>
            </a:r>
            <a:r>
              <a:rPr kumimoji="0" lang="en-US" sz="2000" b="1" i="0" u="none" strike="noStrike" kern="0" cap="none" spc="0" normalizeH="0" baseline="0" noProof="0" dirty="0">
                <a:ln>
                  <a:noFill/>
                </a:ln>
                <a:solidFill>
                  <a:srgbClr val="073763"/>
                </a:solidFill>
                <a:effectLst/>
                <a:uLnTx/>
                <a:uFillTx/>
                <a:latin typeface="Arial"/>
                <a:ea typeface="Verdana"/>
                <a:cs typeface="Arial"/>
                <a:sym typeface="Arial"/>
              </a:rPr>
              <a:t>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a:t>
            </a:r>
            <a:r>
              <a:rPr lang="en-US" sz="1700" b="1" dirty="0">
                <a:solidFill>
                  <a:srgbClr val="073763"/>
                </a:solidFill>
                <a:highlight>
                  <a:srgbClr val="FFFFFF"/>
                </a:highlight>
                <a:uFillTx/>
                <a:latin typeface="Arial"/>
                <a:ea typeface="Verdana"/>
                <a:cs typeface="Arial"/>
                <a:sym typeface="Arial"/>
              </a:rPr>
              <a:t>Printer Applications</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err="1">
                <a:solidFill>
                  <a:srgbClr val="073763"/>
                </a:solidFill>
                <a:highlight>
                  <a:srgbClr val="FFFFFF"/>
                </a:highlight>
                <a:uFillTx/>
                <a:latin typeface="Arial"/>
                <a:ea typeface="Verdana"/>
                <a:cs typeface="Arial"/>
                <a:sym typeface="Arial"/>
              </a:rPr>
              <a:t>Gutenprint</a:t>
            </a:r>
            <a:r>
              <a:rPr lang="en-US" sz="1700" b="1" dirty="0">
                <a:solidFill>
                  <a:srgbClr val="073763"/>
                </a:solidFill>
                <a:highlight>
                  <a:srgbClr val="FFFFFF"/>
                </a:highlight>
                <a:uFillTx/>
                <a:latin typeface="Arial"/>
                <a:ea typeface="Verdana"/>
                <a:cs typeface="Arial"/>
                <a:sym typeface="Arial"/>
              </a:rPr>
              <a:t> Printer Application is now in Snap Store</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2"/>
              </a:rPr>
              <a:t>https://github.com/OpenPrinting/gutenprint-printer-app</a:t>
            </a:r>
            <a:br>
              <a:rPr lang="en-US" sz="1700" b="1" dirty="0">
                <a:solidFill>
                  <a:srgbClr val="073763"/>
                </a:solidFill>
                <a:highlight>
                  <a:srgbClr val="FFFFFF"/>
                </a:highlight>
                <a:uFillTx/>
                <a:latin typeface="Arial"/>
                <a:ea typeface="Verdana"/>
                <a:cs typeface="Arial"/>
                <a:sym typeface="Arial"/>
              </a:rPr>
            </a:br>
            <a:r>
              <a:rPr lang="en-US" sz="1700" b="1" dirty="0">
                <a:solidFill>
                  <a:srgbClr val="073763"/>
                </a:solidFill>
                <a:highlight>
                  <a:srgbClr val="FFFFFF"/>
                </a:highlight>
                <a:uFillTx/>
                <a:latin typeface="Arial"/>
                <a:ea typeface="Verdana"/>
                <a:cs typeface="Arial"/>
                <a:sym typeface="Arial"/>
                <a:hlinkClick r:id="rId3"/>
              </a:rPr>
              <a:t>https://snapcraft.io/gutenprint-printer-app</a:t>
            </a: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HPLIP Printer Application</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lang="en-US" sz="1700" b="1" dirty="0">
                <a:solidFill>
                  <a:srgbClr val="073763"/>
                </a:solidFill>
                <a:highlight>
                  <a:srgbClr val="FFFFFF"/>
                </a:highlight>
                <a:uFillTx/>
                <a:latin typeface="Arial"/>
                <a:ea typeface="Verdana"/>
                <a:cs typeface="Arial"/>
                <a:sym typeface="Arial"/>
              </a:rPr>
              <a:t>HPLIP </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Printer Application is now in Snap Store</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4"/>
              </a:rPr>
              <a:t>https://github.com/OpenPrinting/hplip-printer-app</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5"/>
              </a:rPr>
              <a:t>https://snapcraft.io/hplip-printer-app</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lang="en-US" sz="1700" b="1" dirty="0">
              <a:solidFill>
                <a:srgbClr val="073763"/>
              </a:solidFill>
              <a:highlight>
                <a:srgbClr val="FFFFFF"/>
              </a:highlight>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r>
              <a:rPr lang="en-US" sz="2000" b="1" dirty="0">
                <a:solidFill>
                  <a:srgbClr val="073763"/>
                </a:solidFill>
                <a:highlight>
                  <a:srgbClr val="FFFFFF"/>
                </a:highlight>
                <a:uFillTx/>
                <a:latin typeface="Arial"/>
                <a:ea typeface="Verdana"/>
                <a:cs typeface="Arial"/>
                <a:sym typeface="Arial"/>
              </a:rPr>
              <a:t>Retro-Fitting Printer Applications</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See Retro-Fitting Printer Applications presentation tomorrow</a:t>
            </a:r>
          </a:p>
          <a:p>
            <a:pPr marL="457200" marR="0" lvl="0" indent="-342900" algn="l" defTabSz="914400" rtl="0" eaLnBrk="1" fontAlgn="auto" latinLnBrk="0" hangingPunct="1">
              <a:lnSpc>
                <a:spcPct val="120000"/>
              </a:lnSpc>
              <a:spcBef>
                <a:spcPts val="0"/>
              </a:spcBef>
              <a:spcAft>
                <a:spcPts val="0"/>
              </a:spcAft>
              <a:buClr>
                <a:srgbClr val="073763"/>
              </a:buClr>
              <a:buSzPts val="1800"/>
              <a:buFont typeface="Arial"/>
              <a:buChar char="●"/>
              <a:tabLst/>
              <a:defRPr/>
            </a:pP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Developers – Till </a:t>
            </a:r>
            <a:r>
              <a:rPr kumimoji="0" lang="en-US" sz="1700" b="1" i="0" u="none" strike="noStrike" kern="0" cap="none" spc="0" normalizeH="0" baseline="0" noProof="0" dirty="0" err="1">
                <a:ln>
                  <a:noFill/>
                </a:ln>
                <a:solidFill>
                  <a:srgbClr val="073763"/>
                </a:solidFill>
                <a:effectLst/>
                <a:highlight>
                  <a:srgbClr val="FFFFFF"/>
                </a:highlight>
                <a:uLnTx/>
                <a:uFillTx/>
                <a:latin typeface="Arial"/>
                <a:ea typeface="Verdana"/>
                <a:cs typeface="Arial"/>
                <a:sym typeface="Arial"/>
              </a:rPr>
              <a:t>Kamppeter</a:t>
            </a: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t> and Linux community</a:t>
            </a:r>
            <a:b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rPr>
            </a:br>
            <a:r>
              <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hlinkClick r:id="rId6"/>
              </a:rPr>
              <a:t>https://github.com/OpenPrinting/pappl-retrofit</a:t>
            </a: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20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gn="l" defTabSz="914400" rtl="0" eaLnBrk="1" fontAlgn="auto" latinLnBrk="0" hangingPunct="1">
              <a:lnSpc>
                <a:spcPct val="120000"/>
              </a:lnSpc>
              <a:spcBef>
                <a:spcPts val="0"/>
              </a:spcBef>
              <a:spcAft>
                <a:spcPts val="0"/>
              </a:spcAft>
              <a:buClr>
                <a:srgbClr val="073763"/>
              </a:buClr>
              <a:buSzPts val="1800"/>
              <a:buNone/>
              <a:tabLst/>
              <a:defRPr/>
            </a:pPr>
            <a:endParaRPr kumimoji="0" lang="en-US" sz="1700" b="1" i="0" u="none" strike="noStrike" kern="0" cap="none" spc="0" normalizeH="0" baseline="0" noProof="0" dirty="0">
              <a:ln>
                <a:noFill/>
              </a:ln>
              <a:solidFill>
                <a:srgbClr val="073763"/>
              </a:solidFill>
              <a:effectLst/>
              <a:highlight>
                <a:srgbClr val="FFFFFF"/>
              </a:highlight>
              <a:uLnTx/>
              <a:uFillTx/>
              <a:latin typeface="Arial"/>
              <a:ea typeface="Verdana"/>
              <a:cs typeface="Arial"/>
              <a:sym typeface="Arial"/>
            </a:endParaRPr>
          </a:p>
          <a:p>
            <a:pPr marL="114300" marR="0" lvl="0" indent="0">
              <a:lnSpc>
                <a:spcPct val="120000"/>
              </a:lnSpc>
              <a:spcBef>
                <a:spcPts val="0"/>
              </a:spcBef>
              <a:buClr>
                <a:srgbClr val="073763"/>
              </a:buClr>
              <a:buSzPts val="1800"/>
              <a:buNone/>
            </a:pPr>
            <a:endParaRPr lang="en-US" sz="1800" b="1" dirty="0">
              <a:solidFill>
                <a:srgbClr val="073763"/>
              </a:solidFill>
              <a:highlight>
                <a:srgbClr val="FFFFFF"/>
              </a:highlight>
              <a:uFillTx/>
              <a:latin typeface="Arial"/>
              <a:cs typeface="Arial"/>
              <a:sym typeface="Arial"/>
            </a:endParaRPr>
          </a:p>
        </p:txBody>
      </p:sp>
      <p:sp>
        <p:nvSpPr>
          <p:cNvPr id="136" name="Shape 136"/>
          <p:cNvSpPr>
            <a:spLocks noGrp="1"/>
          </p:cNvSpPr>
          <p:nvPr>
            <p:ph type="title"/>
          </p:nvPr>
        </p:nvSpPr>
        <p:spPr>
          <a:prstGeom prst="rect">
            <a:avLst/>
          </a:prstGeom>
        </p:spPr>
        <p:txBody>
          <a:bodyPr/>
          <a:lstStyle/>
          <a:p>
            <a:r>
              <a:rPr lang="en-US" dirty="0"/>
              <a:t>OpenPrinting Highlights 2022– 3 of 4</a:t>
            </a:r>
          </a:p>
        </p:txBody>
      </p:sp>
      <p:sp>
        <p:nvSpPr>
          <p:cNvPr id="6" name="Shape 334">
            <a:extLst>
              <a:ext uri="{FF2B5EF4-FFF2-40B4-BE49-F238E27FC236}">
                <a16:creationId xmlns:a16="http://schemas.microsoft.com/office/drawing/2014/main" id="{4AA722E7-796B-0148-96B8-2DBC52CDADD1}"/>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t>9</a:t>
            </a:fld>
            <a:endParaRPr/>
          </a:p>
        </p:txBody>
      </p:sp>
    </p:spTree>
    <p:extLst>
      <p:ext uri="{BB962C8B-B14F-4D97-AF65-F5344CB8AC3E}">
        <p14:creationId xmlns:p14="http://schemas.microsoft.com/office/powerpoint/2010/main" val="15817625"/>
      </p:ext>
    </p:extLst>
  </p:cSld>
  <p:clrMapOvr>
    <a:masterClrMapping/>
  </p:clrMapOvr>
  <p:transition spd="slow"/>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48488</TotalTime>
  <Words>1937</Words>
  <Application>Microsoft Office PowerPoint</Application>
  <PresentationFormat>On-screen Show (4:3)</PresentationFormat>
  <Paragraphs>229</Paragraphs>
  <Slides>18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Lucida Grande</vt:lpstr>
      <vt:lpstr>Verdana</vt:lpstr>
      <vt:lpstr>White</vt:lpstr>
      <vt:lpstr>      – Joint PWG/OP Summit OpenPrinting Plenary – 16 May 2023 </vt:lpstr>
      <vt:lpstr>OP Plenary Agenda</vt:lpstr>
      <vt:lpstr>PWG Antitrust Policy and IPR Policy</vt:lpstr>
      <vt:lpstr>OP Agenda Overview – Tuesday</vt:lpstr>
      <vt:lpstr>OP Agenda Overview – Wednesday</vt:lpstr>
      <vt:lpstr>Linux Markets and Distributions</vt:lpstr>
      <vt:lpstr>OpenPrinting Highlights 2022– 1 of 4</vt:lpstr>
      <vt:lpstr>OpenPrinting Highlights 2022– 2 of 4</vt:lpstr>
      <vt:lpstr>OpenPrinting Highlights 2022– 3 of 4</vt:lpstr>
      <vt:lpstr>OpenPrinting Highlights 2022– 4 of 4</vt:lpstr>
      <vt:lpstr>OpenPrinting Google Summer of Code 2022</vt:lpstr>
      <vt:lpstr>OpenPrinting Highlights 2023– 1 of 4</vt:lpstr>
      <vt:lpstr>OpenPrinting Highlights 2023– 2 of 4</vt:lpstr>
      <vt:lpstr>OpenPrinting Highlights 2023– 3 of 4</vt:lpstr>
      <vt:lpstr>OpenPrinting Highlights 2023– 4 of 4</vt:lpstr>
      <vt:lpstr>OpenPrinting Google Summer of Code 2023</vt:lpstr>
      <vt:lpstr>OpenPrinting  Next Steps</vt:lpstr>
      <vt:lpstr>Other Questions / Comments</vt:lpstr>
    </vt:vector>
  </TitlesOfParts>
  <Manager/>
  <Company>IEEE ISTO Printer Working Group</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PWG Face-to-Face Plenary Session - August 2019</dc:title>
  <dc:subject/>
  <dc:creator>Smith Kennedy [HP Inc.]</dc:creator>
  <cp:keywords/>
  <dc:description/>
  <cp:lastModifiedBy>Ira McDonald</cp:lastModifiedBy>
  <cp:revision>773</cp:revision>
  <cp:lastPrinted>2023-05-15T17:10:14Z</cp:lastPrinted>
  <dcterms:modified xsi:type="dcterms:W3CDTF">2023-05-16T21:23:52Z</dcterms:modified>
  <cp:category/>
</cp:coreProperties>
</file>