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sldIdLst>
    <p:sldId id="417" r:id="rId2"/>
    <p:sldId id="257" r:id="rId3"/>
    <p:sldId id="374" r:id="rId4"/>
    <p:sldId id="418" r:id="rId5"/>
    <p:sldId id="432" r:id="rId6"/>
    <p:sldId id="419" r:id="rId7"/>
    <p:sldId id="442" r:id="rId8"/>
    <p:sldId id="443" r:id="rId9"/>
    <p:sldId id="447" r:id="rId10"/>
    <p:sldId id="444" r:id="rId11"/>
    <p:sldId id="445" r:id="rId12"/>
    <p:sldId id="448" r:id="rId13"/>
    <p:sldId id="449" r:id="rId14"/>
    <p:sldId id="450" r:id="rId15"/>
    <p:sldId id="451" r:id="rId16"/>
    <p:sldId id="452" r:id="rId17"/>
    <p:sldId id="425" r:id="rId18"/>
    <p:sldId id="289" r:id="rId19"/>
  </p:sldIdLst>
  <p:sldSz cx="9144000" cy="6858000" type="screen4x3"/>
  <p:notesSz cx="7315200" cy="96012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1pPr>
    <a:lvl2pPr marL="40640" marR="40640" indent="3429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2pPr>
    <a:lvl3pPr marL="40640" marR="40640" indent="6858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3pPr>
    <a:lvl4pPr marL="40640" marR="40640" indent="10287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4pPr>
    <a:lvl5pPr marL="40640" marR="40640" indent="13716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5pPr>
    <a:lvl6pPr marL="40640" marR="40640" indent="17145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6pPr>
    <a:lvl7pPr marL="40640" marR="40640" indent="20574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7pPr>
    <a:lvl8pPr marL="40640" marR="40640" indent="24003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8pPr>
    <a:lvl9pPr marL="40640" marR="40640" indent="27432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5D6FB7"/>
    <a:srgbClr val="F9F187"/>
    <a:srgbClr val="F9E7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7EA03C-71EE-114E-822C-4901484729E3}" v="19" dt="2020-04-08T06:13:12.423"/>
  </p1510:revLst>
</p1510:revInfo>
</file>

<file path=ppt/tableStyles.xml><?xml version="1.0" encoding="utf-8"?>
<a:tblStyleLst xmlns:a="http://schemas.openxmlformats.org/drawingml/2006/main"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57"/>
    <p:restoredTop sz="96054"/>
  </p:normalViewPr>
  <p:slideViewPr>
    <p:cSldViewPr snapToGrid="0" snapToObjects="1">
      <p:cViewPr varScale="1">
        <p:scale>
          <a:sx n="82" d="100"/>
          <a:sy n="82" d="100"/>
        </p:scale>
        <p:origin x="1531" y="67"/>
      </p:cViewPr>
      <p:guideLst>
        <p:guide orient="horz" pos="2160"/>
        <p:guide pos="2880"/>
      </p:guideLst>
    </p:cSldViewPr>
  </p:slideViewPr>
  <p:outlineViewPr>
    <p:cViewPr>
      <p:scale>
        <a:sx n="33" d="100"/>
        <a:sy n="33" d="100"/>
      </p:scale>
      <p:origin x="0" y="-4112"/>
    </p:cViewPr>
  </p:outlineViewPr>
  <p:notesTextViewPr>
    <p:cViewPr>
      <p:scale>
        <a:sx n="1" d="1"/>
        <a:sy n="1" d="1"/>
      </p:scale>
      <p:origin x="0" y="0"/>
    </p:cViewPr>
  </p:notesTextViewPr>
  <p:sorterViewPr>
    <p:cViewPr>
      <p:scale>
        <a:sx n="93" d="100"/>
        <a:sy n="93"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nnedy, Smith (Wireless &amp; IPP Standards)" userId="0eeb2244-425b-4283-bee1-e4f5d8874cb0" providerId="ADAL" clId="{F77EA03C-71EE-114E-822C-4901484729E3}"/>
    <pc:docChg chg="modMainMaster">
      <pc:chgData name="Kennedy, Smith (Wireless &amp; IPP Standards)" userId="0eeb2244-425b-4283-bee1-e4f5d8874cb0" providerId="ADAL" clId="{F77EA03C-71EE-114E-822C-4901484729E3}" dt="2020-04-08T06:15:10.007" v="82" actId="20577"/>
      <pc:docMkLst>
        <pc:docMk/>
      </pc:docMkLst>
      <pc:sldMasterChg chg="modSp modSldLayout">
        <pc:chgData name="Kennedy, Smith (Wireless &amp; IPP Standards)" userId="0eeb2244-425b-4283-bee1-e4f5d8874cb0" providerId="ADAL" clId="{F77EA03C-71EE-114E-822C-4901484729E3}" dt="2020-04-08T06:15:10.007" v="82" actId="20577"/>
        <pc:sldMasterMkLst>
          <pc:docMk/>
          <pc:sldMasterMk cId="0" sldId="2147483648"/>
        </pc:sldMasterMkLst>
        <pc:spChg chg="mod">
          <ac:chgData name="Kennedy, Smith (Wireless &amp; IPP Standards)" userId="0eeb2244-425b-4283-bee1-e4f5d8874cb0" providerId="ADAL" clId="{F77EA03C-71EE-114E-822C-4901484729E3}" dt="2020-04-08T06:13:06.635" v="67" actId="207"/>
          <ac:spMkLst>
            <pc:docMk/>
            <pc:sldMasterMk cId="0" sldId="2147483648"/>
            <ac:spMk id="2" creationId="{00000000-0000-0000-0000-000000000000}"/>
          </ac:spMkLst>
        </pc:spChg>
        <pc:spChg chg="mod">
          <ac:chgData name="Kennedy, Smith (Wireless &amp; IPP Standards)" userId="0eeb2244-425b-4283-bee1-e4f5d8874cb0" providerId="ADAL" clId="{F77EA03C-71EE-114E-822C-4901484729E3}" dt="2020-04-08T06:13:12.423" v="68" actId="207"/>
          <ac:spMkLst>
            <pc:docMk/>
            <pc:sldMasterMk cId="0" sldId="2147483648"/>
            <ac:spMk id="12" creationId="{B67249C2-F919-FB43-A3E8-432384B3F9C2}"/>
          </ac:spMkLst>
        </pc:spChg>
        <pc:spChg chg="mod">
          <ac:chgData name="Kennedy, Smith (Wireless &amp; IPP Standards)" userId="0eeb2244-425b-4283-bee1-e4f5d8874cb0" providerId="ADAL" clId="{F77EA03C-71EE-114E-822C-4901484729E3}" dt="2020-04-08T06:15:10.007" v="82" actId="20577"/>
          <ac:spMkLst>
            <pc:docMk/>
            <pc:sldMasterMk cId="0" sldId="2147483648"/>
            <ac:spMk id="14" creationId="{D6751747-1FDD-7544-A3EA-07F79A4C8066}"/>
          </ac:spMkLst>
        </pc:spChg>
        <pc:picChg chg="mod">
          <ac:chgData name="Kennedy, Smith (Wireless &amp; IPP Standards)" userId="0eeb2244-425b-4283-bee1-e4f5d8874cb0" providerId="ADAL" clId="{F77EA03C-71EE-114E-822C-4901484729E3}" dt="2020-04-08T06:11:33.624" v="59" actId="14826"/>
          <ac:picMkLst>
            <pc:docMk/>
            <pc:sldMasterMk cId="0" sldId="2147483648"/>
            <ac:picMk id="3" creationId="{00000000-0000-0000-0000-000000000000}"/>
          </ac:picMkLst>
        </pc:picChg>
        <pc:sldLayoutChg chg="modSp">
          <pc:chgData name="Kennedy, Smith (Wireless &amp; IPP Standards)" userId="0eeb2244-425b-4283-bee1-e4f5d8874cb0" providerId="ADAL" clId="{F77EA03C-71EE-114E-822C-4901484729E3}" dt="2020-04-08T06:13:38.376" v="69" actId="6549"/>
          <pc:sldLayoutMkLst>
            <pc:docMk/>
            <pc:sldMasterMk cId="0" sldId="2147483648"/>
            <pc:sldLayoutMk cId="0" sldId="2147483649"/>
          </pc:sldLayoutMkLst>
          <pc:spChg chg="mod">
            <ac:chgData name="Kennedy, Smith (Wireless &amp; IPP Standards)" userId="0eeb2244-425b-4283-bee1-e4f5d8874cb0" providerId="ADAL" clId="{F77EA03C-71EE-114E-822C-4901484729E3}" dt="2020-04-08T06:13:38.376" v="69" actId="6549"/>
            <ac:spMkLst>
              <pc:docMk/>
              <pc:sldMasterMk cId="0" sldId="2147483648"/>
              <pc:sldLayoutMk cId="0" sldId="2147483649"/>
              <ac:spMk id="17" creationId="{00000000-0000-0000-0000-000000000000}"/>
            </ac:spMkLst>
          </pc:spChg>
          <pc:picChg chg="mod">
            <ac:chgData name="Kennedy, Smith (Wireless &amp; IPP Standards)" userId="0eeb2244-425b-4283-bee1-e4f5d8874cb0" providerId="ADAL" clId="{F77EA03C-71EE-114E-822C-4901484729E3}" dt="2020-04-08T06:10:54.345" v="0" actId="14826"/>
            <ac:picMkLst>
              <pc:docMk/>
              <pc:sldMasterMk cId="0" sldId="2147483648"/>
              <pc:sldLayoutMk cId="0" sldId="2147483649"/>
              <ac:picMk id="18" creationId="{00000000-0000-0000-0000-000000000000}"/>
            </ac:picMkLst>
          </pc:pic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5" name="Shape 65"/>
          <p:cNvSpPr>
            <a:spLocks noGrp="1" noRot="1" noChangeAspect="1"/>
          </p:cNvSpPr>
          <p:nvPr>
            <p:ph type="sldImg"/>
          </p:nvPr>
        </p:nvSpPr>
        <p:spPr>
          <a:xfrm>
            <a:off x="1257300" y="720725"/>
            <a:ext cx="4800600" cy="3600450"/>
          </a:xfrm>
          <a:prstGeom prst="rect">
            <a:avLst/>
          </a:prstGeom>
        </p:spPr>
        <p:txBody>
          <a:bodyPr lIns="96661" tIns="48331" rIns="96661" bIns="48331"/>
          <a:lstStyle/>
          <a:p>
            <a:endParaRPr/>
          </a:p>
        </p:txBody>
      </p:sp>
      <p:sp>
        <p:nvSpPr>
          <p:cNvPr id="66" name="Shape 66"/>
          <p:cNvSpPr>
            <a:spLocks noGrp="1"/>
          </p:cNvSpPr>
          <p:nvPr>
            <p:ph type="body" sz="quarter" idx="1"/>
          </p:nvPr>
        </p:nvSpPr>
        <p:spPr>
          <a:xfrm>
            <a:off x="975360" y="4560570"/>
            <a:ext cx="5364480" cy="4320540"/>
          </a:xfrm>
          <a:prstGeom prst="rect">
            <a:avLst/>
          </a:prstGeom>
        </p:spPr>
        <p:txBody>
          <a:bodyPr lIns="96661" tIns="48331" rIns="96661" bIns="48331"/>
          <a:lstStyle/>
          <a:p>
            <a:endParaRPr/>
          </a:p>
        </p:txBody>
      </p:sp>
    </p:spTree>
    <p:extLst>
      <p:ext uri="{BB962C8B-B14F-4D97-AF65-F5344CB8AC3E}">
        <p14:creationId xmlns:p14="http://schemas.microsoft.com/office/powerpoint/2010/main" val="1768995566"/>
      </p:ext>
    </p:extLst>
  </p:cSld>
  <p:clrMap bg1="lt1" tx1="dk1" bg2="lt2" tx2="dk2" accent1="accent1" accent2="accent2" accent3="accent3" accent4="accent4" accent5="accent5" accent6="accent6" hlink="hlink" folHlink="folHlink"/>
  <p:notesStyle>
    <a:lvl1pPr defTabSz="584200" latinLnBrk="0">
      <a:defRPr sz="1400">
        <a:latin typeface="Lucida Grande"/>
        <a:ea typeface="Lucida Grande"/>
        <a:cs typeface="Lucida Grande"/>
        <a:sym typeface="Lucida Grande"/>
      </a:defRPr>
    </a:lvl1pPr>
    <a:lvl2pPr indent="228600" defTabSz="584200" latinLnBrk="0">
      <a:defRPr sz="1400">
        <a:latin typeface="Lucida Grande"/>
        <a:ea typeface="Lucida Grande"/>
        <a:cs typeface="Lucida Grande"/>
        <a:sym typeface="Lucida Grande"/>
      </a:defRPr>
    </a:lvl2pPr>
    <a:lvl3pPr indent="457200" defTabSz="584200" latinLnBrk="0">
      <a:defRPr sz="1400">
        <a:latin typeface="Lucida Grande"/>
        <a:ea typeface="Lucida Grande"/>
        <a:cs typeface="Lucida Grande"/>
        <a:sym typeface="Lucida Grande"/>
      </a:defRPr>
    </a:lvl3pPr>
    <a:lvl4pPr indent="685800" defTabSz="584200" latinLnBrk="0">
      <a:defRPr sz="1400">
        <a:latin typeface="Lucida Grande"/>
        <a:ea typeface="Lucida Grande"/>
        <a:cs typeface="Lucida Grande"/>
        <a:sym typeface="Lucida Grande"/>
      </a:defRPr>
    </a:lvl4pPr>
    <a:lvl5pPr indent="914400" defTabSz="584200" latinLnBrk="0">
      <a:defRPr sz="1400">
        <a:latin typeface="Lucida Grande"/>
        <a:ea typeface="Lucida Grande"/>
        <a:cs typeface="Lucida Grande"/>
        <a:sym typeface="Lucida Grande"/>
      </a:defRPr>
    </a:lvl5pPr>
    <a:lvl6pPr indent="1143000" defTabSz="584200" latinLnBrk="0">
      <a:defRPr sz="1400">
        <a:latin typeface="Lucida Grande"/>
        <a:ea typeface="Lucida Grande"/>
        <a:cs typeface="Lucida Grande"/>
        <a:sym typeface="Lucida Grande"/>
      </a:defRPr>
    </a:lvl6pPr>
    <a:lvl7pPr indent="1371600" defTabSz="584200" latinLnBrk="0">
      <a:defRPr sz="1400">
        <a:latin typeface="Lucida Grande"/>
        <a:ea typeface="Lucida Grande"/>
        <a:cs typeface="Lucida Grande"/>
        <a:sym typeface="Lucida Grande"/>
      </a:defRPr>
    </a:lvl7pPr>
    <a:lvl8pPr indent="1600200" defTabSz="584200" latinLnBrk="0">
      <a:defRPr sz="1400">
        <a:latin typeface="Lucida Grande"/>
        <a:ea typeface="Lucida Grande"/>
        <a:cs typeface="Lucida Grande"/>
        <a:sym typeface="Lucida Grande"/>
      </a:defRPr>
    </a:lvl8pPr>
    <a:lvl9pPr indent="1828800" defTabSz="584200" latinLnBrk="0">
      <a:defRPr sz="1400">
        <a:latin typeface="Lucida Grande"/>
        <a:ea typeface="Lucida Grande"/>
        <a:cs typeface="Lucida Grande"/>
        <a:sym typeface="Lucida Grand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2426202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p:spTree>
      <p:nvGrpSpPr>
        <p:cNvPr id="1" name=""/>
        <p:cNvGrpSpPr/>
        <p:nvPr/>
      </p:nvGrpSpPr>
      <p:grpSpPr>
        <a:xfrm>
          <a:off x="0" y="0"/>
          <a:ext cx="0" cy="0"/>
          <a:chOff x="0" y="0"/>
          <a:chExt cx="0" cy="0"/>
        </a:xfrm>
      </p:grpSpPr>
      <p:sp>
        <p:nvSpPr>
          <p:cNvPr id="17" name="Shape 17"/>
          <p:cNvSpPr/>
          <p:nvPr/>
        </p:nvSpPr>
        <p:spPr>
          <a:xfrm>
            <a:off x="419100" y="2565400"/>
            <a:ext cx="3005951" cy="553998"/>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a:defRPr sz="3600" b="1">
                <a:solidFill>
                  <a:srgbClr val="5D70B7"/>
                </a:solidFill>
                <a:uFill>
                  <a:solidFill>
                    <a:srgbClr val="5D70B7"/>
                  </a:solidFill>
                </a:uFill>
              </a:defRPr>
            </a:lvl1pPr>
          </a:lstStyle>
          <a:p>
            <a:r>
              <a:rPr lang="en-US" dirty="0">
                <a:solidFill>
                  <a:schemeClr val="bg1">
                    <a:lumMod val="50000"/>
                  </a:schemeClr>
                </a:solidFill>
              </a:rPr>
              <a:t>OpenPrinting</a:t>
            </a:r>
            <a:endParaRPr dirty="0">
              <a:solidFill>
                <a:schemeClr val="bg1">
                  <a:lumMod val="50000"/>
                </a:schemeClr>
              </a:solidFill>
            </a:endParaRPr>
          </a:p>
        </p:txBody>
      </p:sp>
      <p:pic>
        <p:nvPicPr>
          <p:cNvPr id="18" name="pwg-transparency.png"/>
          <p:cNvPicPr>
            <a:picLocks noChangeAspect="1"/>
          </p:cNvPicPr>
          <p:nvPr/>
        </p:nvPicPr>
        <p:blipFill>
          <a:blip r:embed="rId2">
            <a:extLst>
              <a:ext uri="{28A0092B-C50C-407E-A947-70E740481C1C}">
                <a14:useLocalDpi xmlns:a14="http://schemas.microsoft.com/office/drawing/2010/main" val="0"/>
              </a:ext>
            </a:extLst>
          </a:blip>
          <a:srcRect/>
          <a:stretch/>
        </p:blipFill>
        <p:spPr>
          <a:xfrm>
            <a:off x="457200" y="672955"/>
            <a:ext cx="1905000" cy="1637109"/>
          </a:xfrm>
          <a:prstGeom prst="rect">
            <a:avLst/>
          </a:prstGeom>
        </p:spPr>
      </p:pic>
      <p:sp>
        <p:nvSpPr>
          <p:cNvPr id="20" name="Shape 20"/>
          <p:cNvSpPr/>
          <p:nvPr/>
        </p:nvSpPr>
        <p:spPr>
          <a:xfrm>
            <a:off x="2311400" y="2374900"/>
            <a:ext cx="301635" cy="24943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a:defRPr sz="1100"/>
            </a:lvl1pPr>
          </a:lstStyle>
          <a:p>
            <a:r>
              <a:t>®</a:t>
            </a:r>
          </a:p>
        </p:txBody>
      </p:sp>
      <p:sp>
        <p:nvSpPr>
          <p:cNvPr id="21" name="Shape 21"/>
          <p:cNvSpPr>
            <a:spLocks noGrp="1"/>
          </p:cNvSpPr>
          <p:nvPr>
            <p:ph type="title"/>
          </p:nvPr>
        </p:nvSpPr>
        <p:spPr>
          <a:xfrm>
            <a:off x="457200" y="3187700"/>
            <a:ext cx="8229600" cy="1270000"/>
          </a:xfrm>
          <a:prstGeom prst="rect">
            <a:avLst/>
          </a:prstGeom>
        </p:spPr>
        <p:txBody>
          <a:bodyPr/>
          <a:lstStyle>
            <a:lvl1pPr>
              <a:defRPr>
                <a:solidFill>
                  <a:srgbClr val="000000"/>
                </a:solidFill>
                <a:uFill>
                  <a:solidFill>
                    <a:srgbClr val="000000"/>
                  </a:solidFill>
                </a:uFill>
              </a:defRPr>
            </a:lvl1pPr>
          </a:lstStyle>
          <a:p>
            <a:r>
              <a:rPr dirty="0"/>
              <a:t>Title Text</a:t>
            </a:r>
          </a:p>
        </p:txBody>
      </p:sp>
      <p:sp>
        <p:nvSpPr>
          <p:cNvPr id="22" name="Shape 22"/>
          <p:cNvSpPr>
            <a:spLocks noGrp="1"/>
          </p:cNvSpPr>
          <p:nvPr>
            <p:ph type="body" sz="half" idx="1"/>
          </p:nvPr>
        </p:nvSpPr>
        <p:spPr>
          <a:xfrm>
            <a:off x="457200" y="4445000"/>
            <a:ext cx="8229600" cy="2032000"/>
          </a:xfrm>
          <a:prstGeom prst="rect">
            <a:avLst/>
          </a:prstGeom>
        </p:spPr>
        <p:txBody>
          <a:bodyPr/>
          <a:lstStyle>
            <a:lvl1pPr marL="0" indent="0">
              <a:buSzTx/>
              <a:buNone/>
              <a:defRPr sz="2400"/>
            </a:lvl1pPr>
            <a:lvl2pPr marL="0" indent="0">
              <a:buSzTx/>
              <a:buNone/>
              <a:defRPr sz="2400"/>
            </a:lvl2pPr>
            <a:lvl3pPr marL="0" indent="0">
              <a:buSzTx/>
              <a:buNone/>
              <a:defRPr sz="2400"/>
            </a:lvl3pPr>
            <a:lvl4pPr marL="0" indent="0">
              <a:buSzTx/>
              <a:buNone/>
              <a:defRPr sz="2400"/>
            </a:lvl4pPr>
            <a:lvl5pPr marL="0" indent="0">
              <a:buSzTx/>
              <a:buNone/>
              <a:defRPr sz="2400"/>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Bullet Slide">
    <p:spTree>
      <p:nvGrpSpPr>
        <p:cNvPr id="1" name=""/>
        <p:cNvGrpSpPr/>
        <p:nvPr/>
      </p:nvGrpSpPr>
      <p:grpSpPr>
        <a:xfrm>
          <a:off x="0" y="0"/>
          <a:ext cx="0" cy="0"/>
          <a:chOff x="0" y="0"/>
          <a:chExt cx="0" cy="0"/>
        </a:xfrm>
      </p:grpSpPr>
      <p:sp>
        <p:nvSpPr>
          <p:cNvPr id="30" name="Shape 30"/>
          <p:cNvSpPr>
            <a:spLocks noGrp="1"/>
          </p:cNvSpPr>
          <p:nvPr>
            <p:ph type="title"/>
          </p:nvPr>
        </p:nvSpPr>
        <p:spPr>
          <a:prstGeom prst="rect">
            <a:avLst/>
          </a:prstGeom>
        </p:spPr>
        <p:txBody>
          <a:bodyPr/>
          <a:lstStyle/>
          <a:p>
            <a:r>
              <a:t>Title Text</a:t>
            </a:r>
          </a:p>
        </p:txBody>
      </p:sp>
      <p:sp>
        <p:nvSpPr>
          <p:cNvPr id="31" name="Shape 31"/>
          <p:cNvSpPr>
            <a:spLocks noGrp="1"/>
          </p:cNvSpPr>
          <p:nvPr>
            <p:ph type="body" idx="1"/>
          </p:nvPr>
        </p:nvSpPr>
        <p:spPr>
          <a:prstGeom prst="rect">
            <a:avLst/>
          </a:prstGeom>
        </p:spPr>
        <p:txBody>
          <a:bodyPr>
            <a:normAutofit/>
          </a:body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5" name="Shape 307">
            <a:extLst>
              <a:ext uri="{FF2B5EF4-FFF2-40B4-BE49-F238E27FC236}">
                <a16:creationId xmlns:a16="http://schemas.microsoft.com/office/drawing/2014/main" id="{8BA6A6C4-804A-5E49-836A-CE31D6452905}"/>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lvl1pPr algn="ctr">
              <a:defRPr sz="900">
                <a:solidFill>
                  <a:schemeClr val="bg1"/>
                </a:solidFill>
              </a:defRPr>
            </a:lvl1pPr>
          </a:lstStyle>
          <a:p>
            <a:fld id="{86CB4B4D-7CA3-9044-876B-883B54F8677D}" type="slidenum">
              <a:rPr lang="en-US" smtClean="0"/>
              <a:pPr/>
              <a:t>‹#›</a:t>
            </a:fld>
            <a:endParaRPr lang="en-US" dirty="0"/>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 name="Shape 300">
            <a:extLst>
              <a:ext uri="{FF2B5EF4-FFF2-40B4-BE49-F238E27FC236}">
                <a16:creationId xmlns:a16="http://schemas.microsoft.com/office/drawing/2014/main" id="{B67249C2-F919-FB43-A3E8-432384B3F9C2}"/>
              </a:ext>
            </a:extLst>
          </p:cNvPr>
          <p:cNvSpPr/>
          <p:nvPr userDrawn="1"/>
        </p:nvSpPr>
        <p:spPr>
          <a:xfrm>
            <a:off x="0" y="6629400"/>
            <a:ext cx="9144000" cy="228600"/>
          </a:xfrm>
          <a:prstGeom prst="rect">
            <a:avLst/>
          </a:prstGeom>
          <a:solidFill>
            <a:schemeClr val="bg1">
              <a:lumMod val="50000"/>
            </a:schemeClr>
          </a:solidFill>
          <a:ln>
            <a:miter lim="400000"/>
          </a:ln>
        </p:spPr>
        <p:txBody>
          <a:bodyPr lIns="50800" tIns="50800" rIns="50800" bIns="50800" anchor="ctr"/>
          <a:lstStyle/>
          <a:p>
            <a:endParaRPr/>
          </a:p>
        </p:txBody>
      </p:sp>
      <p:sp>
        <p:nvSpPr>
          <p:cNvPr id="2" name="Shape 2"/>
          <p:cNvSpPr/>
          <p:nvPr/>
        </p:nvSpPr>
        <p:spPr>
          <a:xfrm>
            <a:off x="0" y="0"/>
            <a:ext cx="9144000" cy="1143000"/>
          </a:xfrm>
          <a:prstGeom prst="rect">
            <a:avLst/>
          </a:prstGeom>
          <a:solidFill>
            <a:schemeClr val="bg1">
              <a:lumMod val="50000"/>
            </a:schemeClr>
          </a:solidFill>
        </p:spPr>
        <p:txBody>
          <a:bodyPr lIns="50800" tIns="50800" rIns="50800" bIns="50800" anchor="ctr"/>
          <a:lstStyle/>
          <a:p>
            <a:endParaRPr/>
          </a:p>
        </p:txBody>
      </p:sp>
      <p:sp>
        <p:nvSpPr>
          <p:cNvPr id="8" name="Shape 8"/>
          <p:cNvSpPr>
            <a:spLocks noGrp="1"/>
          </p:cNvSpPr>
          <p:nvPr>
            <p:ph type="body" idx="1"/>
          </p:nvPr>
        </p:nvSpPr>
        <p:spPr>
          <a:xfrm>
            <a:off x="457200" y="1371600"/>
            <a:ext cx="8229600" cy="5130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rmAutofit/>
          </a:bodyPr>
          <a:lstStyle>
            <a:lvl2pPr marL="783590" indent="-285750">
              <a:spcBef>
                <a:spcPts val="400"/>
              </a:spcBef>
              <a:defRPr sz="1800"/>
            </a:lvl2pPr>
            <a:lvl3pPr marL="1183639" indent="-228600">
              <a:defRPr sz="1800"/>
            </a:lvl3pPr>
            <a:lvl4pPr marL="1640839" indent="-228600">
              <a:spcBef>
                <a:spcPts val="300"/>
              </a:spcBef>
              <a:defRPr sz="1400"/>
            </a:lvl4pPr>
            <a:lvl5pPr marL="2098039" indent="-228600">
              <a:spcBef>
                <a:spcPts val="300"/>
              </a:spcBef>
              <a:defRPr sz="1400"/>
            </a:lvl5pPr>
          </a:lstStyle>
          <a:p>
            <a:r>
              <a:t>Body Level One</a:t>
            </a:r>
          </a:p>
          <a:p>
            <a:pPr lvl="1"/>
            <a:r>
              <a:t>Body Level Two</a:t>
            </a:r>
          </a:p>
          <a:p>
            <a:pPr lvl="2"/>
            <a:r>
              <a:t>Body Level Three</a:t>
            </a:r>
          </a:p>
          <a:p>
            <a:pPr lvl="3"/>
            <a:r>
              <a:t>Body Level Four</a:t>
            </a:r>
          </a:p>
          <a:p>
            <a:pPr lvl="4"/>
            <a:r>
              <a:t>Body Level Five</a:t>
            </a:r>
          </a:p>
        </p:txBody>
      </p:sp>
      <p:pic>
        <p:nvPicPr>
          <p:cNvPr id="3" name="pwg-4dark-bkgrnd-transparency.png"/>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8166100" y="205490"/>
            <a:ext cx="851804" cy="732019"/>
          </a:xfrm>
          <a:prstGeom prst="rect">
            <a:avLst/>
          </a:prstGeom>
        </p:spPr>
      </p:pic>
      <p:sp>
        <p:nvSpPr>
          <p:cNvPr id="6" name="Shape 6"/>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marL="57799" marR="57799" defTabSz="1295400">
              <a:defRPr sz="600"/>
            </a:lvl1pPr>
          </a:lstStyle>
          <a:p>
            <a:r>
              <a:t>®</a:t>
            </a:r>
          </a:p>
        </p:txBody>
      </p:sp>
      <p:sp>
        <p:nvSpPr>
          <p:cNvPr id="7" name="Shape 7"/>
          <p:cNvSpPr>
            <a:spLocks noGrp="1"/>
          </p:cNvSpPr>
          <p:nvPr>
            <p:ph type="title"/>
          </p:nvPr>
        </p:nvSpPr>
        <p:spPr>
          <a:xfrm>
            <a:off x="457200" y="46037"/>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p>
            <a:r>
              <a:t>Title Text</a:t>
            </a:r>
          </a:p>
        </p:txBody>
      </p:sp>
      <p:sp>
        <p:nvSpPr>
          <p:cNvPr id="14" name="Shape 303">
            <a:extLst>
              <a:ext uri="{FF2B5EF4-FFF2-40B4-BE49-F238E27FC236}">
                <a16:creationId xmlns:a16="http://schemas.microsoft.com/office/drawing/2014/main" id="{D6751747-1FDD-7544-A3EA-07F79A4C8066}"/>
              </a:ext>
            </a:extLst>
          </p:cNvPr>
          <p:cNvSpPr/>
          <p:nvPr userDrawn="1"/>
        </p:nvSpPr>
        <p:spPr>
          <a:xfrm>
            <a:off x="127000" y="6661796"/>
            <a:ext cx="8547100" cy="153888"/>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2023 OpenPrinting</a:t>
            </a:r>
            <a:r>
              <a:rPr dirty="0"/>
              <a:t>. All rights reserved. </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hf hdr="0" dt="0"/>
  <p:txStyles>
    <p:title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p:titleStyle>
    <p:body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847089" marR="40640" indent="-349249"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2pPr>
      <a:lvl3pPr marL="1234439" marR="40640" indent="-2794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3pPr>
      <a:lvl4pPr marL="17714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4pPr>
      <a:lvl5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p:bodyStyle>
    <p:otherStyle>
      <a:lvl1pPr marL="0" marR="0" indent="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1pPr>
      <a:lvl2pPr marL="0" marR="0" indent="2286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2pPr>
      <a:lvl3pPr marL="0" marR="0" indent="4572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3pPr>
      <a:lvl4pPr marL="0" marR="0" indent="6858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4pPr>
      <a:lvl5pPr marL="0" marR="0" indent="9144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5pPr>
      <a:lvl6pPr marL="0" marR="0" indent="11430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6pPr>
      <a:lvl7pPr marL="0" marR="0" indent="13716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7pPr>
      <a:lvl8pPr marL="0" marR="0" indent="16002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8pPr>
      <a:lvl9pPr marL="0" marR="0" indent="18288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napcraft.io/cups" TargetMode="External"/><Relationship Id="rId2" Type="http://schemas.openxmlformats.org/officeDocument/2006/relationships/hyperlink" Target="https://github.com/OpenPrinting/cups-snap" TargetMode="External"/><Relationship Id="rId1" Type="http://schemas.openxmlformats.org/officeDocument/2006/relationships/slideLayout" Target="../slideLayouts/slideLayout2.xml"/><Relationship Id="rId4" Type="http://schemas.openxmlformats.org/officeDocument/2006/relationships/hyperlink" Target="https://github.com/OpenPrinting/cups-filters/releases/tag/1.28.17"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github.com/OpenPrinting/ps-printer-app" TargetMode="External"/><Relationship Id="rId2" Type="http://schemas.openxmlformats.org/officeDocument/2006/relationships/hyperlink" Target="https://github.com/michaelrsweet/pappl/releases/tag/v1.3.2" TargetMode="External"/><Relationship Id="rId1" Type="http://schemas.openxmlformats.org/officeDocument/2006/relationships/slideLayout" Target="../slideLayouts/slideLayout2.xml"/><Relationship Id="rId6" Type="http://schemas.openxmlformats.org/officeDocument/2006/relationships/hyperlink" Target="https://snapcraft.io/ghostscript-printer-app" TargetMode="External"/><Relationship Id="rId5" Type="http://schemas.openxmlformats.org/officeDocument/2006/relationships/hyperlink" Target="https://github.com/OpenPrinting/ghostscript-printer-app" TargetMode="External"/><Relationship Id="rId4" Type="http://schemas.openxmlformats.org/officeDocument/2006/relationships/hyperlink" Target="https://snapcraft.io/ps-printer-ap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napcraft.io/gutenprint-printer-app" TargetMode="External"/><Relationship Id="rId2" Type="http://schemas.openxmlformats.org/officeDocument/2006/relationships/hyperlink" Target="https://github.com/OpenPrinting/gutenprint-printer-app" TargetMode="External"/><Relationship Id="rId1" Type="http://schemas.openxmlformats.org/officeDocument/2006/relationships/slideLayout" Target="../slideLayouts/slideLayout2.xml"/><Relationship Id="rId6" Type="http://schemas.openxmlformats.org/officeDocument/2006/relationships/hyperlink" Target="https://github.com/OpenPrinting/pappl-retrofit" TargetMode="External"/><Relationship Id="rId5" Type="http://schemas.openxmlformats.org/officeDocument/2006/relationships/hyperlink" Target="https://snapcraft.io/hplip-printer-app" TargetMode="External"/><Relationship Id="rId4" Type="http://schemas.openxmlformats.org/officeDocument/2006/relationships/hyperlink" Target="https://github.com/OpenPrinting/hplip-printer-ap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pwg.org/chair/membership_docs/pwg-ip-policy.pdf" TargetMode="External"/><Relationship Id="rId2" Type="http://schemas.openxmlformats.org/officeDocument/2006/relationships/hyperlink" Target="https://www.pwg.org/chair/membership_docs/pwg-antitrust-policy.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3techs.com/technologies/details/os-unix" TargetMode="External"/><Relationship Id="rId2" Type="http://schemas.openxmlformats.org/officeDocument/2006/relationships/hyperlink" Target="https://w3techs.com/technologies/overview/operating_system" TargetMode="External"/><Relationship Id="rId1" Type="http://schemas.openxmlformats.org/officeDocument/2006/relationships/slideLayout" Target="../slideLayouts/slideLayout2.xml"/><Relationship Id="rId6" Type="http://schemas.openxmlformats.org/officeDocument/2006/relationships/hyperlink" Target="https://distrowatch.com/dwres.php?resource=popularity" TargetMode="External"/><Relationship Id="rId5" Type="http://schemas.openxmlformats.org/officeDocument/2006/relationships/hyperlink" Target="http://gs.statcounter.com/os-market-share/mobile/worldwide" TargetMode="External"/><Relationship Id="rId4" Type="http://schemas.openxmlformats.org/officeDocument/2006/relationships/hyperlink" Target="https://w3techs.com/technologies/comparison/os-linux,os-windows"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snapcraft.io/cups" TargetMode="External"/><Relationship Id="rId2" Type="http://schemas.openxmlformats.org/officeDocument/2006/relationships/hyperlink" Target="https://github.com/OpenPrinting/cups-snap" TargetMode="External"/><Relationship Id="rId1" Type="http://schemas.openxmlformats.org/officeDocument/2006/relationships/slideLayout" Target="../slideLayouts/slideLayout2.xml"/><Relationship Id="rId4" Type="http://schemas.openxmlformats.org/officeDocument/2006/relationships/hyperlink" Target="https://github.com/OpenPrinting/cups-filters/releases/tag/1.28.15"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github.com/OpenPrinting/ps-printer-app" TargetMode="External"/><Relationship Id="rId2" Type="http://schemas.openxmlformats.org/officeDocument/2006/relationships/hyperlink" Target="https://github.com/michaelrsweet/pappl/releases/tag/v1.2.0" TargetMode="External"/><Relationship Id="rId1" Type="http://schemas.openxmlformats.org/officeDocument/2006/relationships/slideLayout" Target="../slideLayouts/slideLayout2.xml"/><Relationship Id="rId6" Type="http://schemas.openxmlformats.org/officeDocument/2006/relationships/hyperlink" Target="https://snapcraft.io/ghostscript-printer-app" TargetMode="External"/><Relationship Id="rId5" Type="http://schemas.openxmlformats.org/officeDocument/2006/relationships/hyperlink" Target="https://github.com/OpenPrinting/ghostscript-printer-app" TargetMode="External"/><Relationship Id="rId4" Type="http://schemas.openxmlformats.org/officeDocument/2006/relationships/hyperlink" Target="https://snapcraft.io/ps-printer-app"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snapcraft.io/gutenprint-printer-app" TargetMode="External"/><Relationship Id="rId2" Type="http://schemas.openxmlformats.org/officeDocument/2006/relationships/hyperlink" Target="https://github.com/OpenPrinting/gutenprint-printer-app" TargetMode="External"/><Relationship Id="rId1" Type="http://schemas.openxmlformats.org/officeDocument/2006/relationships/slideLayout" Target="../slideLayouts/slideLayout2.xml"/><Relationship Id="rId6" Type="http://schemas.openxmlformats.org/officeDocument/2006/relationships/hyperlink" Target="https://github.com/OpenPrinting/pappl-retrofit" TargetMode="External"/><Relationship Id="rId5" Type="http://schemas.openxmlformats.org/officeDocument/2006/relationships/hyperlink" Target="https://snapcraft.io/hplip-printer-app" TargetMode="External"/><Relationship Id="rId4" Type="http://schemas.openxmlformats.org/officeDocument/2006/relationships/hyperlink" Target="https://github.com/OpenPrinting/hplip-printer-ap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Shape 73"/>
          <p:cNvSpPr>
            <a:spLocks noGrp="1"/>
          </p:cNvSpPr>
          <p:nvPr>
            <p:ph type="title"/>
          </p:nvPr>
        </p:nvSpPr>
        <p:spPr>
          <a:xfrm>
            <a:off x="457200" y="3429000"/>
            <a:ext cx="8024327" cy="1028699"/>
          </a:xfrm>
          <a:prstGeom prst="rect">
            <a:avLst/>
          </a:prstGeom>
        </p:spPr>
        <p:txBody>
          <a:bodyPr lIns="0"/>
          <a:lstStyle/>
          <a:p>
            <a:br>
              <a:rPr lang="en-US" dirty="0"/>
            </a:br>
            <a:br>
              <a:rPr lang="en-US" dirty="0"/>
            </a:br>
            <a:br>
              <a:rPr lang="en-US" dirty="0"/>
            </a:br>
            <a:br>
              <a:rPr lang="en-US" dirty="0"/>
            </a:br>
            <a:br>
              <a:rPr lang="en-US" dirty="0"/>
            </a:br>
            <a:br>
              <a:rPr lang="en-US" dirty="0"/>
            </a:br>
            <a:r>
              <a:rPr lang="en-US" dirty="0"/>
              <a:t>– Joint PWG/OP Summit</a:t>
            </a:r>
            <a:br>
              <a:rPr lang="en-US" dirty="0"/>
            </a:br>
            <a:r>
              <a:rPr lang="en-US" dirty="0"/>
              <a:t>OpenPrinting Plenary – 16 May 2023 </a:t>
            </a:r>
            <a:endParaRPr dirty="0"/>
          </a:p>
        </p:txBody>
      </p:sp>
      <p:sp>
        <p:nvSpPr>
          <p:cNvPr id="74" name="Shape 74"/>
          <p:cNvSpPr>
            <a:spLocks noGrp="1"/>
          </p:cNvSpPr>
          <p:nvPr>
            <p:ph type="body" sz="half" idx="1"/>
          </p:nvPr>
        </p:nvSpPr>
        <p:spPr>
          <a:prstGeom prst="rect">
            <a:avLst/>
          </a:prstGeom>
        </p:spPr>
        <p:txBody>
          <a:bodyPr/>
          <a:lstStyle/>
          <a:p>
            <a:endParaRPr lang="en-US" dirty="0"/>
          </a:p>
          <a:p>
            <a:r>
              <a:rPr lang="en-US" b="1" dirty="0"/>
              <a:t>Ira McDonald (High North) – OP Chair</a:t>
            </a:r>
          </a:p>
          <a:p>
            <a:r>
              <a:rPr lang="en-US" b="1" dirty="0"/>
              <a:t>Till Kamppeter (Canonical) – OP Manager</a:t>
            </a:r>
          </a:p>
        </p:txBody>
      </p:sp>
    </p:spTree>
    <p:extLst>
      <p:ext uri="{BB962C8B-B14F-4D97-AF65-F5344CB8AC3E}">
        <p14:creationId xmlns:p14="http://schemas.microsoft.com/office/powerpoint/2010/main" val="168947725"/>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a:bodyPr>
          <a:lstStyle/>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r>
              <a:rPr lang="en-US" b="1" dirty="0">
                <a:solidFill>
                  <a:srgbClr val="073763"/>
                </a:solidFill>
                <a:highlight>
                  <a:srgbClr val="FFFFFF"/>
                </a:highlight>
                <a:uFillTx/>
                <a:latin typeface="Arial"/>
                <a:ea typeface="Verdana"/>
                <a:cs typeface="Arial"/>
                <a:sym typeface="Arial"/>
              </a:rPr>
              <a:t>Driverless Printing</a:t>
            </a:r>
            <a:endParaRPr kumimoji="0" lang="en-US" sz="22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CUPS Filters and Printer Applications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800" b="1" dirty="0">
                <a:solidFill>
                  <a:srgbClr val="073763"/>
                </a:solidFill>
                <a:highlight>
                  <a:srgbClr val="FFFFFF"/>
                </a:highlight>
                <a:uFillTx/>
                <a:latin typeface="Arial"/>
                <a:ea typeface="Verdana"/>
                <a:cs typeface="Arial"/>
                <a:sym typeface="Arial"/>
              </a:rPr>
              <a:t>Driverless Printing is now available on all major OS platforms</a:t>
            </a:r>
            <a:endPar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r>
              <a:rPr kumimoji="0" lang="en-US" sz="22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IPP over USB</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CUPS Filters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ippusbxd</a:t>
            </a: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discontinued</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ipp-usb</a:t>
            </a: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replaces </a:t>
            </a:r>
            <a:r>
              <a:rPr kumimoji="0" lang="en-US" sz="18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ippusbxd</a:t>
            </a: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in most Linux distributions</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Google Chrome OS has its own IPP-over-USB daemon in Rust</a:t>
            </a: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r>
              <a:rPr lang="en-US" b="1" dirty="0">
                <a:solidFill>
                  <a:srgbClr val="073763"/>
                </a:solidFill>
                <a:highlight>
                  <a:srgbClr val="FFFFFF"/>
                </a:highlight>
                <a:uFillTx/>
                <a:latin typeface="Arial"/>
                <a:ea typeface="Verdana"/>
                <a:cs typeface="Arial"/>
                <a:sym typeface="Arial"/>
              </a:rPr>
              <a:t>Driverless Scanning</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CUPS Filters and Driverless Scanning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800" b="1" dirty="0">
                <a:solidFill>
                  <a:srgbClr val="073763"/>
                </a:solidFill>
                <a:highlight>
                  <a:srgbClr val="FFFFFF"/>
                </a:highlight>
                <a:uFillTx/>
                <a:latin typeface="Arial"/>
                <a:ea typeface="Verdana"/>
                <a:cs typeface="Arial"/>
                <a:sym typeface="Arial"/>
              </a:rPr>
              <a:t>Driverless Scanning is a GSoC 2022 project</a:t>
            </a: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lang="en-US" sz="1800" b="1" dirty="0">
              <a:solidFill>
                <a:srgbClr val="073763"/>
              </a:solidFill>
              <a:highlight>
                <a:srgbClr val="FFFFFF"/>
              </a:highlight>
              <a:uFillTx/>
              <a:latin typeface="Arial"/>
              <a:ea typeface="Verdana"/>
              <a:cs typeface="Arial"/>
              <a:sym typeface="Arial"/>
            </a:endParaRPr>
          </a:p>
        </p:txBody>
      </p:sp>
      <p:sp>
        <p:nvSpPr>
          <p:cNvPr id="136" name="Shape 136"/>
          <p:cNvSpPr>
            <a:spLocks noGrp="1"/>
          </p:cNvSpPr>
          <p:nvPr>
            <p:ph type="title"/>
          </p:nvPr>
        </p:nvSpPr>
        <p:spPr>
          <a:prstGeom prst="rect">
            <a:avLst/>
          </a:prstGeom>
        </p:spPr>
        <p:txBody>
          <a:bodyPr/>
          <a:lstStyle/>
          <a:p>
            <a:r>
              <a:rPr lang="en-US" dirty="0"/>
              <a:t>OpenPrinting Highlights 2022– 4 of 4</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10</a:t>
            </a:fld>
            <a:endParaRPr/>
          </a:p>
        </p:txBody>
      </p:sp>
    </p:spTree>
    <p:extLst>
      <p:ext uri="{BB962C8B-B14F-4D97-AF65-F5344CB8AC3E}">
        <p14:creationId xmlns:p14="http://schemas.microsoft.com/office/powerpoint/2010/main" val="71063443"/>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fontScale="92500" lnSpcReduction="10000"/>
          </a:bodyPr>
          <a:lstStyle/>
          <a:p>
            <a:pPr marL="457200" marR="0" lvl="0">
              <a:lnSpc>
                <a:spcPct val="120000"/>
              </a:lnSpc>
              <a:spcBef>
                <a:spcPts val="0"/>
              </a:spcBef>
              <a:buClr>
                <a:srgbClr val="073763"/>
              </a:buClr>
              <a:buSzPts val="1800"/>
              <a:buNone/>
            </a:pPr>
            <a:r>
              <a:rPr lang="en-US" sz="2400" b="1" dirty="0">
                <a:solidFill>
                  <a:srgbClr val="073763"/>
                </a:solidFill>
                <a:highlight>
                  <a:srgbClr val="FFFFFF"/>
                </a:highlight>
                <a:uFillTx/>
                <a:latin typeface="Arial"/>
                <a:cs typeface="Arial"/>
                <a:sym typeface="Arial"/>
              </a:rPr>
              <a:t>OP in GSoC 2022 – Recruitment and Projects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Student recruitment process started in late 2021 </a:t>
            </a:r>
            <a:br>
              <a:rPr lang="en-US" sz="1800"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rPr>
              <a:t>– Recruitment hampered by COVID-19 pandemic travel restrictions</a:t>
            </a:r>
            <a:br>
              <a:rPr lang="en-US" sz="1800"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rPr>
              <a:t>– GSoC 2022 contributors do not have to be students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Accepted contributor projects announced on 20 May 2022</a:t>
            </a:r>
          </a:p>
          <a:p>
            <a:pPr marL="457200" marR="0" lvl="0">
              <a:lnSpc>
                <a:spcPct val="120000"/>
              </a:lnSpc>
              <a:spcBef>
                <a:spcPts val="0"/>
              </a:spcBef>
              <a:buClr>
                <a:srgbClr val="073763"/>
              </a:buClr>
              <a:buSzPts val="1800"/>
              <a:buNone/>
            </a:pPr>
            <a:endParaRPr lang="en-US" sz="24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None/>
            </a:pPr>
            <a:r>
              <a:rPr lang="en-US" sz="2400" b="1" dirty="0">
                <a:solidFill>
                  <a:srgbClr val="073763"/>
                </a:solidFill>
                <a:highlight>
                  <a:srgbClr val="FFFFFF"/>
                </a:highlight>
                <a:uFillTx/>
                <a:latin typeface="Arial"/>
                <a:cs typeface="Arial"/>
                <a:sym typeface="Arial"/>
              </a:rPr>
              <a:t>GSoC 2022 – Timeline </a:t>
            </a:r>
            <a:r>
              <a:rPr lang="en-US" sz="2400" b="1" dirty="0">
                <a:solidFill>
                  <a:srgbClr val="073763"/>
                </a:solidFill>
                <a:uFillTx/>
                <a:latin typeface="Arial"/>
                <a:cs typeface="Arial"/>
                <a:sym typeface="Arial"/>
              </a:rPr>
              <a:t>Highlights</a:t>
            </a:r>
            <a:endParaRPr lang="en-US" sz="24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7 February 2022 – Organization Applications Open – LF applied</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21 February 2022 – Organization Application Deadline</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7 March 2022 – Organizations Announced – LF accepted</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4-19 April 2022 – Contributor Applications – 8 OP projects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20 May 2022 – Contributor Projects Announced</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13 June 2022 to 12 September 2022 – Coding (standard period)</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20 September 2022 – Results Announced (standard period)</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12 September 2022 to 13 November 2022 – Coding (extended period)</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28 November 2022 – Results Announced (extended period)</a:t>
            </a:r>
          </a:p>
        </p:txBody>
      </p:sp>
      <p:sp>
        <p:nvSpPr>
          <p:cNvPr id="136" name="Shape 136"/>
          <p:cNvSpPr>
            <a:spLocks noGrp="1"/>
          </p:cNvSpPr>
          <p:nvPr>
            <p:ph type="title"/>
          </p:nvPr>
        </p:nvSpPr>
        <p:spPr>
          <a:prstGeom prst="rect">
            <a:avLst/>
          </a:prstGeom>
        </p:spPr>
        <p:txBody>
          <a:bodyPr/>
          <a:lstStyle/>
          <a:p>
            <a:r>
              <a:rPr lang="en-US" dirty="0"/>
              <a:t>OpenPrinting</a:t>
            </a:r>
            <a:br>
              <a:rPr lang="en-US" dirty="0"/>
            </a:br>
            <a:r>
              <a:rPr lang="en-US" dirty="0"/>
              <a:t>Google Summer of Code 2022</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11</a:t>
            </a:fld>
            <a:endParaRPr dirty="0"/>
          </a:p>
        </p:txBody>
      </p:sp>
    </p:spTree>
    <p:extLst>
      <p:ext uri="{BB962C8B-B14F-4D97-AF65-F5344CB8AC3E}">
        <p14:creationId xmlns:p14="http://schemas.microsoft.com/office/powerpoint/2010/main" val="491076134"/>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lnSpcReduction="10000"/>
          </a:bodyPr>
          <a:lstStyle/>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r>
              <a:rPr kumimoji="0" lang="en-US" sz="2200" b="1" i="0" u="none" strike="noStrike" kern="0" cap="none" spc="0" normalizeH="0" baseline="0" noProof="0" dirty="0">
                <a:ln>
                  <a:noFill/>
                </a:ln>
                <a:solidFill>
                  <a:srgbClr val="073763"/>
                </a:solidFill>
                <a:effectLst/>
                <a:uLnTx/>
                <a:uFillTx/>
                <a:latin typeface="Arial"/>
                <a:ea typeface="Verdana"/>
                <a:cs typeface="Arial"/>
                <a:sym typeface="Arial"/>
              </a:rPr>
              <a:t>CUPS OpenPrinting</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800" b="1" dirty="0">
                <a:solidFill>
                  <a:srgbClr val="073763"/>
                </a:solidFill>
                <a:highlight>
                  <a:srgbClr val="FFFFFF"/>
                </a:highlight>
                <a:uFillTx/>
                <a:latin typeface="Arial"/>
                <a:ea typeface="Verdana"/>
                <a:cs typeface="Arial"/>
                <a:sym typeface="Arial"/>
              </a:rPr>
              <a:t>See CUPS Plenary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800" b="1" dirty="0">
                <a:solidFill>
                  <a:srgbClr val="073763"/>
                </a:solidFill>
                <a:highlight>
                  <a:srgbClr val="FFFFFF"/>
                </a:highlight>
                <a:uFillTx/>
                <a:latin typeface="Arial"/>
                <a:ea typeface="Verdana"/>
                <a:cs typeface="Arial"/>
                <a:sym typeface="Arial"/>
              </a:rPr>
              <a:t>Developers – Mike Sweet, </a:t>
            </a:r>
            <a:r>
              <a:rPr lang="en-US" sz="1800" b="1" dirty="0" err="1">
                <a:solidFill>
                  <a:srgbClr val="073763"/>
                </a:solidFill>
                <a:highlight>
                  <a:srgbClr val="FFFFFF"/>
                </a:highlight>
                <a:uFillTx/>
                <a:latin typeface="Arial"/>
                <a:ea typeface="Verdana"/>
                <a:cs typeface="Arial"/>
                <a:sym typeface="Arial"/>
              </a:rPr>
              <a:t>Zdenek</a:t>
            </a:r>
            <a:r>
              <a:rPr lang="en-US" sz="1800" b="1" dirty="0">
                <a:solidFill>
                  <a:srgbClr val="073763"/>
                </a:solidFill>
                <a:highlight>
                  <a:srgbClr val="FFFFFF"/>
                </a:highlight>
                <a:uFillTx/>
                <a:latin typeface="Arial"/>
                <a:ea typeface="Verdana"/>
                <a:cs typeface="Arial"/>
                <a:sym typeface="Arial"/>
              </a:rPr>
              <a:t> </a:t>
            </a:r>
            <a:r>
              <a:rPr lang="en-US" sz="1800" b="1" dirty="0" err="1">
                <a:solidFill>
                  <a:srgbClr val="073763"/>
                </a:solidFill>
                <a:highlight>
                  <a:srgbClr val="FFFFFF"/>
                </a:highlight>
                <a:uFillTx/>
                <a:latin typeface="Arial"/>
                <a:ea typeface="Verdana"/>
                <a:cs typeface="Arial"/>
                <a:sym typeface="Arial"/>
              </a:rPr>
              <a:t>Dohnal</a:t>
            </a:r>
            <a:r>
              <a:rPr lang="en-US" sz="1800" b="1" dirty="0">
                <a:solidFill>
                  <a:srgbClr val="073763"/>
                </a:solidFill>
                <a:highlight>
                  <a:srgbClr val="FFFFFF"/>
                </a:highlight>
                <a:uFillTx/>
                <a:latin typeface="Arial"/>
                <a:ea typeface="Verdana"/>
                <a:cs typeface="Arial"/>
                <a:sym typeface="Arial"/>
              </a:rPr>
              <a:t>, and Linux community</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800" b="1" dirty="0">
                <a:solidFill>
                  <a:srgbClr val="073763"/>
                </a:solidFill>
                <a:highlight>
                  <a:srgbClr val="FFFFFF"/>
                </a:highlight>
                <a:uFillTx/>
                <a:latin typeface="Arial"/>
                <a:ea typeface="Verdana"/>
                <a:cs typeface="Arial"/>
                <a:sym typeface="Arial"/>
              </a:rPr>
              <a:t>Latest Release – v2.4.2 (26 March 2022) </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Ubuntu 23.04 (20 April 2023) shipped with CUPS v2.4.2</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CUPS Snap uses GIT master of OpenPrinting CUPS</a:t>
            </a:r>
            <a:b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b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2"/>
              </a:rPr>
              <a:t>https://github.com/OpenPrinting/cups-snap</a:t>
            </a:r>
            <a:b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b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3"/>
              </a:rPr>
              <a:t>https://snapcraft.io/cups</a:t>
            </a:r>
            <a:endPar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endPar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nSpc>
                <a:spcPct val="120000"/>
              </a:lnSpc>
              <a:spcBef>
                <a:spcPts val="0"/>
              </a:spcBef>
              <a:buClr>
                <a:srgbClr val="073763"/>
              </a:buClr>
              <a:buSzPts val="1800"/>
              <a:buNone/>
            </a:pPr>
            <a:r>
              <a:rPr lang="en-US" b="1" dirty="0">
                <a:solidFill>
                  <a:srgbClr val="073763"/>
                </a:solidFill>
                <a:uFillTx/>
                <a:latin typeface="Arial"/>
                <a:cs typeface="Arial"/>
                <a:sym typeface="Arial"/>
              </a:rPr>
              <a:t>CUPS Filters Highlights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See CUPS Filters presentation tomorrow</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Developers – Till Kamppeter and Linux community</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Latest Release – v1.28.17 (24 January 2023)</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Ubuntu 23.04 (20 April 2023) shipped with CUPS Filters v1.28.17</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CUPS Filters v2.0rc1 (12 April 2023) – CUPS Filters v2.0 coming soon</a:t>
            </a:r>
            <a:br>
              <a:rPr lang="en-US" sz="1800"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hlinkClick r:id="rId4"/>
              </a:rPr>
              <a:t>https://github.com/OpenPrinting/cups-filters/releases/tag/1.28.17</a:t>
            </a:r>
            <a:endParaRPr lang="en-US" sz="1800" b="1" dirty="0">
              <a:solidFill>
                <a:srgbClr val="073763"/>
              </a:solidFill>
              <a:highlight>
                <a:srgbClr val="FFFFFF"/>
              </a:highlight>
              <a:uFillTx/>
              <a:latin typeface="Arial"/>
              <a:cs typeface="Arial"/>
              <a:sym typeface="Arial"/>
            </a:endParaRPr>
          </a:p>
        </p:txBody>
      </p:sp>
      <p:sp>
        <p:nvSpPr>
          <p:cNvPr id="136" name="Shape 136"/>
          <p:cNvSpPr>
            <a:spLocks noGrp="1"/>
          </p:cNvSpPr>
          <p:nvPr>
            <p:ph type="title"/>
          </p:nvPr>
        </p:nvSpPr>
        <p:spPr>
          <a:prstGeom prst="rect">
            <a:avLst/>
          </a:prstGeom>
        </p:spPr>
        <p:txBody>
          <a:bodyPr/>
          <a:lstStyle/>
          <a:p>
            <a:r>
              <a:rPr lang="en-US" dirty="0"/>
              <a:t>OpenPrinting Highlights 2023– 1 of 4</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12</a:t>
            </a:fld>
            <a:endParaRPr/>
          </a:p>
        </p:txBody>
      </p:sp>
    </p:spTree>
    <p:extLst>
      <p:ext uri="{BB962C8B-B14F-4D97-AF65-F5344CB8AC3E}">
        <p14:creationId xmlns:p14="http://schemas.microsoft.com/office/powerpoint/2010/main" val="750675996"/>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fontScale="92500" lnSpcReduction="20000"/>
          </a:bodyPr>
          <a:lstStyle/>
          <a:p>
            <a:pPr marL="114300" marR="0" lvl="0" indent="0">
              <a:lnSpc>
                <a:spcPct val="120000"/>
              </a:lnSpc>
              <a:spcBef>
                <a:spcPts val="0"/>
              </a:spcBef>
              <a:buClr>
                <a:srgbClr val="073763"/>
              </a:buClr>
              <a:buSzPts val="1800"/>
              <a:buNone/>
            </a:pPr>
            <a:r>
              <a:rPr lang="en-US" sz="2000" b="1" dirty="0">
                <a:solidFill>
                  <a:srgbClr val="073763"/>
                </a:solidFill>
                <a:uFillTx/>
                <a:latin typeface="Arial"/>
                <a:cs typeface="Arial"/>
                <a:sym typeface="Arial"/>
              </a:rPr>
              <a:t>PAPPL (Printer Application)</a:t>
            </a:r>
          </a:p>
          <a:p>
            <a:pPr marL="457200" marR="0" lvl="0">
              <a:lnSpc>
                <a:spcPct val="120000"/>
              </a:lnSpc>
              <a:spcBef>
                <a:spcPts val="0"/>
              </a:spcBef>
              <a:buClr>
                <a:srgbClr val="073763"/>
              </a:buClr>
              <a:buSzPts val="1800"/>
              <a:buFont typeface="Arial"/>
              <a:buChar char="●"/>
            </a:pPr>
            <a:r>
              <a:rPr lang="en-US" sz="1700" b="1" dirty="0">
                <a:solidFill>
                  <a:srgbClr val="073763"/>
                </a:solidFill>
                <a:highlight>
                  <a:srgbClr val="FFFFFF"/>
                </a:highlight>
                <a:uFillTx/>
                <a:latin typeface="Arial"/>
                <a:cs typeface="Arial"/>
                <a:sym typeface="Arial"/>
              </a:rPr>
              <a:t>See Printer Applications presentation tomorrow</a:t>
            </a:r>
          </a:p>
          <a:p>
            <a:pPr marL="457200" marR="0" lvl="0">
              <a:lnSpc>
                <a:spcPct val="120000"/>
              </a:lnSpc>
              <a:spcBef>
                <a:spcPts val="0"/>
              </a:spcBef>
              <a:buClr>
                <a:srgbClr val="073763"/>
              </a:buClr>
              <a:buSzPts val="1800"/>
              <a:buFont typeface="Arial"/>
              <a:buChar char="●"/>
            </a:pPr>
            <a:r>
              <a:rPr lang="en-US" sz="1700" b="1" dirty="0">
                <a:solidFill>
                  <a:srgbClr val="073763"/>
                </a:solidFill>
                <a:highlight>
                  <a:srgbClr val="FFFFFF"/>
                </a:highlight>
                <a:uFillTx/>
                <a:latin typeface="Arial"/>
                <a:cs typeface="Arial"/>
                <a:sym typeface="Arial"/>
              </a:rPr>
              <a:t>Developers – Mike Sweet and Linux community</a:t>
            </a:r>
          </a:p>
          <a:p>
            <a:pPr marL="457200" marR="0" lvl="0">
              <a:lnSpc>
                <a:spcPct val="120000"/>
              </a:lnSpc>
              <a:spcBef>
                <a:spcPts val="0"/>
              </a:spcBef>
              <a:buClr>
                <a:srgbClr val="073763"/>
              </a:buClr>
              <a:buSzPts val="1800"/>
              <a:buFont typeface="Arial"/>
              <a:buChar char="●"/>
            </a:pPr>
            <a:r>
              <a:rPr lang="en-US" sz="1700" b="1" dirty="0">
                <a:solidFill>
                  <a:srgbClr val="073763"/>
                </a:solidFill>
                <a:highlight>
                  <a:srgbClr val="FFFFFF"/>
                </a:highlight>
                <a:uFillTx/>
                <a:latin typeface="Arial"/>
                <a:cs typeface="Arial"/>
                <a:sym typeface="Arial"/>
              </a:rPr>
              <a:t>Latest Release – v1.3.2 (6 May 2023)</a:t>
            </a:r>
            <a:br>
              <a:rPr lang="en-US" sz="1700" b="1" dirty="0">
                <a:solidFill>
                  <a:srgbClr val="073763"/>
                </a:solidFill>
                <a:highlight>
                  <a:srgbClr val="FFFFFF"/>
                </a:highlight>
                <a:uFillTx/>
                <a:latin typeface="Arial"/>
                <a:cs typeface="Arial"/>
                <a:sym typeface="Arial"/>
              </a:rPr>
            </a:br>
            <a:r>
              <a:rPr lang="en-US" sz="1700" b="1" dirty="0">
                <a:solidFill>
                  <a:srgbClr val="073763"/>
                </a:solidFill>
                <a:highlight>
                  <a:srgbClr val="FFFFFF"/>
                </a:highlight>
                <a:uFillTx/>
                <a:latin typeface="Arial"/>
                <a:cs typeface="Arial"/>
                <a:sym typeface="Arial"/>
                <a:hlinkClick r:id="rId2"/>
              </a:rPr>
              <a:t>https://github.com/michaelrsweet/pappl/releases/tag/v1.3.2</a:t>
            </a:r>
            <a:br>
              <a:rPr lang="en-US" sz="1700" b="1" dirty="0">
                <a:solidFill>
                  <a:srgbClr val="073763"/>
                </a:solidFill>
                <a:highlight>
                  <a:srgbClr val="FFFFFF"/>
                </a:highlight>
                <a:uFillTx/>
                <a:latin typeface="Arial"/>
                <a:cs typeface="Arial"/>
                <a:sym typeface="Arial"/>
              </a:rPr>
            </a:br>
            <a:endParaRPr lang="en-US" sz="1700" b="1" dirty="0">
              <a:solidFill>
                <a:srgbClr val="073763"/>
              </a:solidFill>
              <a:highlight>
                <a:srgbClr val="FFFFFF"/>
              </a:highlight>
              <a:uFillTx/>
              <a:latin typeface="Arial"/>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r>
              <a:rPr kumimoji="0" lang="en-US" sz="2000" b="1" i="0" u="none" strike="noStrike" kern="0" cap="none" spc="0" normalizeH="0" baseline="0" noProof="0" dirty="0">
                <a:ln>
                  <a:noFill/>
                </a:ln>
                <a:solidFill>
                  <a:srgbClr val="073763"/>
                </a:solidFill>
                <a:effectLst/>
                <a:uLnTx/>
                <a:uFillTx/>
                <a:latin typeface="Arial"/>
                <a:ea typeface="Verdana"/>
                <a:cs typeface="Arial"/>
                <a:sym typeface="Arial"/>
              </a:rPr>
              <a:t>PostScript Printer Application</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a:t>
            </a:r>
            <a:r>
              <a:rPr lang="en-US" sz="1700" b="1" dirty="0">
                <a:solidFill>
                  <a:srgbClr val="073763"/>
                </a:solidFill>
                <a:highlight>
                  <a:srgbClr val="FFFFFF"/>
                </a:highlight>
                <a:uFillTx/>
                <a:latin typeface="Arial"/>
                <a:ea typeface="Verdana"/>
                <a:cs typeface="Arial"/>
                <a:sym typeface="Arial"/>
              </a:rPr>
              <a:t>Printer Applications</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Developers – Till </a:t>
            </a:r>
            <a:r>
              <a:rPr kumimoji="0" lang="en-US" sz="17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Kamppeter</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and Linux community</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700" b="1" dirty="0">
                <a:solidFill>
                  <a:srgbClr val="073763"/>
                </a:solidFill>
                <a:highlight>
                  <a:srgbClr val="FFFFFF"/>
                </a:highlight>
                <a:uFillTx/>
                <a:latin typeface="Arial"/>
                <a:ea typeface="Verdana"/>
                <a:cs typeface="Arial"/>
                <a:sym typeface="Arial"/>
              </a:rPr>
              <a:t>PostScript Printer Application is now in Snap Store</a:t>
            </a:r>
            <a:br>
              <a:rPr lang="en-US" sz="1700" b="1" dirty="0">
                <a:solidFill>
                  <a:srgbClr val="073763"/>
                </a:solidFill>
                <a:highlight>
                  <a:srgbClr val="FFFFFF"/>
                </a:highlight>
                <a:uFillTx/>
                <a:latin typeface="Arial"/>
                <a:ea typeface="Verdana"/>
                <a:cs typeface="Arial"/>
                <a:sym typeface="Arial"/>
              </a:rPr>
            </a:br>
            <a:r>
              <a:rPr lang="en-US" sz="1700" b="1" dirty="0">
                <a:solidFill>
                  <a:srgbClr val="073763"/>
                </a:solidFill>
                <a:highlight>
                  <a:srgbClr val="FFFFFF"/>
                </a:highlight>
                <a:uFillTx/>
                <a:latin typeface="Arial"/>
                <a:ea typeface="Verdana"/>
                <a:cs typeface="Arial"/>
                <a:sym typeface="Arial"/>
                <a:hlinkClick r:id="rId3"/>
              </a:rPr>
              <a:t>https://github.com/OpenPrinting/ps-printer-app</a:t>
            </a:r>
            <a:br>
              <a:rPr lang="en-US" sz="1700" b="1" dirty="0">
                <a:solidFill>
                  <a:srgbClr val="073763"/>
                </a:solidFill>
                <a:highlight>
                  <a:srgbClr val="FFFFFF"/>
                </a:highlight>
                <a:uFillTx/>
                <a:latin typeface="Arial"/>
                <a:ea typeface="Verdana"/>
                <a:cs typeface="Arial"/>
                <a:sym typeface="Arial"/>
              </a:rPr>
            </a:br>
            <a:r>
              <a:rPr lang="en-US" sz="1700" b="1" dirty="0">
                <a:solidFill>
                  <a:srgbClr val="073763"/>
                </a:solidFill>
                <a:highlight>
                  <a:srgbClr val="FFFFFF"/>
                </a:highlight>
                <a:uFillTx/>
                <a:latin typeface="Arial"/>
                <a:ea typeface="Verdana"/>
                <a:cs typeface="Arial"/>
                <a:sym typeface="Arial"/>
                <a:hlinkClick r:id="rId4"/>
              </a:rPr>
              <a:t>https://snapcraft.io/ps-printer-app</a:t>
            </a:r>
            <a:endParaRPr lang="en-US" sz="1700" b="1" dirty="0">
              <a:solidFill>
                <a:srgbClr val="073763"/>
              </a:solidFill>
              <a:highlight>
                <a:srgbClr val="FFFFFF"/>
              </a:highlight>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r>
              <a:rPr kumimoji="0" lang="en-US" sz="20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Ghostscript Printer Application</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Printer Applications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Developers – Till </a:t>
            </a:r>
            <a:r>
              <a:rPr kumimoji="0" lang="en-US" sz="17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Kamppeter</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and Linux community</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700" b="1" dirty="0">
                <a:solidFill>
                  <a:srgbClr val="073763"/>
                </a:solidFill>
                <a:highlight>
                  <a:srgbClr val="FFFFFF"/>
                </a:highlight>
                <a:uFillTx/>
                <a:latin typeface="Arial"/>
                <a:ea typeface="Verdana"/>
                <a:cs typeface="Arial"/>
                <a:sym typeface="Arial"/>
              </a:rPr>
              <a:t>Ghosts</a:t>
            </a:r>
            <a:r>
              <a:rPr kumimoji="0" lang="en-US" sz="17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cript</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Printer Application is now in Snap Store</a:t>
            </a:r>
            <a:b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b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5"/>
              </a:rPr>
              <a:t>https://github.com/OpenPrinting/ghostscript-printer-app</a:t>
            </a:r>
            <a:b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b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6"/>
              </a:rPr>
              <a:t>https://snapcraft.io/ghostscript-printer-app</a:t>
            </a:r>
            <a:endParaRPr kumimoji="0" lang="en-US" sz="20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nSpc>
                <a:spcPct val="120000"/>
              </a:lnSpc>
              <a:spcBef>
                <a:spcPts val="0"/>
              </a:spcBef>
              <a:buClr>
                <a:srgbClr val="073763"/>
              </a:buClr>
              <a:buSzPts val="1800"/>
              <a:buNone/>
            </a:pPr>
            <a:endParaRPr lang="en-US" sz="1800" b="1" dirty="0">
              <a:solidFill>
                <a:srgbClr val="073763"/>
              </a:solidFill>
              <a:highlight>
                <a:srgbClr val="FFFFFF"/>
              </a:highlight>
              <a:uFillTx/>
              <a:latin typeface="Arial"/>
              <a:cs typeface="Arial"/>
              <a:sym typeface="Arial"/>
            </a:endParaRPr>
          </a:p>
        </p:txBody>
      </p:sp>
      <p:sp>
        <p:nvSpPr>
          <p:cNvPr id="136" name="Shape 136"/>
          <p:cNvSpPr>
            <a:spLocks noGrp="1"/>
          </p:cNvSpPr>
          <p:nvPr>
            <p:ph type="title"/>
          </p:nvPr>
        </p:nvSpPr>
        <p:spPr>
          <a:prstGeom prst="rect">
            <a:avLst/>
          </a:prstGeom>
        </p:spPr>
        <p:txBody>
          <a:bodyPr/>
          <a:lstStyle/>
          <a:p>
            <a:r>
              <a:rPr lang="en-US" dirty="0"/>
              <a:t>OpenPrinting Highlights 2023– 2 of 4</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13</a:t>
            </a:fld>
            <a:endParaRPr/>
          </a:p>
        </p:txBody>
      </p:sp>
    </p:spTree>
    <p:extLst>
      <p:ext uri="{BB962C8B-B14F-4D97-AF65-F5344CB8AC3E}">
        <p14:creationId xmlns:p14="http://schemas.microsoft.com/office/powerpoint/2010/main" val="1091569041"/>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fontScale="92500" lnSpcReduction="10000"/>
          </a:bodyPr>
          <a:lstStyle/>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r>
              <a:rPr kumimoji="0" lang="en-US" sz="2000" b="1" i="0" u="none" strike="noStrike" kern="0" cap="none" spc="0" normalizeH="0" baseline="0" noProof="0" dirty="0" err="1">
                <a:ln>
                  <a:noFill/>
                </a:ln>
                <a:solidFill>
                  <a:srgbClr val="073763"/>
                </a:solidFill>
                <a:effectLst/>
                <a:uLnTx/>
                <a:uFillTx/>
                <a:latin typeface="Arial"/>
                <a:ea typeface="Verdana"/>
                <a:cs typeface="Arial"/>
                <a:sym typeface="Arial"/>
              </a:rPr>
              <a:t>Gutenprint</a:t>
            </a:r>
            <a:r>
              <a:rPr kumimoji="0" lang="en-US" sz="2000" b="1" i="0" u="none" strike="noStrike" kern="0" cap="none" spc="0" normalizeH="0" baseline="0" noProof="0" dirty="0">
                <a:ln>
                  <a:noFill/>
                </a:ln>
                <a:solidFill>
                  <a:srgbClr val="073763"/>
                </a:solidFill>
                <a:effectLst/>
                <a:uLnTx/>
                <a:uFillTx/>
                <a:latin typeface="Arial"/>
                <a:ea typeface="Verdana"/>
                <a:cs typeface="Arial"/>
                <a:sym typeface="Arial"/>
              </a:rPr>
              <a:t> Printer Application</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a:t>
            </a:r>
            <a:r>
              <a:rPr lang="en-US" sz="1700" b="1" dirty="0">
                <a:solidFill>
                  <a:srgbClr val="073763"/>
                </a:solidFill>
                <a:highlight>
                  <a:srgbClr val="FFFFFF"/>
                </a:highlight>
                <a:uFillTx/>
                <a:latin typeface="Arial"/>
                <a:ea typeface="Verdana"/>
                <a:cs typeface="Arial"/>
                <a:sym typeface="Arial"/>
              </a:rPr>
              <a:t>Printer Applications</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Developers – Till </a:t>
            </a:r>
            <a:r>
              <a:rPr kumimoji="0" lang="en-US" sz="17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Kamppeter</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and Linux community</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700" b="1" dirty="0" err="1">
                <a:solidFill>
                  <a:srgbClr val="073763"/>
                </a:solidFill>
                <a:highlight>
                  <a:srgbClr val="FFFFFF"/>
                </a:highlight>
                <a:uFillTx/>
                <a:latin typeface="Arial"/>
                <a:ea typeface="Verdana"/>
                <a:cs typeface="Arial"/>
                <a:sym typeface="Arial"/>
              </a:rPr>
              <a:t>Gutenprint</a:t>
            </a:r>
            <a:r>
              <a:rPr lang="en-US" sz="1700" b="1" dirty="0">
                <a:solidFill>
                  <a:srgbClr val="073763"/>
                </a:solidFill>
                <a:highlight>
                  <a:srgbClr val="FFFFFF"/>
                </a:highlight>
                <a:uFillTx/>
                <a:latin typeface="Arial"/>
                <a:ea typeface="Verdana"/>
                <a:cs typeface="Arial"/>
                <a:sym typeface="Arial"/>
              </a:rPr>
              <a:t> Printer Application is now in Snap Store</a:t>
            </a:r>
            <a:br>
              <a:rPr lang="en-US" sz="1700" b="1" dirty="0">
                <a:solidFill>
                  <a:srgbClr val="073763"/>
                </a:solidFill>
                <a:highlight>
                  <a:srgbClr val="FFFFFF"/>
                </a:highlight>
                <a:uFillTx/>
                <a:latin typeface="Arial"/>
                <a:ea typeface="Verdana"/>
                <a:cs typeface="Arial"/>
                <a:sym typeface="Arial"/>
              </a:rPr>
            </a:br>
            <a:r>
              <a:rPr lang="en-US" sz="1700" b="1" dirty="0">
                <a:solidFill>
                  <a:srgbClr val="073763"/>
                </a:solidFill>
                <a:highlight>
                  <a:srgbClr val="FFFFFF"/>
                </a:highlight>
                <a:uFillTx/>
                <a:latin typeface="Arial"/>
                <a:ea typeface="Verdana"/>
                <a:cs typeface="Arial"/>
                <a:sym typeface="Arial"/>
                <a:hlinkClick r:id="rId2"/>
              </a:rPr>
              <a:t>https://github.com/OpenPrinting/gutenprint-printer-app</a:t>
            </a:r>
            <a:br>
              <a:rPr lang="en-US" sz="1700" b="1" dirty="0">
                <a:solidFill>
                  <a:srgbClr val="073763"/>
                </a:solidFill>
                <a:highlight>
                  <a:srgbClr val="FFFFFF"/>
                </a:highlight>
                <a:uFillTx/>
                <a:latin typeface="Arial"/>
                <a:ea typeface="Verdana"/>
                <a:cs typeface="Arial"/>
                <a:sym typeface="Arial"/>
              </a:rPr>
            </a:br>
            <a:r>
              <a:rPr lang="en-US" sz="1700" b="1" dirty="0">
                <a:solidFill>
                  <a:srgbClr val="073763"/>
                </a:solidFill>
                <a:highlight>
                  <a:srgbClr val="FFFFFF"/>
                </a:highlight>
                <a:uFillTx/>
                <a:latin typeface="Arial"/>
                <a:ea typeface="Verdana"/>
                <a:cs typeface="Arial"/>
                <a:sym typeface="Arial"/>
                <a:hlinkClick r:id="rId3"/>
              </a:rPr>
              <a:t>https://snapcraft.io/gutenprint-printer-app</a:t>
            </a:r>
            <a:endParaRPr lang="en-US" sz="1700" b="1" dirty="0">
              <a:solidFill>
                <a:srgbClr val="073763"/>
              </a:solidFill>
              <a:highlight>
                <a:srgbClr val="FFFFFF"/>
              </a:highlight>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r>
              <a:rPr kumimoji="0" lang="en-US" sz="20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HPLIP Printer Application</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Printer Applications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Developers – Till </a:t>
            </a:r>
            <a:r>
              <a:rPr kumimoji="0" lang="en-US" sz="17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Kamppeter</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and Linux community</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700" b="1" dirty="0">
                <a:solidFill>
                  <a:srgbClr val="073763"/>
                </a:solidFill>
                <a:highlight>
                  <a:srgbClr val="FFFFFF"/>
                </a:highlight>
                <a:uFillTx/>
                <a:latin typeface="Arial"/>
                <a:ea typeface="Verdana"/>
                <a:cs typeface="Arial"/>
                <a:sym typeface="Arial"/>
              </a:rPr>
              <a:t>HPLIP </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Printer Application is now in Snap Store</a:t>
            </a:r>
            <a:b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b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4"/>
              </a:rPr>
              <a:t>https://github.com/OpenPrinting/hplip-printer-app</a:t>
            </a:r>
            <a:b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b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5"/>
              </a:rPr>
              <a:t>https://snapcraft.io/hplip-printer-app</a:t>
            </a:r>
            <a:endPar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lang="en-US" sz="1700" b="1" dirty="0">
              <a:solidFill>
                <a:srgbClr val="073763"/>
              </a:solidFill>
              <a:highlight>
                <a:srgbClr val="FFFFFF"/>
              </a:highlight>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r>
              <a:rPr lang="en-US" sz="2000" b="1" dirty="0">
                <a:solidFill>
                  <a:srgbClr val="073763"/>
                </a:solidFill>
                <a:highlight>
                  <a:srgbClr val="FFFFFF"/>
                </a:highlight>
                <a:uFillTx/>
                <a:latin typeface="Arial"/>
                <a:ea typeface="Verdana"/>
                <a:cs typeface="Arial"/>
                <a:sym typeface="Arial"/>
              </a:rPr>
              <a:t>Retro-Fitting Printer Applications</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Retro-Fitting Printer Applications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Developers – Till </a:t>
            </a:r>
            <a:r>
              <a:rPr kumimoji="0" lang="en-US" sz="17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Kamppeter</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and Linux community</a:t>
            </a:r>
            <a:b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b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6"/>
              </a:rPr>
              <a:t>https://github.com/OpenPrinting/pappl-retrofit</a:t>
            </a:r>
            <a:endPar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kumimoji="0" lang="en-US" sz="20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nSpc>
                <a:spcPct val="120000"/>
              </a:lnSpc>
              <a:spcBef>
                <a:spcPts val="0"/>
              </a:spcBef>
              <a:buClr>
                <a:srgbClr val="073763"/>
              </a:buClr>
              <a:buSzPts val="1800"/>
              <a:buNone/>
            </a:pPr>
            <a:endParaRPr lang="en-US" sz="1800" b="1" dirty="0">
              <a:solidFill>
                <a:srgbClr val="073763"/>
              </a:solidFill>
              <a:highlight>
                <a:srgbClr val="FFFFFF"/>
              </a:highlight>
              <a:uFillTx/>
              <a:latin typeface="Arial"/>
              <a:cs typeface="Arial"/>
              <a:sym typeface="Arial"/>
            </a:endParaRPr>
          </a:p>
        </p:txBody>
      </p:sp>
      <p:sp>
        <p:nvSpPr>
          <p:cNvPr id="136" name="Shape 136"/>
          <p:cNvSpPr>
            <a:spLocks noGrp="1"/>
          </p:cNvSpPr>
          <p:nvPr>
            <p:ph type="title"/>
          </p:nvPr>
        </p:nvSpPr>
        <p:spPr>
          <a:prstGeom prst="rect">
            <a:avLst/>
          </a:prstGeom>
        </p:spPr>
        <p:txBody>
          <a:bodyPr/>
          <a:lstStyle/>
          <a:p>
            <a:r>
              <a:rPr lang="en-US" dirty="0"/>
              <a:t>OpenPrinting Highlights 2023– 3 of 4</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14</a:t>
            </a:fld>
            <a:endParaRPr/>
          </a:p>
        </p:txBody>
      </p:sp>
    </p:spTree>
    <p:extLst>
      <p:ext uri="{BB962C8B-B14F-4D97-AF65-F5344CB8AC3E}">
        <p14:creationId xmlns:p14="http://schemas.microsoft.com/office/powerpoint/2010/main" val="779677646"/>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a:bodyPr>
          <a:lstStyle/>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r>
              <a:rPr lang="en-US" sz="1900" b="1" dirty="0">
                <a:solidFill>
                  <a:srgbClr val="073763"/>
                </a:solidFill>
                <a:highlight>
                  <a:srgbClr val="FFFFFF"/>
                </a:highlight>
                <a:uFillTx/>
                <a:latin typeface="Arial"/>
                <a:ea typeface="Verdana"/>
                <a:cs typeface="Arial"/>
                <a:sym typeface="Arial"/>
              </a:rPr>
              <a:t>Common Print Dialog </a:t>
            </a:r>
            <a:r>
              <a:rPr lang="en-US" sz="1900" b="1">
                <a:solidFill>
                  <a:srgbClr val="073763"/>
                </a:solidFill>
                <a:highlight>
                  <a:srgbClr val="FFFFFF"/>
                </a:highlight>
                <a:uFillTx/>
                <a:latin typeface="Arial"/>
                <a:ea typeface="Verdana"/>
                <a:cs typeface="Arial"/>
                <a:sym typeface="Arial"/>
              </a:rPr>
              <a:t>Backends for GTK and QT</a:t>
            </a:r>
            <a:endParaRPr lang="en-US" sz="1900" b="1" dirty="0">
              <a:solidFill>
                <a:srgbClr val="073763"/>
              </a:solidFill>
              <a:highlight>
                <a:srgbClr val="FFFFFF"/>
              </a:highlight>
              <a:uFillTx/>
              <a:latin typeface="Arial"/>
              <a:ea typeface="Verdana"/>
              <a:cs typeface="Arial"/>
              <a:sym typeface="Arial"/>
            </a:endParaRP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CUPS Filters and Printer Applications presentation tomorrow</a:t>
            </a:r>
          </a:p>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endParaRPr lang="en-US" sz="1800" b="1" dirty="0">
              <a:solidFill>
                <a:srgbClr val="073763"/>
              </a:solidFill>
              <a:highlight>
                <a:srgbClr val="FFFFFF"/>
              </a:highlight>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r>
              <a:rPr lang="en-US" sz="1900" b="1" dirty="0">
                <a:solidFill>
                  <a:srgbClr val="073763"/>
                </a:solidFill>
                <a:highlight>
                  <a:srgbClr val="FFFFFF"/>
                </a:highlight>
                <a:uFillTx/>
                <a:latin typeface="Arial"/>
                <a:ea typeface="Verdana"/>
                <a:cs typeface="Arial"/>
                <a:sym typeface="Arial"/>
              </a:rPr>
              <a:t>Driverless Printing</a:t>
            </a:r>
            <a:endParaRPr kumimoji="0" lang="en-US" sz="19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CUPS Filters and Printer Applications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800" b="1" dirty="0">
                <a:solidFill>
                  <a:srgbClr val="073763"/>
                </a:solidFill>
                <a:highlight>
                  <a:srgbClr val="FFFFFF"/>
                </a:highlight>
                <a:uFillTx/>
                <a:latin typeface="Arial"/>
                <a:ea typeface="Verdana"/>
                <a:cs typeface="Arial"/>
                <a:sym typeface="Arial"/>
              </a:rPr>
              <a:t>Driverless Printing is now available on all major OS platforms</a:t>
            </a:r>
            <a:endPar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r>
              <a:rPr kumimoji="0" lang="en-US" sz="19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IPP over USB</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CUPS Filters and Printer Applications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ipp-usb</a:t>
            </a: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replaces </a:t>
            </a:r>
            <a:r>
              <a:rPr kumimoji="0" lang="en-US" sz="18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ippusbxd</a:t>
            </a: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in most Linux distributions</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Google Chrome OS has its own IPP-over-USB daemon in Rust</a:t>
            </a: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r>
              <a:rPr lang="en-US" sz="1900" b="1" dirty="0">
                <a:solidFill>
                  <a:srgbClr val="073763"/>
                </a:solidFill>
                <a:highlight>
                  <a:srgbClr val="FFFFFF"/>
                </a:highlight>
                <a:uFillTx/>
                <a:latin typeface="Arial"/>
                <a:ea typeface="Verdana"/>
                <a:cs typeface="Arial"/>
                <a:sym typeface="Arial"/>
              </a:rPr>
              <a:t>Driverless Scanning</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CUPS Filters and Driverless Scanning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800" b="1" dirty="0">
                <a:solidFill>
                  <a:srgbClr val="073763"/>
                </a:solidFill>
                <a:highlight>
                  <a:srgbClr val="FFFFFF"/>
                </a:highlight>
                <a:uFillTx/>
                <a:latin typeface="Arial"/>
                <a:ea typeface="Verdana"/>
                <a:cs typeface="Arial"/>
                <a:sym typeface="Arial"/>
              </a:rPr>
              <a:t>Driverless Scanning is a </a:t>
            </a:r>
            <a:r>
              <a:rPr lang="en-US" sz="1800" b="1" dirty="0" err="1">
                <a:solidFill>
                  <a:srgbClr val="073763"/>
                </a:solidFill>
                <a:highlight>
                  <a:srgbClr val="FFFFFF"/>
                </a:highlight>
                <a:uFillTx/>
                <a:latin typeface="Arial"/>
                <a:ea typeface="Verdana"/>
                <a:cs typeface="Arial"/>
                <a:sym typeface="Arial"/>
              </a:rPr>
              <a:t>GSoC</a:t>
            </a:r>
            <a:r>
              <a:rPr lang="en-US" sz="1800" b="1" dirty="0">
                <a:solidFill>
                  <a:srgbClr val="073763"/>
                </a:solidFill>
                <a:highlight>
                  <a:srgbClr val="FFFFFF"/>
                </a:highlight>
                <a:uFillTx/>
                <a:latin typeface="Arial"/>
                <a:ea typeface="Verdana"/>
                <a:cs typeface="Arial"/>
                <a:sym typeface="Arial"/>
              </a:rPr>
              <a:t> 2023 project</a:t>
            </a: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lang="en-US" sz="1800" b="1" dirty="0">
              <a:solidFill>
                <a:srgbClr val="073763"/>
              </a:solidFill>
              <a:highlight>
                <a:srgbClr val="FFFFFF"/>
              </a:highlight>
              <a:uFillTx/>
              <a:latin typeface="Arial"/>
              <a:ea typeface="Verdana"/>
              <a:cs typeface="Arial"/>
              <a:sym typeface="Arial"/>
            </a:endParaRPr>
          </a:p>
        </p:txBody>
      </p:sp>
      <p:sp>
        <p:nvSpPr>
          <p:cNvPr id="136" name="Shape 136"/>
          <p:cNvSpPr>
            <a:spLocks noGrp="1"/>
          </p:cNvSpPr>
          <p:nvPr>
            <p:ph type="title"/>
          </p:nvPr>
        </p:nvSpPr>
        <p:spPr>
          <a:prstGeom prst="rect">
            <a:avLst/>
          </a:prstGeom>
        </p:spPr>
        <p:txBody>
          <a:bodyPr/>
          <a:lstStyle/>
          <a:p>
            <a:r>
              <a:rPr lang="en-US" dirty="0"/>
              <a:t>OpenPrinting Highlights 2023– 4 of 4</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15</a:t>
            </a:fld>
            <a:endParaRPr/>
          </a:p>
        </p:txBody>
      </p:sp>
    </p:spTree>
    <p:extLst>
      <p:ext uri="{BB962C8B-B14F-4D97-AF65-F5344CB8AC3E}">
        <p14:creationId xmlns:p14="http://schemas.microsoft.com/office/powerpoint/2010/main" val="4067330008"/>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fontScale="92500" lnSpcReduction="20000"/>
          </a:bodyPr>
          <a:lstStyle/>
          <a:p>
            <a:pPr marL="457200" marR="0" lvl="0">
              <a:lnSpc>
                <a:spcPct val="120000"/>
              </a:lnSpc>
              <a:spcBef>
                <a:spcPts val="0"/>
              </a:spcBef>
              <a:buClr>
                <a:srgbClr val="073763"/>
              </a:buClr>
              <a:buSzPts val="1800"/>
              <a:buNone/>
            </a:pPr>
            <a:r>
              <a:rPr lang="en-US" sz="2400" b="1" dirty="0">
                <a:solidFill>
                  <a:srgbClr val="073763"/>
                </a:solidFill>
                <a:highlight>
                  <a:srgbClr val="FFFFFF"/>
                </a:highlight>
                <a:uFillTx/>
                <a:latin typeface="Arial"/>
                <a:cs typeface="Arial"/>
                <a:sym typeface="Arial"/>
              </a:rPr>
              <a:t>OP in </a:t>
            </a:r>
            <a:r>
              <a:rPr lang="en-US" sz="2400" b="1" dirty="0" err="1">
                <a:solidFill>
                  <a:srgbClr val="073763"/>
                </a:solidFill>
                <a:highlight>
                  <a:srgbClr val="FFFFFF"/>
                </a:highlight>
                <a:uFillTx/>
                <a:latin typeface="Arial"/>
                <a:cs typeface="Arial"/>
                <a:sym typeface="Arial"/>
              </a:rPr>
              <a:t>GSoC</a:t>
            </a:r>
            <a:r>
              <a:rPr lang="en-US" sz="2400" b="1" dirty="0">
                <a:solidFill>
                  <a:srgbClr val="073763"/>
                </a:solidFill>
                <a:highlight>
                  <a:srgbClr val="FFFFFF"/>
                </a:highlight>
                <a:uFillTx/>
                <a:latin typeface="Arial"/>
                <a:cs typeface="Arial"/>
                <a:sym typeface="Arial"/>
              </a:rPr>
              <a:t> 2023 – Recruitment and Projects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Student recruitment process started in late 2022 </a:t>
            </a:r>
            <a:br>
              <a:rPr lang="en-US" sz="1800"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rPr>
              <a:t>– </a:t>
            </a:r>
            <a:r>
              <a:rPr lang="en-US" sz="1800" b="1" dirty="0" err="1">
                <a:solidFill>
                  <a:srgbClr val="073763"/>
                </a:solidFill>
                <a:highlight>
                  <a:srgbClr val="FFFFFF"/>
                </a:highlight>
                <a:uFillTx/>
                <a:latin typeface="Arial"/>
                <a:cs typeface="Arial"/>
                <a:sym typeface="Arial"/>
              </a:rPr>
              <a:t>GSoC</a:t>
            </a:r>
            <a:r>
              <a:rPr lang="en-US" sz="1800" b="1" dirty="0">
                <a:solidFill>
                  <a:srgbClr val="073763"/>
                </a:solidFill>
                <a:highlight>
                  <a:srgbClr val="FFFFFF"/>
                </a:highlight>
                <a:uFillTx/>
                <a:latin typeface="Arial"/>
                <a:cs typeface="Arial"/>
                <a:sym typeface="Arial"/>
              </a:rPr>
              <a:t> 2023 contributors do not have to be students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Accepted contributor projects announced on 4 May 2023</a:t>
            </a:r>
          </a:p>
          <a:p>
            <a:pPr marL="457200" marR="0" lvl="0">
              <a:lnSpc>
                <a:spcPct val="120000"/>
              </a:lnSpc>
              <a:spcBef>
                <a:spcPts val="0"/>
              </a:spcBef>
              <a:buClr>
                <a:srgbClr val="073763"/>
              </a:buClr>
              <a:buSzPts val="1800"/>
              <a:buNone/>
            </a:pPr>
            <a:endParaRPr lang="en-US" sz="24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None/>
            </a:pPr>
            <a:r>
              <a:rPr lang="en-US" sz="2400" b="1" dirty="0">
                <a:solidFill>
                  <a:srgbClr val="073763"/>
                </a:solidFill>
                <a:highlight>
                  <a:srgbClr val="FFFFFF"/>
                </a:highlight>
                <a:uFillTx/>
                <a:latin typeface="Arial"/>
                <a:cs typeface="Arial"/>
                <a:sym typeface="Arial"/>
              </a:rPr>
              <a:t>GSoC 2022 – Timeline </a:t>
            </a:r>
            <a:r>
              <a:rPr lang="en-US" sz="2400" b="1" dirty="0">
                <a:solidFill>
                  <a:srgbClr val="073763"/>
                </a:solidFill>
                <a:uFillTx/>
                <a:latin typeface="Arial"/>
                <a:cs typeface="Arial"/>
                <a:sym typeface="Arial"/>
              </a:rPr>
              <a:t>Highlights</a:t>
            </a:r>
            <a:endParaRPr lang="en-US" sz="2400" b="1" dirty="0">
              <a:solidFill>
                <a:srgbClr val="073763"/>
              </a:solidFill>
              <a:highlight>
                <a:srgbClr val="FFFF00"/>
              </a:highlight>
              <a:uFillTx/>
              <a:latin typeface="Arial"/>
              <a:cs typeface="Arial"/>
              <a:sym typeface="Arial"/>
            </a:endParaRP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23 January 2023 – Organization Applications Open – LF applied</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7 February 2023 – Organization Application Deadline</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22 March 2023 – Organizations Announced – LF accepted</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20 March 2023 – Contributor Applications Open – OP projects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4 April 2023 – Contributor Applications Deadline</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27 April 2023 – Contributor Proposal Rankings by Organization Admins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4 May 2023 – Contributor Projects Announced – 6 OP slots approved</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4-28 May 2023 – Community Bonding Period</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29 May 2023 to 28 August 2023 – Coding (standard period)</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5 September 2023 – Results Announced (standard period)</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4 September 2023 to 6 November 2023 – Coding (extended period)</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13 November 2023 – Results Announced (extended period)</a:t>
            </a:r>
          </a:p>
        </p:txBody>
      </p:sp>
      <p:sp>
        <p:nvSpPr>
          <p:cNvPr id="136" name="Shape 136"/>
          <p:cNvSpPr>
            <a:spLocks noGrp="1"/>
          </p:cNvSpPr>
          <p:nvPr>
            <p:ph type="title"/>
          </p:nvPr>
        </p:nvSpPr>
        <p:spPr>
          <a:prstGeom prst="rect">
            <a:avLst/>
          </a:prstGeom>
        </p:spPr>
        <p:txBody>
          <a:bodyPr/>
          <a:lstStyle/>
          <a:p>
            <a:r>
              <a:rPr lang="en-US" dirty="0"/>
              <a:t>OpenPrinting</a:t>
            </a:r>
            <a:br>
              <a:rPr lang="en-US" dirty="0"/>
            </a:br>
            <a:r>
              <a:rPr lang="en-US" dirty="0"/>
              <a:t>Google Summer of Code 2023</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16</a:t>
            </a:fld>
            <a:endParaRPr dirty="0"/>
          </a:p>
        </p:txBody>
      </p:sp>
    </p:spTree>
    <p:extLst>
      <p:ext uri="{BB962C8B-B14F-4D97-AF65-F5344CB8AC3E}">
        <p14:creationId xmlns:p14="http://schemas.microsoft.com/office/powerpoint/2010/main" val="2769872569"/>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a:bodyPr>
          <a:lstStyle/>
          <a:p>
            <a:pPr marL="457200" marR="0" lvl="0">
              <a:lnSpc>
                <a:spcPct val="120000"/>
              </a:lnSpc>
              <a:spcBef>
                <a:spcPts val="0"/>
              </a:spcBef>
              <a:buClr>
                <a:srgbClr val="073763"/>
              </a:buClr>
              <a:buSzPts val="1800"/>
              <a:buNone/>
            </a:pPr>
            <a:r>
              <a:rPr lang="en-US" sz="2400" b="1" dirty="0">
                <a:solidFill>
                  <a:srgbClr val="073763"/>
                </a:solidFill>
                <a:highlight>
                  <a:srgbClr val="FFFFFF"/>
                </a:highlight>
                <a:uFillTx/>
                <a:latin typeface="Arial"/>
                <a:cs typeface="Arial"/>
                <a:sym typeface="Arial"/>
              </a:rPr>
              <a:t>Call for Participation</a:t>
            </a:r>
          </a:p>
          <a:p>
            <a:pPr marL="457200" marR="0" lvl="0">
              <a:lnSpc>
                <a:spcPct val="120000"/>
              </a:lnSpc>
              <a:spcBef>
                <a:spcPts val="0"/>
              </a:spcBef>
              <a:buClr>
                <a:srgbClr val="073763"/>
              </a:buClr>
              <a:buSzPts val="1800"/>
              <a:buFont typeface="Arial"/>
              <a:buChar char="●"/>
            </a:pPr>
            <a:r>
              <a:rPr lang="en-US" sz="2000" b="1" dirty="0">
                <a:solidFill>
                  <a:srgbClr val="073763"/>
                </a:solidFill>
                <a:highlight>
                  <a:srgbClr val="FFFFFF"/>
                </a:highlight>
                <a:uFillTx/>
                <a:latin typeface="Arial"/>
                <a:cs typeface="Arial"/>
                <a:sym typeface="Arial"/>
              </a:rPr>
              <a:t>OP is cost-effective for printer vendor support of Linux &amp; UNIX</a:t>
            </a:r>
          </a:p>
          <a:p>
            <a:pPr marL="457200" marR="0" lvl="0">
              <a:lnSpc>
                <a:spcPct val="120000"/>
              </a:lnSpc>
              <a:spcBef>
                <a:spcPts val="0"/>
              </a:spcBef>
              <a:buClr>
                <a:srgbClr val="073763"/>
              </a:buClr>
              <a:buSzPts val="1800"/>
              <a:buNone/>
            </a:pPr>
            <a:r>
              <a:rPr lang="en-US" sz="2400" b="1" dirty="0">
                <a:solidFill>
                  <a:srgbClr val="073763"/>
                </a:solidFill>
                <a:highlight>
                  <a:srgbClr val="FFFFFF"/>
                </a:highlight>
                <a:uFillTx/>
                <a:latin typeface="Arial"/>
                <a:cs typeface="Arial"/>
                <a:sym typeface="Arial"/>
              </a:rPr>
              <a:t>PWG and OP Collaboration</a:t>
            </a:r>
            <a:endParaRPr lang="en-US" sz="20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Font typeface="Arial"/>
              <a:buChar char="●"/>
            </a:pPr>
            <a:r>
              <a:rPr lang="en-US" sz="2000" b="1" dirty="0">
                <a:solidFill>
                  <a:srgbClr val="073763"/>
                </a:solidFill>
                <a:highlight>
                  <a:srgbClr val="FFFFFF"/>
                </a:highlight>
                <a:uFillTx/>
                <a:latin typeface="Arial"/>
                <a:cs typeface="Arial"/>
                <a:sym typeface="Arial"/>
              </a:rPr>
              <a:t>OP CUPS development and evolution</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20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OP CUPS Filters v2.0 development and evolution</a:t>
            </a:r>
          </a:p>
          <a:p>
            <a:pPr marL="457200" marR="0" lvl="0">
              <a:lnSpc>
                <a:spcPct val="120000"/>
              </a:lnSpc>
              <a:spcBef>
                <a:spcPts val="0"/>
              </a:spcBef>
              <a:buClr>
                <a:srgbClr val="073763"/>
              </a:buClr>
              <a:buSzPts val="1800"/>
              <a:buFont typeface="Arial"/>
              <a:buChar char="●"/>
            </a:pPr>
            <a:r>
              <a:rPr lang="en-US" sz="2000" b="1" dirty="0">
                <a:solidFill>
                  <a:srgbClr val="073763"/>
                </a:solidFill>
                <a:highlight>
                  <a:srgbClr val="FFFFFF"/>
                </a:highlight>
                <a:uFillTx/>
                <a:latin typeface="Arial"/>
                <a:cs typeface="Arial"/>
                <a:sym typeface="Arial"/>
              </a:rPr>
              <a:t>OP GSoC implementations of PWG IPP specs</a:t>
            </a:r>
          </a:p>
          <a:p>
            <a:pPr marL="457200" marR="0" lvl="0">
              <a:lnSpc>
                <a:spcPct val="120000"/>
              </a:lnSpc>
              <a:spcBef>
                <a:spcPts val="0"/>
              </a:spcBef>
              <a:buClr>
                <a:srgbClr val="073763"/>
              </a:buClr>
              <a:buSzPts val="1800"/>
              <a:buFont typeface="Arial"/>
              <a:buChar char="●"/>
            </a:pPr>
            <a:r>
              <a:rPr lang="en-US" sz="2000" b="1" dirty="0">
                <a:solidFill>
                  <a:srgbClr val="073763"/>
                </a:solidFill>
                <a:highlight>
                  <a:srgbClr val="FFFFFF"/>
                </a:highlight>
                <a:uFillTx/>
                <a:latin typeface="Arial"/>
                <a:cs typeface="Arial"/>
                <a:sym typeface="Arial"/>
              </a:rPr>
              <a:t>OP Driverless Printing and Driverless Scanning development</a:t>
            </a:r>
          </a:p>
          <a:p>
            <a:pPr marL="457200" marR="0" lvl="0">
              <a:lnSpc>
                <a:spcPct val="120000"/>
              </a:lnSpc>
              <a:spcBef>
                <a:spcPts val="0"/>
              </a:spcBef>
              <a:buClr>
                <a:srgbClr val="073763"/>
              </a:buClr>
              <a:buSzPts val="1800"/>
              <a:buNone/>
            </a:pPr>
            <a:r>
              <a:rPr lang="en-US" sz="2400" b="1" dirty="0">
                <a:solidFill>
                  <a:srgbClr val="073763"/>
                </a:solidFill>
                <a:highlight>
                  <a:srgbClr val="FFFFFF"/>
                </a:highlight>
                <a:uFillTx/>
                <a:latin typeface="Arial"/>
                <a:cs typeface="Arial"/>
                <a:sym typeface="Arial"/>
              </a:rPr>
              <a:t>OP monthly calls on Tuesdays</a:t>
            </a:r>
          </a:p>
          <a:p>
            <a:pPr marL="457200" marR="0" lvl="0">
              <a:lnSpc>
                <a:spcPct val="120000"/>
              </a:lnSpc>
              <a:spcBef>
                <a:spcPts val="0"/>
              </a:spcBef>
              <a:buClr>
                <a:srgbClr val="073763"/>
              </a:buClr>
              <a:buSzPts val="1800"/>
              <a:buFont typeface="Arial"/>
              <a:buChar char="●"/>
            </a:pPr>
            <a:r>
              <a:rPr lang="en-US" sz="2000" b="1" dirty="0">
                <a:solidFill>
                  <a:srgbClr val="073763"/>
                </a:solidFill>
                <a:highlight>
                  <a:srgbClr val="FFFFFF"/>
                </a:highlight>
                <a:uFillTx/>
                <a:latin typeface="Arial"/>
                <a:cs typeface="Arial"/>
                <a:sym typeface="Arial"/>
              </a:rPr>
              <a:t>Tuesday 6 June 2023 11am US EDT (F2F review/GSoC status)</a:t>
            </a:r>
          </a:p>
          <a:p>
            <a:pPr marL="457200" marR="0" lvl="0">
              <a:lnSpc>
                <a:spcPct val="120000"/>
              </a:lnSpc>
              <a:spcBef>
                <a:spcPts val="0"/>
              </a:spcBef>
              <a:buClr>
                <a:srgbClr val="073763"/>
              </a:buClr>
              <a:buSzPts val="1800"/>
              <a:buFont typeface="Arial"/>
              <a:buChar char="●"/>
            </a:pPr>
            <a:r>
              <a:rPr lang="en-US" sz="2000" b="1" dirty="0">
                <a:solidFill>
                  <a:srgbClr val="073763"/>
                </a:solidFill>
                <a:highlight>
                  <a:srgbClr val="FFFFFF"/>
                </a:highlight>
                <a:uFillTx/>
                <a:latin typeface="Arial"/>
                <a:cs typeface="Arial"/>
                <a:sym typeface="Arial"/>
              </a:rPr>
              <a:t>Tuesday 11 July 2023 11am US EDT (GSoC status)</a:t>
            </a:r>
          </a:p>
          <a:p>
            <a:pPr marL="457200" marR="0" lvl="0">
              <a:lnSpc>
                <a:spcPct val="120000"/>
              </a:lnSpc>
              <a:spcBef>
                <a:spcPts val="0"/>
              </a:spcBef>
              <a:buClr>
                <a:srgbClr val="073763"/>
              </a:buClr>
              <a:buSzPts val="1800"/>
              <a:buFont typeface="Arial"/>
              <a:buChar char="●"/>
            </a:pPr>
            <a:r>
              <a:rPr lang="en-US" sz="2000" b="1">
                <a:solidFill>
                  <a:srgbClr val="073763"/>
                </a:solidFill>
                <a:highlight>
                  <a:srgbClr val="FFFFFF"/>
                </a:highlight>
                <a:uFillTx/>
                <a:latin typeface="Arial"/>
                <a:cs typeface="Arial"/>
                <a:sym typeface="Arial"/>
              </a:rPr>
              <a:t>Tuesday 22 August 2023 </a:t>
            </a:r>
            <a:r>
              <a:rPr lang="en-US" sz="2000" b="1" dirty="0">
                <a:solidFill>
                  <a:srgbClr val="073763"/>
                </a:solidFill>
                <a:highlight>
                  <a:srgbClr val="FFFFFF"/>
                </a:highlight>
                <a:uFillTx/>
                <a:latin typeface="Arial"/>
                <a:cs typeface="Arial"/>
                <a:sym typeface="Arial"/>
              </a:rPr>
              <a:t>1-2pm US EDT (GSoC status)</a:t>
            </a:r>
          </a:p>
          <a:p>
            <a:pPr marL="457200" marR="0" lvl="0">
              <a:lnSpc>
                <a:spcPct val="120000"/>
              </a:lnSpc>
              <a:spcBef>
                <a:spcPts val="0"/>
              </a:spcBef>
              <a:buClr>
                <a:srgbClr val="073763"/>
              </a:buClr>
              <a:buSzPts val="1800"/>
              <a:buFont typeface="Arial"/>
              <a:buChar char="●"/>
            </a:pPr>
            <a:endParaRPr lang="en-US" sz="2000" b="1" dirty="0">
              <a:solidFill>
                <a:srgbClr val="073763"/>
              </a:solidFill>
              <a:highlight>
                <a:srgbClr val="FFFFFF"/>
              </a:highlight>
              <a:uFillTx/>
              <a:latin typeface="Arial"/>
              <a:cs typeface="Arial"/>
              <a:sym typeface="Arial"/>
            </a:endParaRPr>
          </a:p>
        </p:txBody>
      </p:sp>
      <p:sp>
        <p:nvSpPr>
          <p:cNvPr id="136" name="Shape 136"/>
          <p:cNvSpPr>
            <a:spLocks noGrp="1"/>
          </p:cNvSpPr>
          <p:nvPr>
            <p:ph type="title"/>
          </p:nvPr>
        </p:nvSpPr>
        <p:spPr>
          <a:prstGeom prst="rect">
            <a:avLst/>
          </a:prstGeom>
        </p:spPr>
        <p:txBody>
          <a:bodyPr/>
          <a:lstStyle/>
          <a:p>
            <a:r>
              <a:rPr lang="en-US"/>
              <a:t>OpenPrinting </a:t>
            </a:r>
            <a:br>
              <a:rPr lang="en-US"/>
            </a:br>
            <a:r>
              <a:rPr lang="en-US"/>
              <a:t>Next </a:t>
            </a:r>
            <a:r>
              <a:rPr lang="en-US" dirty="0"/>
              <a:t>Steps</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17</a:t>
            </a:fld>
            <a:endParaRPr/>
          </a:p>
        </p:txBody>
      </p:sp>
    </p:spTree>
    <p:extLst>
      <p:ext uri="{BB962C8B-B14F-4D97-AF65-F5344CB8AC3E}">
        <p14:creationId xmlns:p14="http://schemas.microsoft.com/office/powerpoint/2010/main" val="1909567538"/>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 name="Shape 377"/>
          <p:cNvSpPr>
            <a:spLocks noGrp="1"/>
          </p:cNvSpPr>
          <p:nvPr>
            <p:ph type="title"/>
          </p:nvPr>
        </p:nvSpPr>
        <p:spPr>
          <a:prstGeom prst="rect">
            <a:avLst/>
          </a:prstGeom>
        </p:spPr>
        <p:txBody>
          <a:bodyPr/>
          <a:lstStyle/>
          <a:p>
            <a:r>
              <a:t>Other Questions / Comments</a:t>
            </a:r>
          </a:p>
        </p:txBody>
      </p:sp>
      <p:grpSp>
        <p:nvGrpSpPr>
          <p:cNvPr id="386" name="Group 386"/>
          <p:cNvGrpSpPr/>
          <p:nvPr/>
        </p:nvGrpSpPr>
        <p:grpSpPr>
          <a:xfrm>
            <a:off x="3962400" y="3276600"/>
            <a:ext cx="1042988" cy="1042988"/>
            <a:chOff x="0" y="0"/>
            <a:chExt cx="1042987" cy="1042987"/>
          </a:xfrm>
        </p:grpSpPr>
        <p:sp>
          <p:nvSpPr>
            <p:cNvPr id="378" name="Shape 378"/>
            <p:cNvSpPr/>
            <p:nvPr/>
          </p:nvSpPr>
          <p:spPr>
            <a:xfrm>
              <a:off x="0" y="0"/>
              <a:ext cx="1042988" cy="1042988"/>
            </a:xfrm>
            <a:prstGeom prst="rect">
              <a:avLst/>
            </a:pr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79" name="Shape 379"/>
            <p:cNvSpPr/>
            <p:nvPr/>
          </p:nvSpPr>
          <p:spPr>
            <a:xfrm>
              <a:off x="0" y="0"/>
              <a:ext cx="1042988" cy="6518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350" y="21600"/>
                  </a:lnTo>
                  <a:lnTo>
                    <a:pt x="20250" y="21600"/>
                  </a:lnTo>
                  <a:lnTo>
                    <a:pt x="21600" y="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0" name="Shape 380"/>
            <p:cNvSpPr/>
            <p:nvPr/>
          </p:nvSpPr>
          <p:spPr>
            <a:xfrm>
              <a:off x="0" y="0"/>
              <a:ext cx="65187" cy="104298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1350"/>
                  </a:lnTo>
                  <a:lnTo>
                    <a:pt x="21600" y="20250"/>
                  </a:lnTo>
                  <a:lnTo>
                    <a:pt x="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1" name="Shape 381"/>
            <p:cNvSpPr/>
            <p:nvPr/>
          </p:nvSpPr>
          <p:spPr>
            <a:xfrm>
              <a:off x="977800" y="0"/>
              <a:ext cx="65188" cy="104298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1350"/>
                  </a:lnTo>
                  <a:lnTo>
                    <a:pt x="0" y="20250"/>
                  </a:lnTo>
                  <a:lnTo>
                    <a:pt x="2160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2" name="Shape 382"/>
            <p:cNvSpPr/>
            <p:nvPr/>
          </p:nvSpPr>
          <p:spPr>
            <a:xfrm>
              <a:off x="0" y="977800"/>
              <a:ext cx="1042988" cy="65188"/>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20250" y="0"/>
                  </a:lnTo>
                  <a:lnTo>
                    <a:pt x="1350" y="0"/>
                  </a:lnTo>
                  <a:lnTo>
                    <a:pt x="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3" name="Shape 383"/>
            <p:cNvSpPr/>
            <p:nvPr/>
          </p:nvSpPr>
          <p:spPr>
            <a:xfrm>
              <a:off x="335204" y="195560"/>
              <a:ext cx="372531" cy="488901"/>
            </a:xfrm>
            <a:custGeom>
              <a:avLst/>
              <a:gdLst/>
              <a:ahLst/>
              <a:cxnLst>
                <a:cxn ang="0">
                  <a:pos x="wd2" y="hd2"/>
                </a:cxn>
                <a:cxn ang="5400000">
                  <a:pos x="wd2" y="hd2"/>
                </a:cxn>
                <a:cxn ang="10800000">
                  <a:pos x="wd2" y="hd2"/>
                </a:cxn>
                <a:cxn ang="16200000">
                  <a:pos x="wd2" y="hd2"/>
                </a:cxn>
              </a:cxnLst>
              <a:rect l="0" t="0" r="r" b="b"/>
              <a:pathLst>
                <a:path w="21600" h="21600" extrusionOk="0">
                  <a:moveTo>
                    <a:pt x="0" y="8228"/>
                  </a:moveTo>
                  <a:cubicBezTo>
                    <a:pt x="0" y="3684"/>
                    <a:pt x="4836" y="0"/>
                    <a:pt x="10801" y="0"/>
                  </a:cubicBezTo>
                  <a:cubicBezTo>
                    <a:pt x="16765" y="0"/>
                    <a:pt x="21600" y="3684"/>
                    <a:pt x="21600" y="8228"/>
                  </a:cubicBezTo>
                  <a:cubicBezTo>
                    <a:pt x="21600" y="11637"/>
                    <a:pt x="19182" y="14400"/>
                    <a:pt x="16199" y="14400"/>
                  </a:cubicBezTo>
                  <a:cubicBezTo>
                    <a:pt x="14709" y="14400"/>
                    <a:pt x="13500" y="15781"/>
                    <a:pt x="13500" y="17485"/>
                  </a:cubicBezTo>
                  <a:lnTo>
                    <a:pt x="13500" y="21600"/>
                  </a:lnTo>
                  <a:lnTo>
                    <a:pt x="8100" y="21600"/>
                  </a:lnTo>
                  <a:lnTo>
                    <a:pt x="8100" y="17485"/>
                  </a:lnTo>
                  <a:cubicBezTo>
                    <a:pt x="8100" y="14076"/>
                    <a:pt x="10518" y="11313"/>
                    <a:pt x="13500" y="11313"/>
                  </a:cubicBezTo>
                  <a:cubicBezTo>
                    <a:pt x="14991" y="11313"/>
                    <a:pt x="16199" y="9932"/>
                    <a:pt x="16199" y="8228"/>
                  </a:cubicBezTo>
                  <a:cubicBezTo>
                    <a:pt x="16199" y="5956"/>
                    <a:pt x="13783" y="4113"/>
                    <a:pt x="10801" y="4113"/>
                  </a:cubicBezTo>
                  <a:cubicBezTo>
                    <a:pt x="7819" y="4113"/>
                    <a:pt x="5401" y="5956"/>
                    <a:pt x="5401" y="8228"/>
                  </a:cubicBez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4" name="Shape 384"/>
            <p:cNvSpPr/>
            <p:nvPr/>
          </p:nvSpPr>
          <p:spPr>
            <a:xfrm>
              <a:off x="451623" y="707734"/>
              <a:ext cx="139693" cy="139694"/>
            </a:xfrm>
            <a:prstGeom prst="ellipse">
              <a:avLst/>
            </a:pr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5" name="Shape 385"/>
            <p:cNvSpPr/>
            <p:nvPr/>
          </p:nvSpPr>
          <p:spPr>
            <a:xfrm>
              <a:off x="0" y="0"/>
              <a:ext cx="1042988" cy="1042988"/>
            </a:xfrm>
            <a:custGeom>
              <a:avLst/>
              <a:gdLst/>
              <a:ahLst/>
              <a:cxnLst>
                <a:cxn ang="0">
                  <a:pos x="wd2" y="hd2"/>
                </a:cxn>
                <a:cxn ang="5400000">
                  <a:pos x="wd2" y="hd2"/>
                </a:cxn>
                <a:cxn ang="10800000">
                  <a:pos x="wd2" y="hd2"/>
                </a:cxn>
                <a:cxn ang="16200000">
                  <a:pos x="wd2" y="hd2"/>
                </a:cxn>
              </a:cxnLst>
              <a:rect l="0" t="0" r="r" b="b"/>
              <a:pathLst>
                <a:path w="21600" h="21600" extrusionOk="0">
                  <a:moveTo>
                    <a:pt x="1350" y="1350"/>
                  </a:moveTo>
                  <a:lnTo>
                    <a:pt x="1350" y="20250"/>
                  </a:lnTo>
                  <a:lnTo>
                    <a:pt x="20250" y="20250"/>
                  </a:lnTo>
                  <a:lnTo>
                    <a:pt x="20250" y="1350"/>
                  </a:lnTo>
                  <a:close/>
                  <a:moveTo>
                    <a:pt x="0" y="0"/>
                  </a:moveTo>
                  <a:lnTo>
                    <a:pt x="1350" y="1350"/>
                  </a:lnTo>
                  <a:moveTo>
                    <a:pt x="0" y="21600"/>
                  </a:moveTo>
                  <a:lnTo>
                    <a:pt x="1350" y="20250"/>
                  </a:lnTo>
                  <a:moveTo>
                    <a:pt x="21600" y="21600"/>
                  </a:moveTo>
                  <a:lnTo>
                    <a:pt x="20250" y="20250"/>
                  </a:lnTo>
                  <a:moveTo>
                    <a:pt x="21600" y="0"/>
                  </a:moveTo>
                  <a:lnTo>
                    <a:pt x="20250" y="1350"/>
                  </a:lnTo>
                  <a:moveTo>
                    <a:pt x="6942" y="7907"/>
                  </a:moveTo>
                  <a:cubicBezTo>
                    <a:pt x="6942" y="5777"/>
                    <a:pt x="8669" y="4050"/>
                    <a:pt x="10800" y="4050"/>
                  </a:cubicBezTo>
                  <a:cubicBezTo>
                    <a:pt x="12930" y="4050"/>
                    <a:pt x="14657" y="5777"/>
                    <a:pt x="14657" y="7907"/>
                  </a:cubicBezTo>
                  <a:cubicBezTo>
                    <a:pt x="14657" y="9505"/>
                    <a:pt x="13793" y="10800"/>
                    <a:pt x="12728" y="10800"/>
                  </a:cubicBezTo>
                  <a:cubicBezTo>
                    <a:pt x="12196" y="10800"/>
                    <a:pt x="11764" y="11447"/>
                    <a:pt x="11764" y="12246"/>
                  </a:cubicBezTo>
                  <a:lnTo>
                    <a:pt x="11764" y="14175"/>
                  </a:lnTo>
                  <a:lnTo>
                    <a:pt x="9835" y="14175"/>
                  </a:lnTo>
                  <a:lnTo>
                    <a:pt x="9835" y="12246"/>
                  </a:lnTo>
                  <a:cubicBezTo>
                    <a:pt x="9835" y="10648"/>
                    <a:pt x="10699" y="9353"/>
                    <a:pt x="11764" y="9353"/>
                  </a:cubicBezTo>
                  <a:cubicBezTo>
                    <a:pt x="12296" y="9353"/>
                    <a:pt x="12728" y="8706"/>
                    <a:pt x="12728" y="7907"/>
                  </a:cubicBezTo>
                  <a:cubicBezTo>
                    <a:pt x="12728" y="6842"/>
                    <a:pt x="11865" y="5978"/>
                    <a:pt x="10800" y="5978"/>
                  </a:cubicBezTo>
                  <a:cubicBezTo>
                    <a:pt x="9735" y="5978"/>
                    <a:pt x="8871" y="6842"/>
                    <a:pt x="8871" y="7907"/>
                  </a:cubicBezTo>
                  <a:close/>
                  <a:moveTo>
                    <a:pt x="10800" y="14657"/>
                  </a:moveTo>
                  <a:cubicBezTo>
                    <a:pt x="10001" y="14657"/>
                    <a:pt x="9353" y="15304"/>
                    <a:pt x="9353" y="16103"/>
                  </a:cubicBezTo>
                  <a:cubicBezTo>
                    <a:pt x="9353" y="16902"/>
                    <a:pt x="10001" y="17550"/>
                    <a:pt x="10800" y="17550"/>
                  </a:cubicBezTo>
                  <a:cubicBezTo>
                    <a:pt x="11599" y="17550"/>
                    <a:pt x="12246" y="16902"/>
                    <a:pt x="12246" y="16103"/>
                  </a:cubicBezTo>
                  <a:cubicBezTo>
                    <a:pt x="12246" y="15304"/>
                    <a:pt x="11599" y="14657"/>
                    <a:pt x="10800" y="14657"/>
                  </a:cubicBez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grpSp>
      <p:sp>
        <p:nvSpPr>
          <p:cNvPr id="14" name="Shape 334">
            <a:extLst>
              <a:ext uri="{FF2B5EF4-FFF2-40B4-BE49-F238E27FC236}">
                <a16:creationId xmlns:a16="http://schemas.microsoft.com/office/drawing/2014/main" id="{417EED2B-D25C-C843-9BEE-FB9B255EEE5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18</a:t>
            </a:fld>
            <a:endParaRP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Shape 83"/>
          <p:cNvSpPr>
            <a:spLocks noGrp="1"/>
          </p:cNvSpPr>
          <p:nvPr>
            <p:ph type="body" idx="1"/>
          </p:nvPr>
        </p:nvSpPr>
        <p:spPr>
          <a:prstGeom prst="rect">
            <a:avLst/>
          </a:prstGeom>
        </p:spPr>
        <p:txBody>
          <a:bodyPr/>
          <a:lstStyle/>
          <a:p>
            <a:endParaRPr lang="en-US" dirty="0"/>
          </a:p>
          <a:p>
            <a:r>
              <a:rPr lang="en-US" b="1" dirty="0"/>
              <a:t>Administrivia</a:t>
            </a:r>
            <a:endParaRPr b="1" dirty="0"/>
          </a:p>
          <a:p>
            <a:r>
              <a:rPr lang="en-US" b="1" dirty="0"/>
              <a:t>Linux Markets and Distributions</a:t>
            </a:r>
          </a:p>
          <a:p>
            <a:r>
              <a:rPr lang="en-US" b="1" dirty="0"/>
              <a:t>OpenPrinting Highlights 2022</a:t>
            </a:r>
          </a:p>
          <a:p>
            <a:r>
              <a:rPr lang="en-US" b="1" dirty="0"/>
              <a:t>OpenPrinting </a:t>
            </a:r>
            <a:r>
              <a:rPr lang="en-US" b="1" dirty="0" err="1"/>
              <a:t>GSoC</a:t>
            </a:r>
            <a:r>
              <a:rPr lang="en-US" b="1" dirty="0"/>
              <a:t> 2022</a:t>
            </a:r>
          </a:p>
          <a:p>
            <a:r>
              <a:rPr lang="en-US" b="1" dirty="0"/>
              <a:t>OpenPrinting Highlights 2023</a:t>
            </a:r>
          </a:p>
          <a:p>
            <a:r>
              <a:rPr lang="en-US" b="1" dirty="0"/>
              <a:t>OpenPrinting </a:t>
            </a:r>
            <a:r>
              <a:rPr lang="en-US" b="1" dirty="0" err="1"/>
              <a:t>GSoC</a:t>
            </a:r>
            <a:r>
              <a:rPr lang="en-US" b="1" dirty="0"/>
              <a:t> 2023</a:t>
            </a:r>
          </a:p>
          <a:p>
            <a:r>
              <a:rPr lang="en-US" b="1" dirty="0"/>
              <a:t>OpenPrinting Next Steps</a:t>
            </a:r>
          </a:p>
          <a:p>
            <a:endParaRPr dirty="0"/>
          </a:p>
        </p:txBody>
      </p:sp>
      <p:sp>
        <p:nvSpPr>
          <p:cNvPr id="82" name="Shape 82"/>
          <p:cNvSpPr>
            <a:spLocks noGrp="1"/>
          </p:cNvSpPr>
          <p:nvPr>
            <p:ph type="title"/>
          </p:nvPr>
        </p:nvSpPr>
        <p:spPr>
          <a:prstGeom prst="rect">
            <a:avLst/>
          </a:prstGeom>
        </p:spPr>
        <p:txBody>
          <a:bodyPr/>
          <a:lstStyle/>
          <a:p>
            <a:r>
              <a:rPr lang="en-US" dirty="0"/>
              <a:t>OP </a:t>
            </a:r>
            <a:r>
              <a:rPr dirty="0"/>
              <a:t>Plenary Agenda</a:t>
            </a:r>
          </a:p>
        </p:txBody>
      </p:sp>
      <p:sp>
        <p:nvSpPr>
          <p:cNvPr id="6" name="Shape 334">
            <a:extLst>
              <a:ext uri="{FF2B5EF4-FFF2-40B4-BE49-F238E27FC236}">
                <a16:creationId xmlns:a16="http://schemas.microsoft.com/office/drawing/2014/main" id="{0B2D52E0-39CD-0E4C-AFC6-DA87F55D53E8}"/>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2</a:t>
            </a:fld>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FFC18D8-E7D2-854B-A05F-A6E37DF5F2A4}"/>
              </a:ext>
            </a:extLst>
          </p:cNvPr>
          <p:cNvSpPr>
            <a:spLocks noGrp="1"/>
          </p:cNvSpPr>
          <p:nvPr>
            <p:ph type="body" idx="1"/>
          </p:nvPr>
        </p:nvSpPr>
        <p:spPr/>
        <p:txBody>
          <a:bodyPr>
            <a:normAutofit/>
          </a:bodyPr>
          <a:lstStyle/>
          <a:p>
            <a:pPr marL="383540" marR="40640" lvl="0" indent="-342900" algn="l" defTabSz="914400" rtl="0" eaLnBrk="1" fontAlgn="auto" latinLnBrk="0" hangingPunct="1">
              <a:lnSpc>
                <a:spcPct val="100000"/>
              </a:lnSpc>
              <a:spcBef>
                <a:spcPts val="500"/>
              </a:spcBef>
              <a:spcAft>
                <a:spcPts val="0"/>
              </a:spcAft>
              <a:buClrTx/>
              <a:buSzPct val="100000"/>
              <a:buFontTx/>
              <a:buChar char="•"/>
              <a:tabLst/>
              <a:defRPr/>
            </a:pPr>
            <a:r>
              <a:rPr kumimoji="0" lang="en-US" sz="2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PWG Antitrust Policy:</a:t>
            </a:r>
          </a:p>
          <a:p>
            <a:pPr lvl="1" indent="-342900">
              <a:spcBef>
                <a:spcPts val="500"/>
              </a:spcBef>
              <a:defRPr/>
            </a:pPr>
            <a:r>
              <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2"/>
              </a:rPr>
              <a:t>https://www.pwg.org/chair/membership_docs/pwg-antitrust-policy.pdf</a:t>
            </a:r>
            <a:r>
              <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 </a:t>
            </a:r>
          </a:p>
          <a:p>
            <a:pPr lvl="1" indent="-342900">
              <a:spcBef>
                <a:spcPts val="500"/>
              </a:spcBef>
              <a:defRPr/>
            </a:pPr>
            <a:r>
              <a:rPr lang="en-US" sz="1800" b="1" i="0" u="none" strike="noStrike" baseline="0" dirty="0">
                <a:solidFill>
                  <a:srgbClr val="000000"/>
                </a:solidFill>
                <a:latin typeface="AAAAAD+Verdana"/>
              </a:rPr>
              <a:t>The IEEE-ISTO Printer Working Group ("PWG") will not become involved in the business decisions of its Members. The PWG strictly complies with applicable antitrust laws. Every PWG meeting attendee shall comply with this policy. The PWG Officers and PWG Workgroup Officers are responsible to ensure that this policy is adhered to in all PWG activities. </a:t>
            </a:r>
            <a:endPar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383540" marR="40640" lvl="0" indent="-342900" algn="l" defTabSz="914400" rtl="0" eaLnBrk="1" fontAlgn="auto" latinLnBrk="0" hangingPunct="1">
              <a:lnSpc>
                <a:spcPct val="100000"/>
              </a:lnSpc>
              <a:spcBef>
                <a:spcPts val="500"/>
              </a:spcBef>
              <a:spcAft>
                <a:spcPts val="0"/>
              </a:spcAft>
              <a:buClrTx/>
              <a:buSzPct val="100000"/>
              <a:buFontTx/>
              <a:buChar char="•"/>
              <a:tabLst/>
              <a:defRPr/>
            </a:pPr>
            <a:r>
              <a:rPr kumimoji="0" lang="en-US" sz="2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PWG Intellectual Property Policy:</a:t>
            </a:r>
          </a:p>
          <a:p>
            <a:pPr lvl="1" indent="-342900">
              <a:spcBef>
                <a:spcPts val="500"/>
              </a:spcBef>
              <a:defRPr/>
            </a:pPr>
            <a:r>
              <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3"/>
              </a:rPr>
              <a:t>https://www.pwg.org/chair/membership_docs/pwg-ip-policy.pdf</a:t>
            </a:r>
            <a:endParaRPr lang="en-US" b="1" dirty="0">
              <a:latin typeface="Verdana"/>
              <a:ea typeface="Verdana"/>
            </a:endParaRPr>
          </a:p>
          <a:p>
            <a:pPr lvl="1" indent="-342900">
              <a:spcBef>
                <a:spcPts val="500"/>
              </a:spcBef>
              <a:defRPr/>
            </a:pPr>
            <a:r>
              <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TL;DR: Anything you say in a PWG meeting or email to a PWG address can be used in a PWG Document</a:t>
            </a:r>
          </a:p>
          <a:p>
            <a:pPr lvl="1" indent="-342900">
              <a:spcBef>
                <a:spcPts val="500"/>
              </a:spcBef>
              <a:defRPr/>
            </a:pPr>
            <a:r>
              <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(but please do read the IP policy above if you haven't done so)</a:t>
            </a:r>
          </a:p>
          <a:p>
            <a:pPr marL="383540" marR="40640" lvl="0" indent="-342900" algn="l" defTabSz="914400" rtl="0" eaLnBrk="1" fontAlgn="auto" latinLnBrk="0" hangingPunct="1">
              <a:lnSpc>
                <a:spcPct val="100000"/>
              </a:lnSpc>
              <a:spcBef>
                <a:spcPts val="500"/>
              </a:spcBef>
              <a:spcAft>
                <a:spcPts val="0"/>
              </a:spcAft>
              <a:buClrTx/>
              <a:buSzPct val="100000"/>
              <a:buFontTx/>
              <a:buChar char="•"/>
              <a:tabLst/>
              <a:defRPr/>
            </a:pPr>
            <a:r>
              <a:rPr kumimoji="0" lang="en-US" sz="2200" b="1" i="0" u="none" strike="noStrike" kern="0" cap="none" spc="0" normalizeH="0" baseline="0" noProof="0" dirty="0">
                <a:ln>
                  <a:noFill/>
                </a:ln>
                <a:solidFill>
                  <a:srgbClr val="FF0000"/>
                </a:solidFill>
                <a:effectLst/>
                <a:uLnTx/>
                <a:uFill>
                  <a:solidFill>
                    <a:srgbClr val="000000"/>
                  </a:solidFill>
                </a:uFill>
                <a:latin typeface="Verdana"/>
                <a:ea typeface="Verdana"/>
                <a:sym typeface="Verdana"/>
              </a:rPr>
              <a:t>This meeting is being recorded</a:t>
            </a:r>
          </a:p>
        </p:txBody>
      </p:sp>
      <p:sp>
        <p:nvSpPr>
          <p:cNvPr id="100" name="Shape 100"/>
          <p:cNvSpPr>
            <a:spLocks noGrp="1"/>
          </p:cNvSpPr>
          <p:nvPr>
            <p:ph type="title"/>
          </p:nvPr>
        </p:nvSpPr>
        <p:spPr>
          <a:prstGeom prst="rect">
            <a:avLst/>
          </a:prstGeom>
        </p:spPr>
        <p:txBody>
          <a:bodyPr/>
          <a:lstStyle/>
          <a:p>
            <a:r>
              <a:rPr lang="en-US" dirty="0"/>
              <a:t>PWG Antitrust Policy and IPR Policy</a:t>
            </a:r>
            <a:endParaRPr dirty="0"/>
          </a:p>
        </p:txBody>
      </p:sp>
      <p:sp>
        <p:nvSpPr>
          <p:cNvPr id="6" name="Shape 334">
            <a:extLst>
              <a:ext uri="{FF2B5EF4-FFF2-40B4-BE49-F238E27FC236}">
                <a16:creationId xmlns:a16="http://schemas.microsoft.com/office/drawing/2014/main" id="{7E2C7D39-C359-284E-9A86-704C4E440E20}"/>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3</a:t>
            </a:fld>
            <a:endParaRPr/>
          </a:p>
        </p:txBody>
      </p:sp>
    </p:spTree>
    <p:extLst>
      <p:ext uri="{BB962C8B-B14F-4D97-AF65-F5344CB8AC3E}">
        <p14:creationId xmlns:p14="http://schemas.microsoft.com/office/powerpoint/2010/main" val="2982839826"/>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a:bodyPr>
          <a:lstStyle/>
          <a:p>
            <a:pPr marL="40640" indent="0">
              <a:buNone/>
            </a:pPr>
            <a:r>
              <a:rPr lang="en-US" sz="1600" b="1" dirty="0"/>
              <a:t>(All times are US Eastern Daylight Time)</a:t>
            </a:r>
          </a:p>
          <a:p>
            <a:pPr marL="40640" indent="0">
              <a:buNone/>
            </a:pPr>
            <a:endParaRPr lang="en-US" sz="1400" dirty="0"/>
          </a:p>
          <a:p>
            <a:pPr marL="40640" indent="0">
              <a:buNone/>
            </a:pPr>
            <a:r>
              <a:rPr lang="en-US" b="1" dirty="0"/>
              <a:t>Tuesday – 16 May 2023 – Day 1</a:t>
            </a:r>
          </a:p>
          <a:p>
            <a:pPr marL="2289175" lvl="1" indent="-1944688">
              <a:buNone/>
            </a:pPr>
            <a:r>
              <a:rPr lang="en-US" b="1" dirty="0"/>
              <a:t>11:00 – 12:00	OpenPrinting Plenary</a:t>
            </a:r>
          </a:p>
          <a:p>
            <a:pPr marL="2289175" lvl="1" indent="-1944688">
              <a:buNone/>
            </a:pPr>
            <a:r>
              <a:rPr lang="en-US" b="1" dirty="0"/>
              <a:t>12:00 – 12:45	Break / Lunch</a:t>
            </a:r>
          </a:p>
          <a:p>
            <a:pPr marL="2289175" lvl="1" indent="-1944688">
              <a:buNone/>
            </a:pPr>
            <a:r>
              <a:rPr lang="en-US" b="1" dirty="0"/>
              <a:t>12:45 – 1:30	OpenPrinting: GSoC Project Update</a:t>
            </a:r>
          </a:p>
          <a:p>
            <a:pPr marL="2289175" lvl="1" indent="-1944688">
              <a:buNone/>
            </a:pPr>
            <a:r>
              <a:rPr lang="en-US" b="1" dirty="0"/>
              <a:t>  1:30 – 2:30	OpenPrinting: </a:t>
            </a:r>
            <a:r>
              <a:rPr lang="en-US" b="1" dirty="0" err="1"/>
              <a:t>Ghostscript</a:t>
            </a:r>
            <a:r>
              <a:rPr lang="en-US" b="1" dirty="0"/>
              <a:t> / </a:t>
            </a:r>
            <a:r>
              <a:rPr lang="en-US" b="1" dirty="0" err="1"/>
              <a:t>MuPDF</a:t>
            </a:r>
            <a:r>
              <a:rPr lang="en-US" b="1" dirty="0"/>
              <a:t> Update</a:t>
            </a:r>
          </a:p>
          <a:p>
            <a:pPr marL="2289175" lvl="1" indent="-1944688">
              <a:buNone/>
            </a:pPr>
            <a:r>
              <a:rPr lang="en-US" b="1" dirty="0"/>
              <a:t>  2:30 – 3:00	Break</a:t>
            </a:r>
          </a:p>
          <a:p>
            <a:pPr marL="2289175" lvl="1" indent="-1944688">
              <a:buNone/>
            </a:pPr>
            <a:r>
              <a:rPr lang="en-US" b="1" dirty="0"/>
              <a:t>  3:00 – 4:00	OpenPrinting: Chromium OS Printing Update</a:t>
            </a:r>
          </a:p>
        </p:txBody>
      </p:sp>
      <p:sp>
        <p:nvSpPr>
          <p:cNvPr id="136" name="Shape 136"/>
          <p:cNvSpPr>
            <a:spLocks noGrp="1"/>
          </p:cNvSpPr>
          <p:nvPr>
            <p:ph type="title"/>
          </p:nvPr>
        </p:nvSpPr>
        <p:spPr>
          <a:prstGeom prst="rect">
            <a:avLst/>
          </a:prstGeom>
        </p:spPr>
        <p:txBody>
          <a:bodyPr/>
          <a:lstStyle/>
          <a:p>
            <a:r>
              <a:rPr lang="en-US" dirty="0"/>
              <a:t>OP </a:t>
            </a:r>
            <a:r>
              <a:rPr dirty="0"/>
              <a:t>Agenda </a:t>
            </a:r>
            <a:r>
              <a:rPr lang="en-US" dirty="0"/>
              <a:t>Overview – Tuesday</a:t>
            </a:r>
            <a:endParaRPr dirty="0"/>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4</a:t>
            </a:fld>
            <a:endParaRPr/>
          </a:p>
        </p:txBody>
      </p:sp>
    </p:spTree>
    <p:extLst>
      <p:ext uri="{BB962C8B-B14F-4D97-AF65-F5344CB8AC3E}">
        <p14:creationId xmlns:p14="http://schemas.microsoft.com/office/powerpoint/2010/main" val="1219819494"/>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a:bodyPr>
          <a:lstStyle/>
          <a:p>
            <a:pPr marL="40640" indent="0">
              <a:buNone/>
            </a:pPr>
            <a:r>
              <a:rPr lang="en-US" sz="1600" b="1" dirty="0"/>
              <a:t>(All times are US Eastern Daylight Time)</a:t>
            </a:r>
          </a:p>
          <a:p>
            <a:pPr marL="40640" indent="0">
              <a:buNone/>
            </a:pPr>
            <a:endParaRPr lang="en-US" sz="1400" dirty="0"/>
          </a:p>
          <a:p>
            <a:pPr marL="40640" indent="0">
              <a:buNone/>
            </a:pPr>
            <a:r>
              <a:rPr lang="en-US" b="1" dirty="0"/>
              <a:t>Wednesday – 17 May 2023 – Day 2</a:t>
            </a:r>
          </a:p>
          <a:p>
            <a:pPr marL="2289175" lvl="1" indent="-1944688">
              <a:buNone/>
            </a:pPr>
            <a:r>
              <a:rPr lang="en-US" b="1" dirty="0"/>
              <a:t>10:00 – 11:00	CUPS Plenary</a:t>
            </a:r>
          </a:p>
          <a:p>
            <a:pPr marL="2289175" lvl="1" indent="-1944688">
              <a:buNone/>
            </a:pPr>
            <a:r>
              <a:rPr lang="en-US" b="1" dirty="0"/>
              <a:t>11:00 – 12:00	OpenPrinting: Retro-Fitting Printer </a:t>
            </a:r>
            <a:br>
              <a:rPr lang="en-US" b="1" dirty="0"/>
            </a:br>
            <a:r>
              <a:rPr lang="en-US" b="1" dirty="0"/>
              <a:t>Applications</a:t>
            </a:r>
          </a:p>
          <a:p>
            <a:pPr marL="2289175" lvl="1" indent="-1944688">
              <a:buNone/>
            </a:pPr>
            <a:r>
              <a:rPr lang="en-US" b="1" dirty="0"/>
              <a:t>12:00 – 12:45	Break / Lunch</a:t>
            </a:r>
          </a:p>
          <a:p>
            <a:pPr marL="2289175" lvl="1" indent="-1944688">
              <a:buNone/>
            </a:pPr>
            <a:r>
              <a:rPr lang="en-US" b="1" dirty="0"/>
              <a:t>12:45 – 1:45	OpenPrinting: cups-filters, CUPS SNAP, Printer Applications, Driverless Scanning</a:t>
            </a:r>
          </a:p>
        </p:txBody>
      </p:sp>
      <p:sp>
        <p:nvSpPr>
          <p:cNvPr id="136" name="Shape 136"/>
          <p:cNvSpPr>
            <a:spLocks noGrp="1"/>
          </p:cNvSpPr>
          <p:nvPr>
            <p:ph type="title"/>
          </p:nvPr>
        </p:nvSpPr>
        <p:spPr>
          <a:prstGeom prst="rect">
            <a:avLst/>
          </a:prstGeom>
        </p:spPr>
        <p:txBody>
          <a:bodyPr/>
          <a:lstStyle/>
          <a:p>
            <a:r>
              <a:rPr lang="en-US" dirty="0"/>
              <a:t>OP </a:t>
            </a:r>
            <a:r>
              <a:rPr dirty="0"/>
              <a:t>Agenda </a:t>
            </a:r>
            <a:r>
              <a:rPr lang="en-US" dirty="0"/>
              <a:t>Overview – Wednesday</a:t>
            </a:r>
            <a:endParaRPr dirty="0"/>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5</a:t>
            </a:fld>
            <a:endParaRPr/>
          </a:p>
        </p:txBody>
      </p:sp>
    </p:spTree>
    <p:extLst>
      <p:ext uri="{BB962C8B-B14F-4D97-AF65-F5344CB8AC3E}">
        <p14:creationId xmlns:p14="http://schemas.microsoft.com/office/powerpoint/2010/main" val="2254472640"/>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a:bodyPr>
          <a:lstStyle/>
          <a:p>
            <a:pPr marL="457200" marR="0" lvl="0">
              <a:lnSpc>
                <a:spcPct val="120000"/>
              </a:lnSpc>
              <a:spcBef>
                <a:spcPts val="0"/>
              </a:spcBef>
              <a:buClr>
                <a:srgbClr val="073763"/>
              </a:buClr>
              <a:buSzPts val="1800"/>
              <a:buFont typeface="Arial"/>
              <a:buChar char="●"/>
            </a:pPr>
            <a:r>
              <a:rPr lang="en-US" b="1" dirty="0">
                <a:solidFill>
                  <a:srgbClr val="073763"/>
                </a:solidFill>
                <a:highlight>
                  <a:srgbClr val="FFFFFF"/>
                </a:highlight>
                <a:uFillTx/>
                <a:latin typeface="Arial"/>
                <a:cs typeface="Arial"/>
                <a:sym typeface="Arial"/>
              </a:rPr>
              <a:t>Linux Internet public server market share in May 2023</a:t>
            </a:r>
            <a:br>
              <a:rPr lang="en-US"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rPr>
              <a:t>– 39% Linux / 19% Windows / 42% other/unknown</a:t>
            </a:r>
            <a:br>
              <a:rPr lang="en-US" sz="1800"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hlinkClick r:id="rId2"/>
              </a:rPr>
              <a:t>https://w3techs.com/technologies/overview/operating_system</a:t>
            </a:r>
            <a:br>
              <a:rPr lang="en-US" sz="1800"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hlinkClick r:id="rId3"/>
              </a:rPr>
              <a:t>https://w3techs.com/technologies/details/os-unix</a:t>
            </a:r>
            <a:endParaRPr lang="en-US" sz="1800" b="1" dirty="0">
              <a:solidFill>
                <a:srgbClr val="073763"/>
              </a:solidFill>
              <a:uFillTx/>
              <a:latin typeface="Arial"/>
              <a:cs typeface="Arial"/>
              <a:sym typeface="Arial"/>
            </a:endParaRPr>
          </a:p>
          <a:p>
            <a:pPr marL="457200" marR="0" lvl="0">
              <a:lnSpc>
                <a:spcPct val="120000"/>
              </a:lnSpc>
              <a:spcBef>
                <a:spcPts val="0"/>
              </a:spcBef>
              <a:buClr>
                <a:srgbClr val="073763"/>
              </a:buClr>
              <a:buSzPts val="1800"/>
              <a:buFont typeface="Arial"/>
              <a:buChar char="●"/>
            </a:pPr>
            <a:r>
              <a:rPr lang="en-US" b="1" dirty="0">
                <a:solidFill>
                  <a:srgbClr val="073763"/>
                </a:solidFill>
                <a:uFillTx/>
                <a:latin typeface="Arial"/>
                <a:cs typeface="Arial"/>
                <a:sym typeface="Arial"/>
              </a:rPr>
              <a:t>Linux Web Server market share in May 2023</a:t>
            </a:r>
            <a:br>
              <a:rPr lang="en-US" b="1" dirty="0">
                <a:solidFill>
                  <a:srgbClr val="073763"/>
                </a:solidFill>
                <a:uFillTx/>
                <a:latin typeface="Arial"/>
                <a:cs typeface="Arial"/>
                <a:sym typeface="Arial"/>
              </a:rPr>
            </a:br>
            <a:r>
              <a:rPr lang="en-US" sz="1800" b="1" dirty="0">
                <a:solidFill>
                  <a:srgbClr val="073763"/>
                </a:solidFill>
                <a:uFillTx/>
                <a:latin typeface="Arial"/>
                <a:cs typeface="Arial"/>
                <a:sym typeface="Arial"/>
              </a:rPr>
              <a:t>– 39% Linux / 19% Windows / 42% other/unknown</a:t>
            </a:r>
            <a:br>
              <a:rPr lang="en-US" b="1" dirty="0">
                <a:solidFill>
                  <a:srgbClr val="073763"/>
                </a:solidFill>
                <a:uFillTx/>
                <a:latin typeface="Arial"/>
                <a:cs typeface="Arial"/>
                <a:sym typeface="Arial"/>
              </a:rPr>
            </a:br>
            <a:r>
              <a:rPr lang="en-US" sz="1800" b="1" dirty="0">
                <a:solidFill>
                  <a:srgbClr val="073763"/>
                </a:solidFill>
                <a:uFillTx/>
                <a:latin typeface="Arial"/>
                <a:cs typeface="Arial"/>
                <a:sym typeface="Arial"/>
                <a:hlinkClick r:id="rId4"/>
              </a:rPr>
              <a:t>https://w3techs.com/technologies/comparison/os-linux,os-windows</a:t>
            </a:r>
            <a:endParaRPr lang="en-US" sz="18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Font typeface="Arial"/>
              <a:buChar char="●"/>
            </a:pPr>
            <a:r>
              <a:rPr lang="en-US" b="1" dirty="0">
                <a:solidFill>
                  <a:srgbClr val="073763"/>
                </a:solidFill>
                <a:highlight>
                  <a:srgbClr val="FFFFFF"/>
                </a:highlight>
                <a:uFillTx/>
                <a:latin typeface="Arial"/>
                <a:cs typeface="Arial"/>
                <a:sym typeface="Arial"/>
              </a:rPr>
              <a:t>Linux mobile OS market share in </a:t>
            </a:r>
            <a:r>
              <a:rPr lang="en-US" b="1" dirty="0">
                <a:solidFill>
                  <a:srgbClr val="073763"/>
                </a:solidFill>
                <a:uFillTx/>
                <a:latin typeface="Arial"/>
                <a:cs typeface="Arial"/>
                <a:sym typeface="Arial"/>
              </a:rPr>
              <a:t>May 2023 </a:t>
            </a:r>
            <a:br>
              <a:rPr lang="en-US"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rPr>
              <a:t>– 69% Android / 30% iOS / 1% other/unknown</a:t>
            </a:r>
            <a:br>
              <a:rPr lang="en-US" sz="1800" b="1" dirty="0">
                <a:solidFill>
                  <a:srgbClr val="073763"/>
                </a:solidFill>
                <a:highlight>
                  <a:srgbClr val="FFFFFF"/>
                </a:highlight>
                <a:uFillTx/>
                <a:latin typeface="Arial"/>
                <a:cs typeface="Arial"/>
                <a:sym typeface="Arial"/>
              </a:rPr>
            </a:br>
            <a:r>
              <a:rPr lang="en-US" sz="1800" b="1" dirty="0">
                <a:solidFill>
                  <a:srgbClr val="073763"/>
                </a:solidFill>
                <a:uFillTx/>
                <a:latin typeface="Arial"/>
                <a:cs typeface="Arial"/>
                <a:sym typeface="Arial"/>
                <a:hlinkClick r:id="rId5"/>
              </a:rPr>
              <a:t>http://gs.statcounter.com/os-market-share/mobile/worldwide</a:t>
            </a:r>
            <a:endParaRPr lang="en-US" sz="1800" b="1" dirty="0">
              <a:solidFill>
                <a:srgbClr val="073763"/>
              </a:solidFill>
              <a:uFillTx/>
              <a:latin typeface="Arial"/>
              <a:cs typeface="Arial"/>
              <a:sym typeface="Arial"/>
            </a:endParaRPr>
          </a:p>
          <a:p>
            <a:pPr marL="457200" marR="0" lvl="0">
              <a:lnSpc>
                <a:spcPct val="120000"/>
              </a:lnSpc>
              <a:spcBef>
                <a:spcPts val="0"/>
              </a:spcBef>
              <a:buClr>
                <a:srgbClr val="073763"/>
              </a:buClr>
              <a:buSzPts val="1800"/>
              <a:buFont typeface="Arial"/>
              <a:buChar char="●"/>
            </a:pPr>
            <a:r>
              <a:rPr lang="en-US" b="1" dirty="0">
                <a:solidFill>
                  <a:srgbClr val="073763"/>
                </a:solidFill>
                <a:highlight>
                  <a:srgbClr val="FFFFFF"/>
                </a:highlight>
                <a:uFillTx/>
                <a:latin typeface="Arial"/>
                <a:cs typeface="Arial"/>
                <a:sym typeface="Arial"/>
              </a:rPr>
              <a:t>Linux distributions popularity on Distro Watch in 2022 </a:t>
            </a:r>
            <a:br>
              <a:rPr lang="en-US" b="1" dirty="0">
                <a:solidFill>
                  <a:srgbClr val="073763"/>
                </a:solidFill>
                <a:highlight>
                  <a:srgbClr val="FFFFFF"/>
                </a:highlight>
                <a:uFillTx/>
                <a:latin typeface="Arial"/>
                <a:cs typeface="Arial"/>
                <a:sym typeface="Arial"/>
              </a:rPr>
            </a:br>
            <a:r>
              <a:rPr lang="en-US" b="1" dirty="0">
                <a:solidFill>
                  <a:srgbClr val="073763"/>
                </a:solidFill>
                <a:highlight>
                  <a:srgbClr val="FFFFFF"/>
                </a:highlight>
                <a:uFillTx/>
                <a:latin typeface="Arial"/>
                <a:cs typeface="Arial"/>
                <a:sym typeface="Arial"/>
              </a:rPr>
              <a:t>– </a:t>
            </a:r>
            <a:r>
              <a:rPr lang="en-US" sz="1800" b="1" dirty="0">
                <a:solidFill>
                  <a:srgbClr val="073763"/>
                </a:solidFill>
                <a:highlight>
                  <a:srgbClr val="FFFFFF"/>
                </a:highlight>
                <a:uFillTx/>
                <a:latin typeface="Arial"/>
                <a:cs typeface="Arial"/>
                <a:sym typeface="Arial"/>
              </a:rPr>
              <a:t>Mint, </a:t>
            </a:r>
            <a:r>
              <a:rPr lang="en-US" sz="1800" b="1" dirty="0" err="1">
                <a:solidFill>
                  <a:srgbClr val="073763"/>
                </a:solidFill>
                <a:highlight>
                  <a:srgbClr val="FFFFFF"/>
                </a:highlight>
                <a:uFillTx/>
                <a:latin typeface="Arial"/>
                <a:cs typeface="Arial"/>
                <a:sym typeface="Arial"/>
              </a:rPr>
              <a:t>Manjaro</a:t>
            </a:r>
            <a:r>
              <a:rPr lang="en-US" sz="1800" b="1" dirty="0">
                <a:solidFill>
                  <a:srgbClr val="073763"/>
                </a:solidFill>
                <a:highlight>
                  <a:srgbClr val="FFFFFF"/>
                </a:highlight>
                <a:uFillTx/>
                <a:latin typeface="Arial"/>
                <a:cs typeface="Arial"/>
                <a:sym typeface="Arial"/>
              </a:rPr>
              <a:t>, Fedora, Ubuntu, Debian, openSUSE</a:t>
            </a:r>
            <a:br>
              <a:rPr lang="en-US" sz="1800" b="1" dirty="0">
                <a:solidFill>
                  <a:srgbClr val="073763"/>
                </a:solidFill>
                <a:highlight>
                  <a:srgbClr val="FFFFFF"/>
                </a:highlight>
                <a:uFillTx/>
                <a:latin typeface="Arial"/>
                <a:cs typeface="Arial"/>
                <a:sym typeface="Arial"/>
              </a:rPr>
            </a:br>
            <a:r>
              <a:rPr lang="en-US" sz="1800" b="1" dirty="0">
                <a:solidFill>
                  <a:srgbClr val="073763"/>
                </a:solidFill>
                <a:uFillTx/>
                <a:latin typeface="Arial"/>
                <a:cs typeface="Arial"/>
                <a:sym typeface="Arial"/>
                <a:hlinkClick r:id="rId6"/>
              </a:rPr>
              <a:t>https://distrowatch.com/dwres.php?resource=popularity</a:t>
            </a:r>
            <a:br>
              <a:rPr lang="en-US" sz="1800" b="1" dirty="0">
                <a:solidFill>
                  <a:srgbClr val="073763"/>
                </a:solidFill>
                <a:highlight>
                  <a:srgbClr val="FFFFFF"/>
                </a:highlight>
                <a:uFillTx/>
                <a:latin typeface="Arial"/>
                <a:cs typeface="Arial"/>
                <a:sym typeface="Arial"/>
              </a:rPr>
            </a:br>
            <a:endParaRPr lang="en-US" dirty="0"/>
          </a:p>
        </p:txBody>
      </p:sp>
      <p:sp>
        <p:nvSpPr>
          <p:cNvPr id="136" name="Shape 136"/>
          <p:cNvSpPr>
            <a:spLocks noGrp="1"/>
          </p:cNvSpPr>
          <p:nvPr>
            <p:ph type="title"/>
          </p:nvPr>
        </p:nvSpPr>
        <p:spPr>
          <a:prstGeom prst="rect">
            <a:avLst/>
          </a:prstGeom>
        </p:spPr>
        <p:txBody>
          <a:bodyPr/>
          <a:lstStyle/>
          <a:p>
            <a:r>
              <a:rPr lang="en-US" dirty="0"/>
              <a:t>Linux Markets and Distributions</a:t>
            </a:r>
            <a:endParaRPr dirty="0"/>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6</a:t>
            </a:fld>
            <a:endParaRPr/>
          </a:p>
        </p:txBody>
      </p:sp>
    </p:spTree>
    <p:extLst>
      <p:ext uri="{BB962C8B-B14F-4D97-AF65-F5344CB8AC3E}">
        <p14:creationId xmlns:p14="http://schemas.microsoft.com/office/powerpoint/2010/main" val="2060370389"/>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lnSpcReduction="10000"/>
          </a:bodyPr>
          <a:lstStyle/>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r>
              <a:rPr kumimoji="0" lang="en-US" sz="2200" b="1" i="0" u="none" strike="noStrike" kern="0" cap="none" spc="0" normalizeH="0" baseline="0" noProof="0" dirty="0">
                <a:ln>
                  <a:noFill/>
                </a:ln>
                <a:solidFill>
                  <a:srgbClr val="073763"/>
                </a:solidFill>
                <a:effectLst/>
                <a:uLnTx/>
                <a:uFillTx/>
                <a:latin typeface="Arial"/>
                <a:ea typeface="Verdana"/>
                <a:cs typeface="Arial"/>
                <a:sym typeface="Arial"/>
              </a:rPr>
              <a:t>CUPS OpenPrinting</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800" b="1" dirty="0">
                <a:solidFill>
                  <a:srgbClr val="073763"/>
                </a:solidFill>
                <a:highlight>
                  <a:srgbClr val="FFFFFF"/>
                </a:highlight>
                <a:uFillTx/>
                <a:latin typeface="Arial"/>
                <a:ea typeface="Verdana"/>
                <a:cs typeface="Arial"/>
                <a:sym typeface="Arial"/>
              </a:rPr>
              <a:t>See CUPS Plenary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800" b="1" dirty="0">
                <a:solidFill>
                  <a:srgbClr val="073763"/>
                </a:solidFill>
                <a:highlight>
                  <a:srgbClr val="FFFFFF"/>
                </a:highlight>
                <a:uFillTx/>
                <a:latin typeface="Arial"/>
                <a:ea typeface="Verdana"/>
                <a:cs typeface="Arial"/>
                <a:sym typeface="Arial"/>
              </a:rPr>
              <a:t>Developers – Mike Sweet, </a:t>
            </a:r>
            <a:r>
              <a:rPr lang="en-US" sz="1800" b="1" dirty="0" err="1">
                <a:solidFill>
                  <a:srgbClr val="073763"/>
                </a:solidFill>
                <a:highlight>
                  <a:srgbClr val="FFFFFF"/>
                </a:highlight>
                <a:uFillTx/>
                <a:latin typeface="Arial"/>
                <a:ea typeface="Verdana"/>
                <a:cs typeface="Arial"/>
                <a:sym typeface="Arial"/>
              </a:rPr>
              <a:t>Zdenek</a:t>
            </a:r>
            <a:r>
              <a:rPr lang="en-US" sz="1800" b="1" dirty="0">
                <a:solidFill>
                  <a:srgbClr val="073763"/>
                </a:solidFill>
                <a:highlight>
                  <a:srgbClr val="FFFFFF"/>
                </a:highlight>
                <a:uFillTx/>
                <a:latin typeface="Arial"/>
                <a:ea typeface="Verdana"/>
                <a:cs typeface="Arial"/>
                <a:sym typeface="Arial"/>
              </a:rPr>
              <a:t> </a:t>
            </a:r>
            <a:r>
              <a:rPr lang="en-US" sz="1800" b="1" dirty="0" err="1">
                <a:solidFill>
                  <a:srgbClr val="073763"/>
                </a:solidFill>
                <a:highlight>
                  <a:srgbClr val="FFFFFF"/>
                </a:highlight>
                <a:uFillTx/>
                <a:latin typeface="Arial"/>
                <a:ea typeface="Verdana"/>
                <a:cs typeface="Arial"/>
                <a:sym typeface="Arial"/>
              </a:rPr>
              <a:t>Dohnal</a:t>
            </a:r>
            <a:r>
              <a:rPr lang="en-US" sz="1800" b="1" dirty="0">
                <a:solidFill>
                  <a:srgbClr val="073763"/>
                </a:solidFill>
                <a:highlight>
                  <a:srgbClr val="FFFFFF"/>
                </a:highlight>
                <a:uFillTx/>
                <a:latin typeface="Arial"/>
                <a:ea typeface="Verdana"/>
                <a:cs typeface="Arial"/>
                <a:sym typeface="Arial"/>
              </a:rPr>
              <a:t>, and Linux community</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800" b="1" dirty="0">
                <a:solidFill>
                  <a:srgbClr val="073763"/>
                </a:solidFill>
                <a:highlight>
                  <a:srgbClr val="FFFFFF"/>
                </a:highlight>
                <a:uFillTx/>
                <a:latin typeface="Arial"/>
                <a:ea typeface="Verdana"/>
                <a:cs typeface="Arial"/>
                <a:sym typeface="Arial"/>
              </a:rPr>
              <a:t>Latest Release – v2.4.1 (27 January 2022) </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Ubuntu 22.04 LTS (21 April 2022) shipped with CUPS v2.4.1</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CUPS Snap uses GIT master of OpenPrinting CUPS</a:t>
            </a:r>
            <a:b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b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2"/>
              </a:rPr>
              <a:t>https://github.com/OpenPrinting/cups-snap</a:t>
            </a:r>
            <a:b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b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3"/>
              </a:rPr>
              <a:t>https://snapcraft.io/cups</a:t>
            </a:r>
            <a:endPar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endPar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nSpc>
                <a:spcPct val="120000"/>
              </a:lnSpc>
              <a:spcBef>
                <a:spcPts val="0"/>
              </a:spcBef>
              <a:buClr>
                <a:srgbClr val="073763"/>
              </a:buClr>
              <a:buSzPts val="1800"/>
              <a:buNone/>
            </a:pPr>
            <a:r>
              <a:rPr lang="en-US" b="1" dirty="0">
                <a:solidFill>
                  <a:srgbClr val="073763"/>
                </a:solidFill>
                <a:uFillTx/>
                <a:latin typeface="Arial"/>
                <a:cs typeface="Arial"/>
                <a:sym typeface="Arial"/>
              </a:rPr>
              <a:t>CUPS Filters Highlights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See CUPS Filters presentation tomorrow</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Developers – Till Kamppeter and Linux community</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Latest Release – v1.28.15 (11 April 2022)</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Ubuntu 22.04 (21 April 2022) shipped with CUPS Filters v1.28.15</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CUPS Filters v2.0 is coming</a:t>
            </a:r>
            <a:br>
              <a:rPr lang="en-US" sz="1800"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hlinkClick r:id="rId4"/>
              </a:rPr>
              <a:t>https://github.com/OpenPrinting/cups-filters/releases/tag/1.28.15</a:t>
            </a:r>
            <a:endParaRPr lang="en-US" sz="1800" b="1" dirty="0">
              <a:solidFill>
                <a:srgbClr val="073763"/>
              </a:solidFill>
              <a:highlight>
                <a:srgbClr val="FFFFFF"/>
              </a:highlight>
              <a:uFillTx/>
              <a:latin typeface="Arial"/>
              <a:cs typeface="Arial"/>
              <a:sym typeface="Arial"/>
            </a:endParaRPr>
          </a:p>
        </p:txBody>
      </p:sp>
      <p:sp>
        <p:nvSpPr>
          <p:cNvPr id="136" name="Shape 136"/>
          <p:cNvSpPr>
            <a:spLocks noGrp="1"/>
          </p:cNvSpPr>
          <p:nvPr>
            <p:ph type="title"/>
          </p:nvPr>
        </p:nvSpPr>
        <p:spPr>
          <a:prstGeom prst="rect">
            <a:avLst/>
          </a:prstGeom>
        </p:spPr>
        <p:txBody>
          <a:bodyPr/>
          <a:lstStyle/>
          <a:p>
            <a:r>
              <a:rPr lang="en-US" dirty="0"/>
              <a:t>OpenPrinting Highlights 2022– 1 of 4</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7</a:t>
            </a:fld>
            <a:endParaRPr/>
          </a:p>
        </p:txBody>
      </p:sp>
    </p:spTree>
    <p:extLst>
      <p:ext uri="{BB962C8B-B14F-4D97-AF65-F5344CB8AC3E}">
        <p14:creationId xmlns:p14="http://schemas.microsoft.com/office/powerpoint/2010/main" val="2681053469"/>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fontScale="92500" lnSpcReduction="20000"/>
          </a:bodyPr>
          <a:lstStyle/>
          <a:p>
            <a:pPr marL="114300" marR="0" lvl="0" indent="0">
              <a:lnSpc>
                <a:spcPct val="120000"/>
              </a:lnSpc>
              <a:spcBef>
                <a:spcPts val="0"/>
              </a:spcBef>
              <a:buClr>
                <a:srgbClr val="073763"/>
              </a:buClr>
              <a:buSzPts val="1800"/>
              <a:buNone/>
            </a:pPr>
            <a:r>
              <a:rPr lang="en-US" sz="2000" b="1" dirty="0">
                <a:solidFill>
                  <a:srgbClr val="073763"/>
                </a:solidFill>
                <a:uFillTx/>
                <a:latin typeface="Arial"/>
                <a:cs typeface="Arial"/>
                <a:sym typeface="Arial"/>
              </a:rPr>
              <a:t>PAPPL (Printer Application)</a:t>
            </a:r>
          </a:p>
          <a:p>
            <a:pPr marL="457200" marR="0" lvl="0">
              <a:lnSpc>
                <a:spcPct val="120000"/>
              </a:lnSpc>
              <a:spcBef>
                <a:spcPts val="0"/>
              </a:spcBef>
              <a:buClr>
                <a:srgbClr val="073763"/>
              </a:buClr>
              <a:buSzPts val="1800"/>
              <a:buFont typeface="Arial"/>
              <a:buChar char="●"/>
            </a:pPr>
            <a:r>
              <a:rPr lang="en-US" sz="1700" b="1" dirty="0">
                <a:solidFill>
                  <a:srgbClr val="073763"/>
                </a:solidFill>
                <a:highlight>
                  <a:srgbClr val="FFFFFF"/>
                </a:highlight>
                <a:uFillTx/>
                <a:latin typeface="Arial"/>
                <a:cs typeface="Arial"/>
                <a:sym typeface="Arial"/>
              </a:rPr>
              <a:t>See Printer Applications presentation tomorrow</a:t>
            </a:r>
          </a:p>
          <a:p>
            <a:pPr marL="457200" marR="0" lvl="0">
              <a:lnSpc>
                <a:spcPct val="120000"/>
              </a:lnSpc>
              <a:spcBef>
                <a:spcPts val="0"/>
              </a:spcBef>
              <a:buClr>
                <a:srgbClr val="073763"/>
              </a:buClr>
              <a:buSzPts val="1800"/>
              <a:buFont typeface="Arial"/>
              <a:buChar char="●"/>
            </a:pPr>
            <a:r>
              <a:rPr lang="en-US" sz="1700" b="1" dirty="0">
                <a:solidFill>
                  <a:srgbClr val="073763"/>
                </a:solidFill>
                <a:highlight>
                  <a:srgbClr val="FFFFFF"/>
                </a:highlight>
                <a:uFillTx/>
                <a:latin typeface="Arial"/>
                <a:cs typeface="Arial"/>
                <a:sym typeface="Arial"/>
              </a:rPr>
              <a:t>Developers – Mike Sweet and Linux community</a:t>
            </a:r>
          </a:p>
          <a:p>
            <a:pPr marL="457200" marR="0" lvl="0">
              <a:lnSpc>
                <a:spcPct val="120000"/>
              </a:lnSpc>
              <a:spcBef>
                <a:spcPts val="0"/>
              </a:spcBef>
              <a:buClr>
                <a:srgbClr val="073763"/>
              </a:buClr>
              <a:buSzPts val="1800"/>
              <a:buFont typeface="Arial"/>
              <a:buChar char="●"/>
            </a:pPr>
            <a:r>
              <a:rPr lang="en-US" sz="1700" b="1" dirty="0">
                <a:solidFill>
                  <a:srgbClr val="073763"/>
                </a:solidFill>
                <a:highlight>
                  <a:srgbClr val="FFFFFF"/>
                </a:highlight>
                <a:uFillTx/>
                <a:latin typeface="Arial"/>
                <a:cs typeface="Arial"/>
                <a:sym typeface="Arial"/>
              </a:rPr>
              <a:t>Latest Release – v1.2.0 (15 May 2022)</a:t>
            </a:r>
            <a:br>
              <a:rPr lang="en-US" sz="1700" b="1" dirty="0">
                <a:solidFill>
                  <a:srgbClr val="073763"/>
                </a:solidFill>
                <a:highlight>
                  <a:srgbClr val="FFFFFF"/>
                </a:highlight>
                <a:uFillTx/>
                <a:latin typeface="Arial"/>
                <a:cs typeface="Arial"/>
                <a:sym typeface="Arial"/>
              </a:rPr>
            </a:br>
            <a:r>
              <a:rPr lang="en-US" sz="1700" b="1" dirty="0">
                <a:solidFill>
                  <a:srgbClr val="073763"/>
                </a:solidFill>
                <a:highlight>
                  <a:srgbClr val="FFFFFF"/>
                </a:highlight>
                <a:uFillTx/>
                <a:latin typeface="Arial"/>
                <a:cs typeface="Arial"/>
                <a:sym typeface="Arial"/>
                <a:hlinkClick r:id="rId2"/>
              </a:rPr>
              <a:t>https://github.com/michaelrsweet/pappl/releases/tag/v1.2.0</a:t>
            </a:r>
            <a:br>
              <a:rPr lang="en-US" sz="1700" b="1" dirty="0">
                <a:solidFill>
                  <a:srgbClr val="073763"/>
                </a:solidFill>
                <a:highlight>
                  <a:srgbClr val="FFFFFF"/>
                </a:highlight>
                <a:uFillTx/>
                <a:latin typeface="Arial"/>
                <a:cs typeface="Arial"/>
                <a:sym typeface="Arial"/>
              </a:rPr>
            </a:br>
            <a:endParaRPr lang="en-US" sz="1700" b="1" dirty="0">
              <a:solidFill>
                <a:srgbClr val="073763"/>
              </a:solidFill>
              <a:highlight>
                <a:srgbClr val="FFFFFF"/>
              </a:highlight>
              <a:uFillTx/>
              <a:latin typeface="Arial"/>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r>
              <a:rPr kumimoji="0" lang="en-US" sz="2000" b="1" i="0" u="none" strike="noStrike" kern="0" cap="none" spc="0" normalizeH="0" baseline="0" noProof="0" dirty="0">
                <a:ln>
                  <a:noFill/>
                </a:ln>
                <a:solidFill>
                  <a:srgbClr val="073763"/>
                </a:solidFill>
                <a:effectLst/>
                <a:uLnTx/>
                <a:uFillTx/>
                <a:latin typeface="Arial"/>
                <a:ea typeface="Verdana"/>
                <a:cs typeface="Arial"/>
                <a:sym typeface="Arial"/>
              </a:rPr>
              <a:t>PostScript Printer Application</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a:t>
            </a:r>
            <a:r>
              <a:rPr lang="en-US" sz="1700" b="1" dirty="0">
                <a:solidFill>
                  <a:srgbClr val="073763"/>
                </a:solidFill>
                <a:highlight>
                  <a:srgbClr val="FFFFFF"/>
                </a:highlight>
                <a:uFillTx/>
                <a:latin typeface="Arial"/>
                <a:ea typeface="Verdana"/>
                <a:cs typeface="Arial"/>
                <a:sym typeface="Arial"/>
              </a:rPr>
              <a:t>Printer Applications</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Developers – Till </a:t>
            </a:r>
            <a:r>
              <a:rPr kumimoji="0" lang="en-US" sz="17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Kamppeter</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and Linux community</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700" b="1" dirty="0">
                <a:solidFill>
                  <a:srgbClr val="073763"/>
                </a:solidFill>
                <a:highlight>
                  <a:srgbClr val="FFFFFF"/>
                </a:highlight>
                <a:uFillTx/>
                <a:latin typeface="Arial"/>
                <a:ea typeface="Verdana"/>
                <a:cs typeface="Arial"/>
                <a:sym typeface="Arial"/>
              </a:rPr>
              <a:t>PostScript Printer Application is now in Snap Store</a:t>
            </a:r>
            <a:br>
              <a:rPr lang="en-US" sz="1700" b="1" dirty="0">
                <a:solidFill>
                  <a:srgbClr val="073763"/>
                </a:solidFill>
                <a:highlight>
                  <a:srgbClr val="FFFFFF"/>
                </a:highlight>
                <a:uFillTx/>
                <a:latin typeface="Arial"/>
                <a:ea typeface="Verdana"/>
                <a:cs typeface="Arial"/>
                <a:sym typeface="Arial"/>
              </a:rPr>
            </a:br>
            <a:r>
              <a:rPr lang="en-US" sz="1700" b="1" dirty="0">
                <a:solidFill>
                  <a:srgbClr val="073763"/>
                </a:solidFill>
                <a:highlight>
                  <a:srgbClr val="FFFFFF"/>
                </a:highlight>
                <a:uFillTx/>
                <a:latin typeface="Arial"/>
                <a:ea typeface="Verdana"/>
                <a:cs typeface="Arial"/>
                <a:sym typeface="Arial"/>
                <a:hlinkClick r:id="rId3"/>
              </a:rPr>
              <a:t>https://github.com/OpenPrinting/ps-printer-app</a:t>
            </a:r>
            <a:br>
              <a:rPr lang="en-US" sz="1700" b="1" dirty="0">
                <a:solidFill>
                  <a:srgbClr val="073763"/>
                </a:solidFill>
                <a:highlight>
                  <a:srgbClr val="FFFFFF"/>
                </a:highlight>
                <a:uFillTx/>
                <a:latin typeface="Arial"/>
                <a:ea typeface="Verdana"/>
                <a:cs typeface="Arial"/>
                <a:sym typeface="Arial"/>
              </a:rPr>
            </a:br>
            <a:r>
              <a:rPr lang="en-US" sz="1700" b="1" dirty="0">
                <a:solidFill>
                  <a:srgbClr val="073763"/>
                </a:solidFill>
                <a:highlight>
                  <a:srgbClr val="FFFFFF"/>
                </a:highlight>
                <a:uFillTx/>
                <a:latin typeface="Arial"/>
                <a:ea typeface="Verdana"/>
                <a:cs typeface="Arial"/>
                <a:sym typeface="Arial"/>
                <a:hlinkClick r:id="rId4"/>
              </a:rPr>
              <a:t>https://snapcraft.io/ps-printer-app</a:t>
            </a:r>
            <a:endParaRPr lang="en-US" sz="1700" b="1" dirty="0">
              <a:solidFill>
                <a:srgbClr val="073763"/>
              </a:solidFill>
              <a:highlight>
                <a:srgbClr val="FFFFFF"/>
              </a:highlight>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r>
              <a:rPr kumimoji="0" lang="en-US" sz="20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Ghostscript Printer Application</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Printer Applications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Developers – Till </a:t>
            </a:r>
            <a:r>
              <a:rPr kumimoji="0" lang="en-US" sz="17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Kamppeter</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and Linux community</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700" b="1" dirty="0">
                <a:solidFill>
                  <a:srgbClr val="073763"/>
                </a:solidFill>
                <a:highlight>
                  <a:srgbClr val="FFFFFF"/>
                </a:highlight>
                <a:uFillTx/>
                <a:latin typeface="Arial"/>
                <a:ea typeface="Verdana"/>
                <a:cs typeface="Arial"/>
                <a:sym typeface="Arial"/>
              </a:rPr>
              <a:t>Ghosts</a:t>
            </a:r>
            <a:r>
              <a:rPr kumimoji="0" lang="en-US" sz="17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cript</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Printer Application is now in Snap Store</a:t>
            </a:r>
            <a:b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b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5"/>
              </a:rPr>
              <a:t>https://github.com/OpenPrinting/ghostscript-printer-app</a:t>
            </a:r>
            <a:b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b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6"/>
              </a:rPr>
              <a:t>https://snapcraft.io/ghostscript-printer-app</a:t>
            </a:r>
            <a:endParaRPr kumimoji="0" lang="en-US" sz="20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nSpc>
                <a:spcPct val="120000"/>
              </a:lnSpc>
              <a:spcBef>
                <a:spcPts val="0"/>
              </a:spcBef>
              <a:buClr>
                <a:srgbClr val="073763"/>
              </a:buClr>
              <a:buSzPts val="1800"/>
              <a:buNone/>
            </a:pPr>
            <a:endParaRPr lang="en-US" sz="1800" b="1" dirty="0">
              <a:solidFill>
                <a:srgbClr val="073763"/>
              </a:solidFill>
              <a:highlight>
                <a:srgbClr val="FFFFFF"/>
              </a:highlight>
              <a:uFillTx/>
              <a:latin typeface="Arial"/>
              <a:cs typeface="Arial"/>
              <a:sym typeface="Arial"/>
            </a:endParaRPr>
          </a:p>
        </p:txBody>
      </p:sp>
      <p:sp>
        <p:nvSpPr>
          <p:cNvPr id="136" name="Shape 136"/>
          <p:cNvSpPr>
            <a:spLocks noGrp="1"/>
          </p:cNvSpPr>
          <p:nvPr>
            <p:ph type="title"/>
          </p:nvPr>
        </p:nvSpPr>
        <p:spPr>
          <a:prstGeom prst="rect">
            <a:avLst/>
          </a:prstGeom>
        </p:spPr>
        <p:txBody>
          <a:bodyPr/>
          <a:lstStyle/>
          <a:p>
            <a:r>
              <a:rPr lang="en-US" dirty="0"/>
              <a:t>OpenPrinting Highlights 2022– 2 of 4</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8</a:t>
            </a:fld>
            <a:endParaRPr/>
          </a:p>
        </p:txBody>
      </p:sp>
    </p:spTree>
    <p:extLst>
      <p:ext uri="{BB962C8B-B14F-4D97-AF65-F5344CB8AC3E}">
        <p14:creationId xmlns:p14="http://schemas.microsoft.com/office/powerpoint/2010/main" val="731585725"/>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fontScale="92500" lnSpcReduction="10000"/>
          </a:bodyPr>
          <a:lstStyle/>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r>
              <a:rPr kumimoji="0" lang="en-US" sz="2000" b="1" i="0" u="none" strike="noStrike" kern="0" cap="none" spc="0" normalizeH="0" baseline="0" noProof="0" dirty="0" err="1">
                <a:ln>
                  <a:noFill/>
                </a:ln>
                <a:solidFill>
                  <a:srgbClr val="073763"/>
                </a:solidFill>
                <a:effectLst/>
                <a:uLnTx/>
                <a:uFillTx/>
                <a:latin typeface="Arial"/>
                <a:ea typeface="Verdana"/>
                <a:cs typeface="Arial"/>
                <a:sym typeface="Arial"/>
              </a:rPr>
              <a:t>Gutenprint</a:t>
            </a:r>
            <a:r>
              <a:rPr kumimoji="0" lang="en-US" sz="2000" b="1" i="0" u="none" strike="noStrike" kern="0" cap="none" spc="0" normalizeH="0" baseline="0" noProof="0" dirty="0">
                <a:ln>
                  <a:noFill/>
                </a:ln>
                <a:solidFill>
                  <a:srgbClr val="073763"/>
                </a:solidFill>
                <a:effectLst/>
                <a:uLnTx/>
                <a:uFillTx/>
                <a:latin typeface="Arial"/>
                <a:ea typeface="Verdana"/>
                <a:cs typeface="Arial"/>
                <a:sym typeface="Arial"/>
              </a:rPr>
              <a:t> Printer Application</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a:t>
            </a:r>
            <a:r>
              <a:rPr lang="en-US" sz="1700" b="1" dirty="0">
                <a:solidFill>
                  <a:srgbClr val="073763"/>
                </a:solidFill>
                <a:highlight>
                  <a:srgbClr val="FFFFFF"/>
                </a:highlight>
                <a:uFillTx/>
                <a:latin typeface="Arial"/>
                <a:ea typeface="Verdana"/>
                <a:cs typeface="Arial"/>
                <a:sym typeface="Arial"/>
              </a:rPr>
              <a:t>Printer Applications</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Developers – Till </a:t>
            </a:r>
            <a:r>
              <a:rPr kumimoji="0" lang="en-US" sz="17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Kamppeter</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and Linux community</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700" b="1" dirty="0" err="1">
                <a:solidFill>
                  <a:srgbClr val="073763"/>
                </a:solidFill>
                <a:highlight>
                  <a:srgbClr val="FFFFFF"/>
                </a:highlight>
                <a:uFillTx/>
                <a:latin typeface="Arial"/>
                <a:ea typeface="Verdana"/>
                <a:cs typeface="Arial"/>
                <a:sym typeface="Arial"/>
              </a:rPr>
              <a:t>Gutenprint</a:t>
            </a:r>
            <a:r>
              <a:rPr lang="en-US" sz="1700" b="1" dirty="0">
                <a:solidFill>
                  <a:srgbClr val="073763"/>
                </a:solidFill>
                <a:highlight>
                  <a:srgbClr val="FFFFFF"/>
                </a:highlight>
                <a:uFillTx/>
                <a:latin typeface="Arial"/>
                <a:ea typeface="Verdana"/>
                <a:cs typeface="Arial"/>
                <a:sym typeface="Arial"/>
              </a:rPr>
              <a:t> Printer Application is now in Snap Store</a:t>
            </a:r>
            <a:br>
              <a:rPr lang="en-US" sz="1700" b="1" dirty="0">
                <a:solidFill>
                  <a:srgbClr val="073763"/>
                </a:solidFill>
                <a:highlight>
                  <a:srgbClr val="FFFFFF"/>
                </a:highlight>
                <a:uFillTx/>
                <a:latin typeface="Arial"/>
                <a:ea typeface="Verdana"/>
                <a:cs typeface="Arial"/>
                <a:sym typeface="Arial"/>
              </a:rPr>
            </a:br>
            <a:r>
              <a:rPr lang="en-US" sz="1700" b="1" dirty="0">
                <a:solidFill>
                  <a:srgbClr val="073763"/>
                </a:solidFill>
                <a:highlight>
                  <a:srgbClr val="FFFFFF"/>
                </a:highlight>
                <a:uFillTx/>
                <a:latin typeface="Arial"/>
                <a:ea typeface="Verdana"/>
                <a:cs typeface="Arial"/>
                <a:sym typeface="Arial"/>
                <a:hlinkClick r:id="rId2"/>
              </a:rPr>
              <a:t>https://github.com/OpenPrinting/gutenprint-printer-app</a:t>
            </a:r>
            <a:br>
              <a:rPr lang="en-US" sz="1700" b="1" dirty="0">
                <a:solidFill>
                  <a:srgbClr val="073763"/>
                </a:solidFill>
                <a:highlight>
                  <a:srgbClr val="FFFFFF"/>
                </a:highlight>
                <a:uFillTx/>
                <a:latin typeface="Arial"/>
                <a:ea typeface="Verdana"/>
                <a:cs typeface="Arial"/>
                <a:sym typeface="Arial"/>
              </a:rPr>
            </a:br>
            <a:r>
              <a:rPr lang="en-US" sz="1700" b="1" dirty="0">
                <a:solidFill>
                  <a:srgbClr val="073763"/>
                </a:solidFill>
                <a:highlight>
                  <a:srgbClr val="FFFFFF"/>
                </a:highlight>
                <a:uFillTx/>
                <a:latin typeface="Arial"/>
                <a:ea typeface="Verdana"/>
                <a:cs typeface="Arial"/>
                <a:sym typeface="Arial"/>
                <a:hlinkClick r:id="rId3"/>
              </a:rPr>
              <a:t>https://snapcraft.io/gutenprint-printer-app</a:t>
            </a:r>
            <a:endParaRPr lang="en-US" sz="1700" b="1" dirty="0">
              <a:solidFill>
                <a:srgbClr val="073763"/>
              </a:solidFill>
              <a:highlight>
                <a:srgbClr val="FFFFFF"/>
              </a:highlight>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r>
              <a:rPr kumimoji="0" lang="en-US" sz="20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HPLIP Printer Application</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Printer Applications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Developers – Till </a:t>
            </a:r>
            <a:r>
              <a:rPr kumimoji="0" lang="en-US" sz="17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Kamppeter</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and Linux community</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700" b="1" dirty="0">
                <a:solidFill>
                  <a:srgbClr val="073763"/>
                </a:solidFill>
                <a:highlight>
                  <a:srgbClr val="FFFFFF"/>
                </a:highlight>
                <a:uFillTx/>
                <a:latin typeface="Arial"/>
                <a:ea typeface="Verdana"/>
                <a:cs typeface="Arial"/>
                <a:sym typeface="Arial"/>
              </a:rPr>
              <a:t>HPLIP </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Printer Application is now in Snap Store</a:t>
            </a:r>
            <a:b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b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4"/>
              </a:rPr>
              <a:t>https://github.com/OpenPrinting/hplip-printer-app</a:t>
            </a:r>
            <a:b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b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5"/>
              </a:rPr>
              <a:t>https://snapcraft.io/hplip-printer-app</a:t>
            </a:r>
            <a:endPar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lang="en-US" sz="1700" b="1" dirty="0">
              <a:solidFill>
                <a:srgbClr val="073763"/>
              </a:solidFill>
              <a:highlight>
                <a:srgbClr val="FFFFFF"/>
              </a:highlight>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r>
              <a:rPr lang="en-US" sz="2000" b="1" dirty="0">
                <a:solidFill>
                  <a:srgbClr val="073763"/>
                </a:solidFill>
                <a:highlight>
                  <a:srgbClr val="FFFFFF"/>
                </a:highlight>
                <a:uFillTx/>
                <a:latin typeface="Arial"/>
                <a:ea typeface="Verdana"/>
                <a:cs typeface="Arial"/>
                <a:sym typeface="Arial"/>
              </a:rPr>
              <a:t>Retro-Fitting Printer Applications</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Retro-Fitting Printer Applications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Developers – Till </a:t>
            </a:r>
            <a:r>
              <a:rPr kumimoji="0" lang="en-US" sz="17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Kamppeter</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and Linux community</a:t>
            </a:r>
            <a:b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b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6"/>
              </a:rPr>
              <a:t>https://github.com/OpenPrinting/pappl-retrofit</a:t>
            </a:r>
            <a:endPar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kumimoji="0" lang="en-US" sz="20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nSpc>
                <a:spcPct val="120000"/>
              </a:lnSpc>
              <a:spcBef>
                <a:spcPts val="0"/>
              </a:spcBef>
              <a:buClr>
                <a:srgbClr val="073763"/>
              </a:buClr>
              <a:buSzPts val="1800"/>
              <a:buNone/>
            </a:pPr>
            <a:endParaRPr lang="en-US" sz="1800" b="1" dirty="0">
              <a:solidFill>
                <a:srgbClr val="073763"/>
              </a:solidFill>
              <a:highlight>
                <a:srgbClr val="FFFFFF"/>
              </a:highlight>
              <a:uFillTx/>
              <a:latin typeface="Arial"/>
              <a:cs typeface="Arial"/>
              <a:sym typeface="Arial"/>
            </a:endParaRPr>
          </a:p>
        </p:txBody>
      </p:sp>
      <p:sp>
        <p:nvSpPr>
          <p:cNvPr id="136" name="Shape 136"/>
          <p:cNvSpPr>
            <a:spLocks noGrp="1"/>
          </p:cNvSpPr>
          <p:nvPr>
            <p:ph type="title"/>
          </p:nvPr>
        </p:nvSpPr>
        <p:spPr>
          <a:prstGeom prst="rect">
            <a:avLst/>
          </a:prstGeom>
        </p:spPr>
        <p:txBody>
          <a:bodyPr/>
          <a:lstStyle/>
          <a:p>
            <a:r>
              <a:rPr lang="en-US" dirty="0"/>
              <a:t>OpenPrinting Highlights 2022– 3 of 4</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9</a:t>
            </a:fld>
            <a:endParaRPr/>
          </a:p>
        </p:txBody>
      </p:sp>
    </p:spTree>
    <p:extLst>
      <p:ext uri="{BB962C8B-B14F-4D97-AF65-F5344CB8AC3E}">
        <p14:creationId xmlns:p14="http://schemas.microsoft.com/office/powerpoint/2010/main" val="15817625"/>
      </p:ext>
    </p:extLst>
  </p:cSld>
  <p:clrMapOvr>
    <a:masterClrMapping/>
  </p:clrMapOvr>
  <p:transition spd="slow"/>
</p:sld>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48355</TotalTime>
  <Words>1847</Words>
  <Application>Microsoft Office PowerPoint</Application>
  <PresentationFormat>On-screen Show (4:3)</PresentationFormat>
  <Paragraphs>224</Paragraphs>
  <Slides>18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AAAAAD+Verdana</vt:lpstr>
      <vt:lpstr>Arial</vt:lpstr>
      <vt:lpstr>Lucida Grande</vt:lpstr>
      <vt:lpstr>Verdana</vt:lpstr>
      <vt:lpstr>White</vt:lpstr>
      <vt:lpstr>      – Joint PWG/OP Summit OpenPrinting Plenary – 16 May 2023 </vt:lpstr>
      <vt:lpstr>OP Plenary Agenda</vt:lpstr>
      <vt:lpstr>PWG Antitrust Policy and IPR Policy</vt:lpstr>
      <vt:lpstr>OP Agenda Overview – Tuesday</vt:lpstr>
      <vt:lpstr>OP Agenda Overview – Wednesday</vt:lpstr>
      <vt:lpstr>Linux Markets and Distributions</vt:lpstr>
      <vt:lpstr>OpenPrinting Highlights 2022– 1 of 4</vt:lpstr>
      <vt:lpstr>OpenPrinting Highlights 2022– 2 of 4</vt:lpstr>
      <vt:lpstr>OpenPrinting Highlights 2022– 3 of 4</vt:lpstr>
      <vt:lpstr>OpenPrinting Highlights 2022– 4 of 4</vt:lpstr>
      <vt:lpstr>OpenPrinting Google Summer of Code 2022</vt:lpstr>
      <vt:lpstr>OpenPrinting Highlights 2023– 1 of 4</vt:lpstr>
      <vt:lpstr>OpenPrinting Highlights 2023– 2 of 4</vt:lpstr>
      <vt:lpstr>OpenPrinting Highlights 2023– 3 of 4</vt:lpstr>
      <vt:lpstr>OpenPrinting Highlights 2023– 4 of 4</vt:lpstr>
      <vt:lpstr>OpenPrinting Google Summer of Code 2023</vt:lpstr>
      <vt:lpstr>OpenPrinting  Next Steps</vt:lpstr>
      <vt:lpstr>Other Questions / Comments</vt:lpstr>
    </vt:vector>
  </TitlesOfParts>
  <Manager/>
  <Company>IEEE ISTO Printer Working Group</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PWG Face-to-Face Plenary Session - August 2019</dc:title>
  <dc:subject/>
  <dc:creator>Smith Kennedy [HP Inc.]</dc:creator>
  <cp:keywords/>
  <dc:description/>
  <cp:lastModifiedBy>Ira McDonald</cp:lastModifiedBy>
  <cp:revision>764</cp:revision>
  <cp:lastPrinted>2023-05-15T17:10:14Z</cp:lastPrinted>
  <dcterms:modified xsi:type="dcterms:W3CDTF">2023-05-15T18:28:55Z</dcterms:modified>
  <cp:category/>
</cp:coreProperties>
</file>