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1" r:id="rId2"/>
  </p:sldMasterIdLst>
  <p:notesMasterIdLst>
    <p:notesMasterId r:id="rId26"/>
  </p:notesMasterIdLst>
  <p:sldIdLst>
    <p:sldId id="417" r:id="rId3"/>
    <p:sldId id="257" r:id="rId4"/>
    <p:sldId id="258" r:id="rId5"/>
    <p:sldId id="374" r:id="rId6"/>
    <p:sldId id="431" r:id="rId7"/>
    <p:sldId id="259" r:id="rId8"/>
    <p:sldId id="260" r:id="rId9"/>
    <p:sldId id="261" r:id="rId10"/>
    <p:sldId id="262" r:id="rId11"/>
    <p:sldId id="418" r:id="rId12"/>
    <p:sldId id="432" r:id="rId13"/>
    <p:sldId id="419" r:id="rId14"/>
    <p:sldId id="435" r:id="rId15"/>
    <p:sldId id="441" r:id="rId16"/>
    <p:sldId id="440" r:id="rId17"/>
    <p:sldId id="437" r:id="rId18"/>
    <p:sldId id="442" r:id="rId19"/>
    <p:sldId id="443" r:id="rId20"/>
    <p:sldId id="447" r:id="rId21"/>
    <p:sldId id="444" r:id="rId22"/>
    <p:sldId id="445" r:id="rId23"/>
    <p:sldId id="425" r:id="rId24"/>
    <p:sldId id="289" r:id="rId2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5D6FB7"/>
    <a:srgbClr val="F9F187"/>
    <a:srgbClr val="F9E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7EA03C-71EE-114E-822C-4901484729E3}" v="19" dt="2020-04-08T06:13:12.423"/>
  </p1510:revLst>
</p1510:revInfo>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57"/>
    <p:restoredTop sz="96054"/>
  </p:normalViewPr>
  <p:slideViewPr>
    <p:cSldViewPr snapToGrid="0" snapToObjects="1">
      <p:cViewPr varScale="1">
        <p:scale>
          <a:sx n="118" d="100"/>
          <a:sy n="118" d="100"/>
        </p:scale>
        <p:origin x="2008" y="208"/>
      </p:cViewPr>
      <p:guideLst>
        <p:guide orient="horz" pos="2160"/>
        <p:guide pos="2880"/>
      </p:guideLst>
    </p:cSldViewPr>
  </p:slideViewPr>
  <p:outlineViewPr>
    <p:cViewPr>
      <p:scale>
        <a:sx n="33" d="100"/>
        <a:sy n="33" d="100"/>
      </p:scale>
      <p:origin x="0" y="-4112"/>
    </p:cViewPr>
  </p:outlineViewPr>
  <p:notesTextViewPr>
    <p:cViewPr>
      <p:scale>
        <a:sx n="1" d="1"/>
        <a:sy n="1" d="1"/>
      </p:scale>
      <p:origin x="0" y="0"/>
    </p:cViewPr>
  </p:notesTextViewPr>
  <p:sorterViewPr>
    <p:cViewPr>
      <p:scale>
        <a:sx n="93" d="100"/>
        <a:sy n="93"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nedy, Smith (Wireless &amp; IPP Standards)" userId="0eeb2244-425b-4283-bee1-e4f5d8874cb0" providerId="ADAL" clId="{F77EA03C-71EE-114E-822C-4901484729E3}"/>
    <pc:docChg chg="modMainMaster">
      <pc:chgData name="Kennedy, Smith (Wireless &amp; IPP Standards)" userId="0eeb2244-425b-4283-bee1-e4f5d8874cb0" providerId="ADAL" clId="{F77EA03C-71EE-114E-822C-4901484729E3}" dt="2020-04-08T06:15:10.007" v="82" actId="20577"/>
      <pc:docMkLst>
        <pc:docMk/>
      </pc:docMkLst>
      <pc:sldMasterChg chg="modSp modSldLayout">
        <pc:chgData name="Kennedy, Smith (Wireless &amp; IPP Standards)" userId="0eeb2244-425b-4283-bee1-e4f5d8874cb0" providerId="ADAL" clId="{F77EA03C-71EE-114E-822C-4901484729E3}" dt="2020-04-08T06:15:10.007" v="82" actId="20577"/>
        <pc:sldMasterMkLst>
          <pc:docMk/>
          <pc:sldMasterMk cId="0" sldId="2147483648"/>
        </pc:sldMasterMkLst>
        <pc:spChg chg="mod">
          <ac:chgData name="Kennedy, Smith (Wireless &amp; IPP Standards)" userId="0eeb2244-425b-4283-bee1-e4f5d8874cb0" providerId="ADAL" clId="{F77EA03C-71EE-114E-822C-4901484729E3}" dt="2020-04-08T06:13:06.635" v="67" actId="207"/>
          <ac:spMkLst>
            <pc:docMk/>
            <pc:sldMasterMk cId="0" sldId="2147483648"/>
            <ac:spMk id="2" creationId="{00000000-0000-0000-0000-000000000000}"/>
          </ac:spMkLst>
        </pc:spChg>
        <pc:spChg chg="mod">
          <ac:chgData name="Kennedy, Smith (Wireless &amp; IPP Standards)" userId="0eeb2244-425b-4283-bee1-e4f5d8874cb0" providerId="ADAL" clId="{F77EA03C-71EE-114E-822C-4901484729E3}" dt="2020-04-08T06:13:12.423" v="68" actId="207"/>
          <ac:spMkLst>
            <pc:docMk/>
            <pc:sldMasterMk cId="0" sldId="2147483648"/>
            <ac:spMk id="12" creationId="{B67249C2-F919-FB43-A3E8-432384B3F9C2}"/>
          </ac:spMkLst>
        </pc:spChg>
        <pc:spChg chg="mod">
          <ac:chgData name="Kennedy, Smith (Wireless &amp; IPP Standards)" userId="0eeb2244-425b-4283-bee1-e4f5d8874cb0" providerId="ADAL" clId="{F77EA03C-71EE-114E-822C-4901484729E3}" dt="2020-04-08T06:15:10.007" v="82" actId="20577"/>
          <ac:spMkLst>
            <pc:docMk/>
            <pc:sldMasterMk cId="0" sldId="2147483648"/>
            <ac:spMk id="14" creationId="{D6751747-1FDD-7544-A3EA-07F79A4C8066}"/>
          </ac:spMkLst>
        </pc:spChg>
        <pc:picChg chg="mod">
          <ac:chgData name="Kennedy, Smith (Wireless &amp; IPP Standards)" userId="0eeb2244-425b-4283-bee1-e4f5d8874cb0" providerId="ADAL" clId="{F77EA03C-71EE-114E-822C-4901484729E3}" dt="2020-04-08T06:11:33.624" v="59" actId="14826"/>
          <ac:picMkLst>
            <pc:docMk/>
            <pc:sldMasterMk cId="0" sldId="2147483648"/>
            <ac:picMk id="3" creationId="{00000000-0000-0000-0000-000000000000}"/>
          </ac:picMkLst>
        </pc:picChg>
        <pc:sldLayoutChg chg="modSp">
          <pc:chgData name="Kennedy, Smith (Wireless &amp; IPP Standards)" userId="0eeb2244-425b-4283-bee1-e4f5d8874cb0" providerId="ADAL" clId="{F77EA03C-71EE-114E-822C-4901484729E3}" dt="2020-04-08T06:13:38.376" v="69" actId="6549"/>
          <pc:sldLayoutMkLst>
            <pc:docMk/>
            <pc:sldMasterMk cId="0" sldId="2147483648"/>
            <pc:sldLayoutMk cId="0" sldId="2147483649"/>
          </pc:sldLayoutMkLst>
          <pc:spChg chg="mod">
            <ac:chgData name="Kennedy, Smith (Wireless &amp; IPP Standards)" userId="0eeb2244-425b-4283-bee1-e4f5d8874cb0" providerId="ADAL" clId="{F77EA03C-71EE-114E-822C-4901484729E3}" dt="2020-04-08T06:13:38.376" v="69" actId="6549"/>
            <ac:spMkLst>
              <pc:docMk/>
              <pc:sldMasterMk cId="0" sldId="2147483648"/>
              <pc:sldLayoutMk cId="0" sldId="2147483649"/>
              <ac:spMk id="17" creationId="{00000000-0000-0000-0000-000000000000}"/>
            </ac:spMkLst>
          </pc:spChg>
          <pc:picChg chg="mod">
            <ac:chgData name="Kennedy, Smith (Wireless &amp; IPP Standards)" userId="0eeb2244-425b-4283-bee1-e4f5d8874cb0" providerId="ADAL" clId="{F77EA03C-71EE-114E-822C-4901484729E3}" dt="2020-04-08T06:10:54.345" v="0" actId="14826"/>
            <ac:picMkLst>
              <pc:docMk/>
              <pc:sldMasterMk cId="0" sldId="2147483648"/>
              <pc:sldLayoutMk cId="0" sldId="2147483649"/>
              <ac:picMk id="18" creationId="{00000000-0000-0000-0000-000000000000}"/>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xfrm>
            <a:off x="1143000" y="685800"/>
            <a:ext cx="4572000" cy="3429000"/>
          </a:xfrm>
          <a:prstGeom prst="rect">
            <a:avLst/>
          </a:prstGeom>
        </p:spPr>
        <p:txBody>
          <a:bodyPr/>
          <a:lstStyle/>
          <a:p>
            <a:endParaRPr/>
          </a:p>
        </p:txBody>
      </p:sp>
      <p:sp>
        <p:nvSpPr>
          <p:cNvPr id="66" name="Shape 6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768995566"/>
      </p:ext>
    </p:extLst>
  </p:cSld>
  <p:clrMap bg1="lt1" tx1="dk1" bg2="lt2" tx2="dk2" accent1="accent1" accent2="accent2" accent3="accent3" accent4="accent4" accent5="accent5" accent6="accent6" hlink="hlink" folHlink="folHlink"/>
  <p:notesStyle>
    <a:lvl1pPr defTabSz="584200" latinLnBrk="0">
      <a:defRPr sz="1400">
        <a:latin typeface="Lucida Grande"/>
        <a:ea typeface="Lucida Grande"/>
        <a:cs typeface="Lucida Grande"/>
        <a:sym typeface="Lucida Grande"/>
      </a:defRPr>
    </a:lvl1pPr>
    <a:lvl2pPr indent="228600" defTabSz="584200" latinLnBrk="0">
      <a:defRPr sz="1400">
        <a:latin typeface="Lucida Grande"/>
        <a:ea typeface="Lucida Grande"/>
        <a:cs typeface="Lucida Grande"/>
        <a:sym typeface="Lucida Grande"/>
      </a:defRPr>
    </a:lvl2pPr>
    <a:lvl3pPr indent="457200" defTabSz="584200" latinLnBrk="0">
      <a:defRPr sz="1400">
        <a:latin typeface="Lucida Grande"/>
        <a:ea typeface="Lucida Grande"/>
        <a:cs typeface="Lucida Grande"/>
        <a:sym typeface="Lucida Grande"/>
      </a:defRPr>
    </a:lvl3pPr>
    <a:lvl4pPr indent="685800" defTabSz="584200" latinLnBrk="0">
      <a:defRPr sz="1400">
        <a:latin typeface="Lucida Grande"/>
        <a:ea typeface="Lucida Grande"/>
        <a:cs typeface="Lucida Grande"/>
        <a:sym typeface="Lucida Grande"/>
      </a:defRPr>
    </a:lvl4pPr>
    <a:lvl5pPr indent="914400" defTabSz="584200" latinLnBrk="0">
      <a:defRPr sz="1400">
        <a:latin typeface="Lucida Grande"/>
        <a:ea typeface="Lucida Grande"/>
        <a:cs typeface="Lucida Grande"/>
        <a:sym typeface="Lucida Grande"/>
      </a:defRPr>
    </a:lvl5pPr>
    <a:lvl6pPr indent="1143000" defTabSz="584200" latinLnBrk="0">
      <a:defRPr sz="1400">
        <a:latin typeface="Lucida Grande"/>
        <a:ea typeface="Lucida Grande"/>
        <a:cs typeface="Lucida Grande"/>
        <a:sym typeface="Lucida Grande"/>
      </a:defRPr>
    </a:lvl6pPr>
    <a:lvl7pPr indent="1371600" defTabSz="584200" latinLnBrk="0">
      <a:defRPr sz="1400">
        <a:latin typeface="Lucida Grande"/>
        <a:ea typeface="Lucida Grande"/>
        <a:cs typeface="Lucida Grande"/>
        <a:sym typeface="Lucida Grande"/>
      </a:defRPr>
    </a:lvl7pPr>
    <a:lvl8pPr indent="1600200" defTabSz="584200" latinLnBrk="0">
      <a:defRPr sz="1400">
        <a:latin typeface="Lucida Grande"/>
        <a:ea typeface="Lucida Grande"/>
        <a:cs typeface="Lucida Grande"/>
        <a:sym typeface="Lucida Grande"/>
      </a:defRPr>
    </a:lvl8pPr>
    <a:lvl9pPr indent="1828800" defTabSz="584200" latinLnBrk="0">
      <a:defRPr sz="14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426202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7" name="Shape 17"/>
          <p:cNvSpPr/>
          <p:nvPr/>
        </p:nvSpPr>
        <p:spPr>
          <a:xfrm>
            <a:off x="419100" y="2565400"/>
            <a:ext cx="3005951" cy="553998"/>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defRPr sz="3600" b="1">
                <a:solidFill>
                  <a:srgbClr val="5D70B7"/>
                </a:solidFill>
                <a:uFill>
                  <a:solidFill>
                    <a:srgbClr val="5D70B7"/>
                  </a:solidFill>
                </a:uFill>
              </a:defRPr>
            </a:lvl1pPr>
          </a:lstStyle>
          <a:p>
            <a:r>
              <a:rPr lang="en-US" dirty="0">
                <a:solidFill>
                  <a:schemeClr val="bg1">
                    <a:lumMod val="50000"/>
                  </a:schemeClr>
                </a:solidFill>
              </a:rPr>
              <a:t>OpenPrinting</a:t>
            </a:r>
            <a:endParaRPr dirty="0">
              <a:solidFill>
                <a:schemeClr val="bg1">
                  <a:lumMod val="50000"/>
                </a:schemeClr>
              </a:solidFill>
            </a:endParaRPr>
          </a:p>
        </p:txBody>
      </p:sp>
      <p:pic>
        <p:nvPicPr>
          <p:cNvPr id="18" name="pwg-transparency.png"/>
          <p:cNvPicPr>
            <a:picLocks noChangeAspect="1"/>
          </p:cNvPicPr>
          <p:nvPr/>
        </p:nvPicPr>
        <p:blipFill>
          <a:blip r:embed="rId2">
            <a:extLst>
              <a:ext uri="{28A0092B-C50C-407E-A947-70E740481C1C}">
                <a14:useLocalDpi xmlns:a14="http://schemas.microsoft.com/office/drawing/2010/main" val="0"/>
              </a:ext>
            </a:extLst>
          </a:blip>
          <a:srcRect/>
          <a:stretch/>
        </p:blipFill>
        <p:spPr>
          <a:xfrm>
            <a:off x="457200" y="672955"/>
            <a:ext cx="1905000" cy="1637109"/>
          </a:xfrm>
          <a:prstGeom prst="rect">
            <a:avLst/>
          </a:prstGeom>
        </p:spPr>
      </p:pic>
      <p:sp>
        <p:nvSpPr>
          <p:cNvPr id="20" name="Shape 20"/>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a:defRPr sz="1100"/>
            </a:lvl1pPr>
          </a:lstStyle>
          <a:p>
            <a:r>
              <a:t>®</a:t>
            </a:r>
          </a:p>
        </p:txBody>
      </p:sp>
      <p:sp>
        <p:nvSpPr>
          <p:cNvPr id="21" name="Shape 21"/>
          <p:cNvSpPr>
            <a:spLocks noGrp="1"/>
          </p:cNvSpPr>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r>
              <a:rPr dirty="0"/>
              <a:t>Title Text</a:t>
            </a:r>
          </a:p>
        </p:txBody>
      </p:sp>
      <p:sp>
        <p:nvSpPr>
          <p:cNvPr id="22" name="Shape 22"/>
          <p:cNvSpPr>
            <a:spLocks noGrp="1"/>
          </p:cNvSpPr>
          <p:nvPr>
            <p:ph type="body" sz="half" idx="1"/>
          </p:nvPr>
        </p:nvSpPr>
        <p:spPr>
          <a:xfrm>
            <a:off x="457200" y="4445000"/>
            <a:ext cx="8229600" cy="2032000"/>
          </a:xfrm>
          <a:prstGeom prst="rect">
            <a:avLst/>
          </a:prstGeom>
        </p:spPr>
        <p:txBody>
          <a:bodyPr/>
          <a:lstStyle>
            <a:lvl1pPr marL="0" indent="0">
              <a:buSzTx/>
              <a:buNone/>
              <a:defRPr sz="2400"/>
            </a:lvl1pPr>
            <a:lvl2pPr marL="0" indent="0">
              <a:buSzTx/>
              <a:buNone/>
              <a:defRPr sz="2400"/>
            </a:lvl2pPr>
            <a:lvl3pPr marL="0" indent="0">
              <a:buSzTx/>
              <a:buNone/>
              <a:defRPr sz="2400"/>
            </a:lvl3pPr>
            <a:lvl4pPr marL="0" indent="0">
              <a:buSzTx/>
              <a:buNone/>
              <a:defRPr sz="2400"/>
            </a:lvl4pPr>
            <a:lvl5pPr marL="0" indent="0">
              <a:buSzTx/>
              <a:buNone/>
              <a:defRPr sz="240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Shape 30"/>
          <p:cNvSpPr>
            <a:spLocks noGrp="1"/>
          </p:cNvSpPr>
          <p:nvPr>
            <p:ph type="title"/>
          </p:nvPr>
        </p:nvSpPr>
        <p:spPr>
          <a:prstGeom prst="rect">
            <a:avLst/>
          </a:prstGeom>
        </p:spPr>
        <p:txBody>
          <a:bodyPr/>
          <a:lstStyle/>
          <a:p>
            <a:r>
              <a:t>Title Text</a:t>
            </a:r>
          </a:p>
        </p:txBody>
      </p:sp>
      <p:sp>
        <p:nvSpPr>
          <p:cNvPr id="31" name="Shape 31"/>
          <p:cNvSpPr>
            <a:spLocks noGrp="1"/>
          </p:cNvSpPr>
          <p:nvPr>
            <p:ph type="body" idx="1"/>
          </p:nvPr>
        </p:nvSpPr>
        <p:spPr>
          <a:prstGeom prst="rect">
            <a:avLst/>
          </a:prstGeom>
        </p:spPr>
        <p:txBody>
          <a:bodyPr>
            <a:normAutofit/>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5" name="Shape 307">
            <a:extLst>
              <a:ext uri="{FF2B5EF4-FFF2-40B4-BE49-F238E27FC236}">
                <a16:creationId xmlns:a16="http://schemas.microsoft.com/office/drawing/2014/main" id="{8BA6A6C4-804A-5E49-836A-CE31D6452905}"/>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lvl1pPr algn="ctr">
              <a:defRPr sz="900">
                <a:solidFill>
                  <a:schemeClr val="bg1"/>
                </a:solidFill>
              </a:defRPr>
            </a:lvl1pPr>
          </a:lstStyle>
          <a:p>
            <a:fld id="{86CB4B4D-7CA3-9044-876B-883B54F8677D}" type="slidenum">
              <a:rPr lang="en-US" smtClean="0"/>
              <a:pPr/>
              <a:t>‹#›</a:t>
            </a:fld>
            <a:endParaRPr lang="en-US"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7" name="Shape 17"/>
          <p:cNvSpPr/>
          <p:nvPr/>
        </p:nvSpPr>
        <p:spPr>
          <a:xfrm>
            <a:off x="419100" y="2565400"/>
            <a:ext cx="3005951" cy="553998"/>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defRPr sz="3600" b="1">
                <a:solidFill>
                  <a:srgbClr val="5D70B7"/>
                </a:solidFill>
                <a:uFill>
                  <a:solidFill>
                    <a:srgbClr val="5D70B7"/>
                  </a:solidFill>
                </a:uFill>
              </a:defRPr>
            </a:lvl1pPr>
          </a:lstStyle>
          <a:p>
            <a:r>
              <a:rPr lang="en-US" dirty="0">
                <a:solidFill>
                  <a:schemeClr val="bg1">
                    <a:lumMod val="50000"/>
                  </a:schemeClr>
                </a:solidFill>
              </a:rPr>
              <a:t>OpenPrinting</a:t>
            </a:r>
            <a:endParaRPr dirty="0">
              <a:solidFill>
                <a:schemeClr val="bg1">
                  <a:lumMod val="50000"/>
                </a:schemeClr>
              </a:solidFill>
            </a:endParaRPr>
          </a:p>
        </p:txBody>
      </p:sp>
      <p:pic>
        <p:nvPicPr>
          <p:cNvPr id="18" name="pwg-transparency.png"/>
          <p:cNvPicPr>
            <a:picLocks noChangeAspect="1"/>
          </p:cNvPicPr>
          <p:nvPr/>
        </p:nvPicPr>
        <p:blipFill>
          <a:blip r:embed="rId2">
            <a:extLst>
              <a:ext uri="{28A0092B-C50C-407E-A947-70E740481C1C}">
                <a14:useLocalDpi xmlns:a14="http://schemas.microsoft.com/office/drawing/2010/main" val="0"/>
              </a:ext>
            </a:extLst>
          </a:blip>
          <a:srcRect/>
          <a:stretch/>
        </p:blipFill>
        <p:spPr>
          <a:xfrm>
            <a:off x="457200" y="672955"/>
            <a:ext cx="1905000" cy="1637109"/>
          </a:xfrm>
          <a:prstGeom prst="rect">
            <a:avLst/>
          </a:prstGeom>
        </p:spPr>
      </p:pic>
      <p:sp>
        <p:nvSpPr>
          <p:cNvPr id="20" name="Shape 20"/>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a:defRPr sz="1100"/>
            </a:lvl1pPr>
          </a:lstStyle>
          <a:p>
            <a:r>
              <a:t>®</a:t>
            </a:r>
          </a:p>
        </p:txBody>
      </p:sp>
      <p:sp>
        <p:nvSpPr>
          <p:cNvPr id="21" name="Shape 21"/>
          <p:cNvSpPr>
            <a:spLocks noGrp="1"/>
          </p:cNvSpPr>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r>
              <a:rPr dirty="0"/>
              <a:t>Title Text</a:t>
            </a:r>
          </a:p>
        </p:txBody>
      </p:sp>
      <p:sp>
        <p:nvSpPr>
          <p:cNvPr id="22" name="Shape 22"/>
          <p:cNvSpPr>
            <a:spLocks noGrp="1"/>
          </p:cNvSpPr>
          <p:nvPr>
            <p:ph type="body" sz="half" idx="1"/>
          </p:nvPr>
        </p:nvSpPr>
        <p:spPr>
          <a:xfrm>
            <a:off x="457200" y="4445000"/>
            <a:ext cx="8229600" cy="2032000"/>
          </a:xfrm>
          <a:prstGeom prst="rect">
            <a:avLst/>
          </a:prstGeom>
        </p:spPr>
        <p:txBody>
          <a:bodyPr/>
          <a:lstStyle>
            <a:lvl1pPr marL="0" indent="0">
              <a:buSzTx/>
              <a:buNone/>
              <a:defRPr sz="2400"/>
            </a:lvl1pPr>
            <a:lvl2pPr marL="0" indent="0">
              <a:buSzTx/>
              <a:buNone/>
              <a:defRPr sz="2400"/>
            </a:lvl2pPr>
            <a:lvl3pPr marL="0" indent="0">
              <a:buSzTx/>
              <a:buNone/>
              <a:defRPr sz="2400"/>
            </a:lvl3pPr>
            <a:lvl4pPr marL="0" indent="0">
              <a:buSzTx/>
              <a:buNone/>
              <a:defRPr sz="2400"/>
            </a:lvl4pPr>
            <a:lvl5pPr marL="0" indent="0">
              <a:buSzTx/>
              <a:buNone/>
              <a:defRPr sz="240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Tree>
    <p:extLst>
      <p:ext uri="{BB962C8B-B14F-4D97-AF65-F5344CB8AC3E}">
        <p14:creationId xmlns:p14="http://schemas.microsoft.com/office/powerpoint/2010/main" val="141992139"/>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Shape 30"/>
          <p:cNvSpPr>
            <a:spLocks noGrp="1"/>
          </p:cNvSpPr>
          <p:nvPr>
            <p:ph type="title"/>
          </p:nvPr>
        </p:nvSpPr>
        <p:spPr>
          <a:prstGeom prst="rect">
            <a:avLst/>
          </a:prstGeom>
        </p:spPr>
        <p:txBody>
          <a:bodyPr/>
          <a:lstStyle/>
          <a:p>
            <a:r>
              <a:t>Title Text</a:t>
            </a:r>
          </a:p>
        </p:txBody>
      </p:sp>
      <p:sp>
        <p:nvSpPr>
          <p:cNvPr id="31" name="Shape 31"/>
          <p:cNvSpPr>
            <a:spLocks noGrp="1"/>
          </p:cNvSpPr>
          <p:nvPr>
            <p:ph type="body" idx="1"/>
          </p:nvPr>
        </p:nvSpPr>
        <p:spPr>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5" name="Shape 307">
            <a:extLst>
              <a:ext uri="{FF2B5EF4-FFF2-40B4-BE49-F238E27FC236}">
                <a16:creationId xmlns:a16="http://schemas.microsoft.com/office/drawing/2014/main" id="{8BA6A6C4-804A-5E49-836A-CE31D6452905}"/>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lvl1pPr algn="ctr">
              <a:defRPr sz="900">
                <a:solidFill>
                  <a:schemeClr val="bg1"/>
                </a:solidFill>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1351720797"/>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 name="Shape 300">
            <a:extLst>
              <a:ext uri="{FF2B5EF4-FFF2-40B4-BE49-F238E27FC236}">
                <a16:creationId xmlns:a16="http://schemas.microsoft.com/office/drawing/2014/main" id="{B67249C2-F919-FB43-A3E8-432384B3F9C2}"/>
              </a:ext>
            </a:extLst>
          </p:cNvPr>
          <p:cNvSpPr/>
          <p:nvPr userDrawn="1"/>
        </p:nvSpPr>
        <p:spPr>
          <a:xfrm>
            <a:off x="0" y="6629400"/>
            <a:ext cx="9144000" cy="228600"/>
          </a:xfrm>
          <a:prstGeom prst="rect">
            <a:avLst/>
          </a:prstGeom>
          <a:solidFill>
            <a:schemeClr val="bg1">
              <a:lumMod val="50000"/>
            </a:schemeClr>
          </a:solidFill>
          <a:ln>
            <a:miter lim="400000"/>
          </a:ln>
        </p:spPr>
        <p:txBody>
          <a:bodyPr lIns="50800" tIns="50800" rIns="50800" bIns="50800" anchor="ctr"/>
          <a:lstStyle/>
          <a:p>
            <a:endParaRPr/>
          </a:p>
        </p:txBody>
      </p:sp>
      <p:sp>
        <p:nvSpPr>
          <p:cNvPr id="2" name="Shape 2"/>
          <p:cNvSpPr/>
          <p:nvPr/>
        </p:nvSpPr>
        <p:spPr>
          <a:xfrm>
            <a:off x="0" y="0"/>
            <a:ext cx="9144000" cy="1143000"/>
          </a:xfrm>
          <a:prstGeom prst="rect">
            <a:avLst/>
          </a:prstGeom>
          <a:solidFill>
            <a:schemeClr val="bg1">
              <a:lumMod val="50000"/>
            </a:schemeClr>
          </a:solidFill>
        </p:spPr>
        <p:txBody>
          <a:bodyPr lIns="50800" tIns="50800" rIns="50800" bIns="50800" anchor="ctr"/>
          <a:lstStyle/>
          <a:p>
            <a:endParaRPr/>
          </a:p>
        </p:txBody>
      </p:sp>
      <p:sp>
        <p:nvSpPr>
          <p:cNvPr id="8" name="Shape 8"/>
          <p:cNvSpPr>
            <a:spLocks noGrp="1"/>
          </p:cNvSpPr>
          <p:nvPr>
            <p:ph type="body" idx="1"/>
          </p:nvPr>
        </p:nvSpPr>
        <p:spPr>
          <a:xfrm>
            <a:off x="457200" y="1371600"/>
            <a:ext cx="8229600" cy="5130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r>
              <a:t>Body Level One</a:t>
            </a:r>
          </a:p>
          <a:p>
            <a:pPr lvl="1"/>
            <a:r>
              <a:t>Body Level Two</a:t>
            </a:r>
          </a:p>
          <a:p>
            <a:pPr lvl="2"/>
            <a:r>
              <a:t>Body Level Three</a:t>
            </a:r>
          </a:p>
          <a:p>
            <a:pPr lvl="3"/>
            <a:r>
              <a:t>Body Level Four</a:t>
            </a:r>
          </a:p>
          <a:p>
            <a:pPr lvl="4"/>
            <a:r>
              <a:t>Body Level Five</a:t>
            </a:r>
          </a:p>
        </p:txBody>
      </p:sp>
      <p:pic>
        <p:nvPicPr>
          <p:cNvPr id="3" name="pwg-4dark-bkgrnd-transparency.png"/>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8166100" y="205490"/>
            <a:ext cx="851804" cy="732019"/>
          </a:xfrm>
          <a:prstGeom prst="rect">
            <a:avLst/>
          </a:prstGeom>
        </p:spPr>
      </p:pic>
      <p:sp>
        <p:nvSpPr>
          <p:cNvPr id="6" name="Shape 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7" name="Shape 7"/>
          <p:cNvSpPr>
            <a:spLocks noGrp="1"/>
          </p:cNvSpPr>
          <p:nvPr>
            <p:ph type="title"/>
          </p:nvPr>
        </p:nvSpPr>
        <p:spPr>
          <a:xfrm>
            <a:off x="457200" y="46037"/>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p>
            <a:r>
              <a:t>Title Text</a:t>
            </a:r>
          </a:p>
        </p:txBody>
      </p:sp>
      <p:sp>
        <p:nvSpPr>
          <p:cNvPr id="14" name="Shape 303">
            <a:extLst>
              <a:ext uri="{FF2B5EF4-FFF2-40B4-BE49-F238E27FC236}">
                <a16:creationId xmlns:a16="http://schemas.microsoft.com/office/drawing/2014/main" id="{D6751747-1FDD-7544-A3EA-07F79A4C8066}"/>
              </a:ext>
            </a:extLst>
          </p:cNvPr>
          <p:cNvSpPr/>
          <p:nvPr userDrawn="1"/>
        </p:nvSpPr>
        <p:spPr>
          <a:xfrm>
            <a:off x="127000" y="6661796"/>
            <a:ext cx="85471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2022 OpenPrinting</a:t>
            </a:r>
            <a:r>
              <a:rPr dirty="0"/>
              <a:t>. All rights reserved. </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dt="0"/>
  <p:txStyles>
    <p:title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847089" marR="40640" indent="-349249"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2pPr>
      <a:lvl3pPr marL="1234439" marR="40640" indent="-2794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3pPr>
      <a:lvl4pPr marL="17714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4pPr>
      <a:lvl5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28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57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85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4pPr>
      <a:lvl5pPr marL="0" marR="0" indent="9144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1430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371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600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828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 name="Shape 300">
            <a:extLst>
              <a:ext uri="{FF2B5EF4-FFF2-40B4-BE49-F238E27FC236}">
                <a16:creationId xmlns:a16="http://schemas.microsoft.com/office/drawing/2014/main" id="{B67249C2-F919-FB43-A3E8-432384B3F9C2}"/>
              </a:ext>
            </a:extLst>
          </p:cNvPr>
          <p:cNvSpPr/>
          <p:nvPr userDrawn="1"/>
        </p:nvSpPr>
        <p:spPr>
          <a:xfrm>
            <a:off x="0" y="6629400"/>
            <a:ext cx="9144000" cy="228600"/>
          </a:xfrm>
          <a:prstGeom prst="rect">
            <a:avLst/>
          </a:prstGeom>
          <a:solidFill>
            <a:schemeClr val="bg1">
              <a:lumMod val="50000"/>
            </a:schemeClr>
          </a:solidFill>
          <a:ln>
            <a:miter lim="400000"/>
          </a:ln>
        </p:spPr>
        <p:txBody>
          <a:bodyPr lIns="50800" tIns="50800" rIns="50800" bIns="50800" anchor="ctr"/>
          <a:lstStyle/>
          <a:p>
            <a:endParaRPr/>
          </a:p>
        </p:txBody>
      </p:sp>
      <p:sp>
        <p:nvSpPr>
          <p:cNvPr id="2" name="Shape 2"/>
          <p:cNvSpPr/>
          <p:nvPr/>
        </p:nvSpPr>
        <p:spPr>
          <a:xfrm>
            <a:off x="0" y="0"/>
            <a:ext cx="9144000" cy="1143000"/>
          </a:xfrm>
          <a:prstGeom prst="rect">
            <a:avLst/>
          </a:prstGeom>
          <a:solidFill>
            <a:schemeClr val="bg1">
              <a:lumMod val="50000"/>
            </a:schemeClr>
          </a:solidFill>
        </p:spPr>
        <p:txBody>
          <a:bodyPr lIns="50800" tIns="50800" rIns="50800" bIns="50800" anchor="ctr"/>
          <a:lstStyle/>
          <a:p>
            <a:endParaRPr/>
          </a:p>
        </p:txBody>
      </p:sp>
      <p:sp>
        <p:nvSpPr>
          <p:cNvPr id="8" name="Shape 8"/>
          <p:cNvSpPr>
            <a:spLocks noGrp="1"/>
          </p:cNvSpPr>
          <p:nvPr>
            <p:ph type="body" idx="1"/>
          </p:nvPr>
        </p:nvSpPr>
        <p:spPr>
          <a:xfrm>
            <a:off x="457200" y="1371600"/>
            <a:ext cx="8229600" cy="5130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r>
              <a:t>Body Level One</a:t>
            </a:r>
          </a:p>
          <a:p>
            <a:pPr lvl="1"/>
            <a:r>
              <a:t>Body Level Two</a:t>
            </a:r>
          </a:p>
          <a:p>
            <a:pPr lvl="2"/>
            <a:r>
              <a:t>Body Level Three</a:t>
            </a:r>
          </a:p>
          <a:p>
            <a:pPr lvl="3"/>
            <a:r>
              <a:t>Body Level Four</a:t>
            </a:r>
          </a:p>
          <a:p>
            <a:pPr lvl="4"/>
            <a:r>
              <a:t>Body Level Five</a:t>
            </a:r>
          </a:p>
        </p:txBody>
      </p:sp>
      <p:pic>
        <p:nvPicPr>
          <p:cNvPr id="3" name="pwg-4dark-bkgrnd-transparency.png"/>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8166100" y="205490"/>
            <a:ext cx="851804" cy="732019"/>
          </a:xfrm>
          <a:prstGeom prst="rect">
            <a:avLst/>
          </a:prstGeom>
        </p:spPr>
      </p:pic>
      <p:sp>
        <p:nvSpPr>
          <p:cNvPr id="6" name="Shape 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7" name="Shape 7"/>
          <p:cNvSpPr>
            <a:spLocks noGrp="1"/>
          </p:cNvSpPr>
          <p:nvPr>
            <p:ph type="title"/>
          </p:nvPr>
        </p:nvSpPr>
        <p:spPr>
          <a:xfrm>
            <a:off x="457200" y="46037"/>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p>
            <a:r>
              <a:t>Title Text</a:t>
            </a:r>
          </a:p>
        </p:txBody>
      </p:sp>
      <p:sp>
        <p:nvSpPr>
          <p:cNvPr id="14" name="Shape 303">
            <a:extLst>
              <a:ext uri="{FF2B5EF4-FFF2-40B4-BE49-F238E27FC236}">
                <a16:creationId xmlns:a16="http://schemas.microsoft.com/office/drawing/2014/main" id="{D6751747-1FDD-7544-A3EA-07F79A4C8066}"/>
              </a:ext>
            </a:extLst>
          </p:cNvPr>
          <p:cNvSpPr/>
          <p:nvPr userDrawn="1"/>
        </p:nvSpPr>
        <p:spPr>
          <a:xfrm>
            <a:off x="127000" y="6661796"/>
            <a:ext cx="85471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2022 OpenPrinting</a:t>
            </a:r>
            <a:r>
              <a:rPr dirty="0"/>
              <a:t>. All rights reserved. </a:t>
            </a:r>
          </a:p>
        </p:txBody>
      </p:sp>
    </p:spTree>
    <p:extLst>
      <p:ext uri="{BB962C8B-B14F-4D97-AF65-F5344CB8AC3E}">
        <p14:creationId xmlns:p14="http://schemas.microsoft.com/office/powerpoint/2010/main" val="3894774116"/>
      </p:ext>
    </p:extLst>
  </p:cSld>
  <p:clrMap bg1="lt1" tx1="dk1" bg2="lt2" tx2="dk2" accent1="accent1" accent2="accent2" accent3="accent3" accent4="accent4" accent5="accent5" accent6="accent6" hlink="hlink" folHlink="folHlink"/>
  <p:sldLayoutIdLst>
    <p:sldLayoutId id="2147483652" r:id="rId1"/>
    <p:sldLayoutId id="2147483653" r:id="rId2"/>
  </p:sldLayoutIdLst>
  <p:transition spd="med"/>
  <p:hf hdr="0" ftr="0" dt="0"/>
  <p:txStyles>
    <p:title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847089" marR="40640" indent="-349249"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2pPr>
      <a:lvl3pPr marL="1234439" marR="40640" indent="-2794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3pPr>
      <a:lvl4pPr marL="17714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4pPr>
      <a:lvl5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28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57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85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4pPr>
      <a:lvl5pPr marL="0" marR="0" indent="9144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1430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371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600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828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3techs.com/technologies/details/os-unix" TargetMode="External"/><Relationship Id="rId2" Type="http://schemas.openxmlformats.org/officeDocument/2006/relationships/hyperlink" Target="https://w3techs.com/technologies/overview/operating_system" TargetMode="External"/><Relationship Id="rId1" Type="http://schemas.openxmlformats.org/officeDocument/2006/relationships/slideLayout" Target="../slideLayouts/slideLayout2.xml"/><Relationship Id="rId6" Type="http://schemas.openxmlformats.org/officeDocument/2006/relationships/hyperlink" Target="https://distrowatch.com/dwres.php?resource=popularity" TargetMode="External"/><Relationship Id="rId5" Type="http://schemas.openxmlformats.org/officeDocument/2006/relationships/hyperlink" Target="http://gs.statcounter.com/os-market-share/mobile/worldwide" TargetMode="External"/><Relationship Id="rId4" Type="http://schemas.openxmlformats.org/officeDocument/2006/relationships/hyperlink" Target="https://w3techs.com/technologies/comparison/os-linux,os-windows"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linuxplumbersconf.org/event/7/contributions/748/attachments/681/1265/20-Years-on-Printing-with-Free-Software.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github.com/OpenPrinting/cups-snap" TargetMode="External"/><Relationship Id="rId2" Type="http://schemas.openxmlformats.org/officeDocument/2006/relationships/hyperlink" Target="https://lists.linuxfoundation.org/pipermail/printing-architecture/2020/003899.html" TargetMode="External"/><Relationship Id="rId1" Type="http://schemas.openxmlformats.org/officeDocument/2006/relationships/slideLayout" Target="../slideLayouts/slideLayout2.xml"/><Relationship Id="rId4" Type="http://schemas.openxmlformats.org/officeDocument/2006/relationships/hyperlink" Target="https://snapcraft.io/cup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napcraft.io/cups" TargetMode="External"/><Relationship Id="rId2" Type="http://schemas.openxmlformats.org/officeDocument/2006/relationships/hyperlink" Target="https://github.com/OpenPrinting/cups-snap" TargetMode="External"/><Relationship Id="rId1" Type="http://schemas.openxmlformats.org/officeDocument/2006/relationships/slideLayout" Target="../slideLayouts/slideLayout2.xml"/><Relationship Id="rId4" Type="http://schemas.openxmlformats.org/officeDocument/2006/relationships/hyperlink" Target="https://github.com/OpenPrinting/cups-filters/releases/tag/1.28.15"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github.com/OpenPrinting/ps-printer-app" TargetMode="External"/><Relationship Id="rId2" Type="http://schemas.openxmlformats.org/officeDocument/2006/relationships/hyperlink" Target="https://github.com/michaelrsweet/pappl/releases/tag/v1.2.0" TargetMode="External"/><Relationship Id="rId1" Type="http://schemas.openxmlformats.org/officeDocument/2006/relationships/slideLayout" Target="../slideLayouts/slideLayout2.xml"/><Relationship Id="rId6" Type="http://schemas.openxmlformats.org/officeDocument/2006/relationships/hyperlink" Target="https://snapcraft.io/ghostscript-printer-app" TargetMode="External"/><Relationship Id="rId5" Type="http://schemas.openxmlformats.org/officeDocument/2006/relationships/hyperlink" Target="https://github.com/OpenPrinting/ghostscript-printer-app" TargetMode="External"/><Relationship Id="rId4" Type="http://schemas.openxmlformats.org/officeDocument/2006/relationships/hyperlink" Target="https://snapcraft.io/ps-printer-app"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snapcraft.io/gutenprint-printer-app" TargetMode="External"/><Relationship Id="rId2" Type="http://schemas.openxmlformats.org/officeDocument/2006/relationships/hyperlink" Target="https://github.com/OpenPrinting/gutenprint-printer-app" TargetMode="External"/><Relationship Id="rId1" Type="http://schemas.openxmlformats.org/officeDocument/2006/relationships/slideLayout" Target="../slideLayouts/slideLayout2.xml"/><Relationship Id="rId6" Type="http://schemas.openxmlformats.org/officeDocument/2006/relationships/hyperlink" Target="https://github.com/OpenPrinting/pappl-retrofit" TargetMode="External"/><Relationship Id="rId5" Type="http://schemas.openxmlformats.org/officeDocument/2006/relationships/hyperlink" Target="https://snapcraft.io/hplip-printer-app" TargetMode="External"/><Relationship Id="rId4" Type="http://schemas.openxmlformats.org/officeDocument/2006/relationships/hyperlink" Target="https://github.com/OpenPrinting/hplip-printer-ap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pwg.org/chair/membership_docs/pwg-antitrust-policy.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pwg.org/chair/membership_docs/pwg-ip-policy.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a:xfrm>
            <a:off x="457200" y="3429000"/>
            <a:ext cx="8024327" cy="1028699"/>
          </a:xfrm>
          <a:prstGeom prst="rect">
            <a:avLst/>
          </a:prstGeom>
        </p:spPr>
        <p:txBody>
          <a:bodyPr lIns="0"/>
          <a:lstStyle/>
          <a:p>
            <a:br>
              <a:rPr lang="en-US" dirty="0"/>
            </a:br>
            <a:br>
              <a:rPr lang="en-US" dirty="0"/>
            </a:br>
            <a:br>
              <a:rPr lang="en-US" dirty="0"/>
            </a:br>
            <a:br>
              <a:rPr lang="en-US" dirty="0"/>
            </a:br>
            <a:br>
              <a:rPr lang="en-US" dirty="0"/>
            </a:br>
            <a:br>
              <a:rPr lang="en-US" dirty="0"/>
            </a:br>
            <a:r>
              <a:rPr lang="en-US" dirty="0"/>
              <a:t>– Joint PWG/OP Summit</a:t>
            </a:r>
            <a:br>
              <a:rPr lang="en-US" dirty="0"/>
            </a:br>
            <a:r>
              <a:rPr lang="en-US" dirty="0"/>
              <a:t>OpenPrinting Plenary – 17 May 2022 </a:t>
            </a:r>
            <a:endParaRPr dirty="0"/>
          </a:p>
        </p:txBody>
      </p:sp>
      <p:sp>
        <p:nvSpPr>
          <p:cNvPr id="74" name="Shape 74"/>
          <p:cNvSpPr>
            <a:spLocks noGrp="1"/>
          </p:cNvSpPr>
          <p:nvPr>
            <p:ph type="body" sz="half" idx="1"/>
          </p:nvPr>
        </p:nvSpPr>
        <p:spPr>
          <a:prstGeom prst="rect">
            <a:avLst/>
          </a:prstGeom>
        </p:spPr>
        <p:txBody>
          <a:bodyPr/>
          <a:lstStyle/>
          <a:p>
            <a:endParaRPr lang="en-US" dirty="0"/>
          </a:p>
          <a:p>
            <a:r>
              <a:rPr lang="en-US" b="1" dirty="0"/>
              <a:t>Ira McDonald (High North) – OP Chair</a:t>
            </a:r>
          </a:p>
          <a:p>
            <a:r>
              <a:rPr lang="en-US" b="1" dirty="0"/>
              <a:t>Till Kamppeter (Canonical) – OP Manager</a:t>
            </a:r>
          </a:p>
        </p:txBody>
      </p:sp>
    </p:spTree>
    <p:extLst>
      <p:ext uri="{BB962C8B-B14F-4D97-AF65-F5344CB8AC3E}">
        <p14:creationId xmlns:p14="http://schemas.microsoft.com/office/powerpoint/2010/main" val="168947725"/>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0640" indent="0">
              <a:buNone/>
            </a:pPr>
            <a:r>
              <a:rPr lang="en-US" sz="1600" b="1" dirty="0"/>
              <a:t>(All times are US Eastern Daylight Time)</a:t>
            </a:r>
          </a:p>
          <a:p>
            <a:pPr marL="40640" indent="0">
              <a:buNone/>
            </a:pPr>
            <a:endParaRPr lang="en-US" sz="1400" dirty="0"/>
          </a:p>
          <a:p>
            <a:pPr marL="40640" indent="0">
              <a:buNone/>
            </a:pPr>
            <a:r>
              <a:rPr lang="en-US" b="1" dirty="0"/>
              <a:t>Tuesday – 17 May 2021 – Day 1</a:t>
            </a:r>
          </a:p>
          <a:p>
            <a:pPr marL="2289175" lvl="1" indent="-1944688">
              <a:buNone/>
            </a:pPr>
            <a:r>
              <a:rPr lang="en-US" b="1" dirty="0"/>
              <a:t>11:00 – 12:00	OpenPrinting Plenary</a:t>
            </a:r>
          </a:p>
          <a:p>
            <a:pPr marL="2289175" lvl="1" indent="-1944688">
              <a:buNone/>
            </a:pPr>
            <a:r>
              <a:rPr lang="en-US" b="1" dirty="0"/>
              <a:t>12:00 – 12:45	Break / Lunch</a:t>
            </a:r>
          </a:p>
          <a:p>
            <a:pPr marL="2289175" lvl="1" indent="-1944688">
              <a:buNone/>
            </a:pPr>
            <a:r>
              <a:rPr lang="en-US" b="1" dirty="0"/>
              <a:t>12:45 – 1:30	OpenPrinting: GSoC Project Updates</a:t>
            </a:r>
          </a:p>
          <a:p>
            <a:pPr marL="2289175" lvl="1" indent="-1944688">
              <a:buNone/>
            </a:pPr>
            <a:r>
              <a:rPr lang="en-US" b="1" dirty="0"/>
              <a:t>  1:30 – 2:30	OpenPrinting: Status of Ghostscript / </a:t>
            </a:r>
            <a:r>
              <a:rPr lang="en-US" b="1" dirty="0" err="1"/>
              <a:t>MuPDF</a:t>
            </a:r>
            <a:endParaRPr lang="en-US" b="1" dirty="0"/>
          </a:p>
          <a:p>
            <a:pPr marL="2289175" lvl="1" indent="-1944688">
              <a:buNone/>
            </a:pPr>
            <a:r>
              <a:rPr lang="en-US" b="1" dirty="0"/>
              <a:t>  2:30 – 3:00	Break</a:t>
            </a:r>
          </a:p>
          <a:p>
            <a:pPr marL="2289175" lvl="1" indent="-1944688">
              <a:buNone/>
            </a:pPr>
            <a:r>
              <a:rPr lang="en-US" b="1" dirty="0"/>
              <a:t>  3:00 – 4:00	OpenPrinting: Status of Chrome OS Printing</a:t>
            </a:r>
          </a:p>
        </p:txBody>
      </p:sp>
      <p:sp>
        <p:nvSpPr>
          <p:cNvPr id="136" name="Shape 136"/>
          <p:cNvSpPr>
            <a:spLocks noGrp="1"/>
          </p:cNvSpPr>
          <p:nvPr>
            <p:ph type="title"/>
          </p:nvPr>
        </p:nvSpPr>
        <p:spPr>
          <a:prstGeom prst="rect">
            <a:avLst/>
          </a:prstGeom>
        </p:spPr>
        <p:txBody>
          <a:bodyPr/>
          <a:lstStyle/>
          <a:p>
            <a:r>
              <a:rPr lang="en-US" dirty="0"/>
              <a:t>OP </a:t>
            </a:r>
            <a:r>
              <a:rPr dirty="0"/>
              <a:t>Agenda </a:t>
            </a:r>
            <a:r>
              <a:rPr lang="en-US" dirty="0"/>
              <a:t>Overview – Tuesday</a:t>
            </a:r>
            <a:endParaRPr dirty="0"/>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10</a:t>
            </a:fld>
            <a:endParaRPr/>
          </a:p>
        </p:txBody>
      </p:sp>
    </p:spTree>
    <p:extLst>
      <p:ext uri="{BB962C8B-B14F-4D97-AF65-F5344CB8AC3E}">
        <p14:creationId xmlns:p14="http://schemas.microsoft.com/office/powerpoint/2010/main" val="1219819494"/>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0640" indent="0">
              <a:buNone/>
            </a:pPr>
            <a:r>
              <a:rPr lang="en-US" sz="1600" b="1" dirty="0"/>
              <a:t>(All times are US Eastern Daylight Time)</a:t>
            </a:r>
          </a:p>
          <a:p>
            <a:pPr marL="40640" indent="0">
              <a:buNone/>
            </a:pPr>
            <a:endParaRPr lang="en-US" sz="1400" dirty="0"/>
          </a:p>
          <a:p>
            <a:pPr marL="40640" indent="0">
              <a:buNone/>
            </a:pPr>
            <a:r>
              <a:rPr lang="en-US" b="1" dirty="0"/>
              <a:t>Wednesday – 18 May 2021 – Day 2</a:t>
            </a:r>
          </a:p>
          <a:p>
            <a:pPr marL="2289175" lvl="1" indent="-1944688">
              <a:buNone/>
            </a:pPr>
            <a:r>
              <a:rPr lang="en-US" b="1" dirty="0"/>
              <a:t>10:00 – 11:00	CUPS Plenary</a:t>
            </a:r>
          </a:p>
          <a:p>
            <a:pPr marL="2289175" lvl="1" indent="-1944688">
              <a:buNone/>
            </a:pPr>
            <a:r>
              <a:rPr lang="en-US" b="1" dirty="0"/>
              <a:t>11:00 – 12:00	OpenPrinting: Retro-Fitting Printer Applications</a:t>
            </a:r>
          </a:p>
          <a:p>
            <a:pPr marL="2289175" lvl="1" indent="-1944688">
              <a:buNone/>
            </a:pPr>
            <a:r>
              <a:rPr lang="en-US" b="1" dirty="0"/>
              <a:t>12:00 – 12:45	Break / Lunch</a:t>
            </a:r>
          </a:p>
          <a:p>
            <a:pPr marL="2289175" lvl="1" indent="-1944688">
              <a:buNone/>
            </a:pPr>
            <a:r>
              <a:rPr lang="en-US" b="1" dirty="0"/>
              <a:t>12:45 – 1:45	OpenPrinting: cups-filters, CUPS SNAP, Printer Applications, Driverless Scanning</a:t>
            </a:r>
          </a:p>
        </p:txBody>
      </p:sp>
      <p:sp>
        <p:nvSpPr>
          <p:cNvPr id="136" name="Shape 136"/>
          <p:cNvSpPr>
            <a:spLocks noGrp="1"/>
          </p:cNvSpPr>
          <p:nvPr>
            <p:ph type="title"/>
          </p:nvPr>
        </p:nvSpPr>
        <p:spPr>
          <a:prstGeom prst="rect">
            <a:avLst/>
          </a:prstGeom>
        </p:spPr>
        <p:txBody>
          <a:bodyPr/>
          <a:lstStyle/>
          <a:p>
            <a:r>
              <a:rPr lang="en-US" dirty="0"/>
              <a:t>OP </a:t>
            </a:r>
            <a:r>
              <a:rPr dirty="0"/>
              <a:t>Agenda </a:t>
            </a:r>
            <a:r>
              <a:rPr lang="en-US" dirty="0"/>
              <a:t>Overview – Wednesday</a:t>
            </a:r>
            <a:endParaRPr dirty="0"/>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11</a:t>
            </a:fld>
            <a:endParaRPr/>
          </a:p>
        </p:txBody>
      </p:sp>
    </p:spTree>
    <p:extLst>
      <p:ext uri="{BB962C8B-B14F-4D97-AF65-F5344CB8AC3E}">
        <p14:creationId xmlns:p14="http://schemas.microsoft.com/office/powerpoint/2010/main" val="2254472640"/>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57200" marR="0" lvl="0">
              <a:lnSpc>
                <a:spcPct val="120000"/>
              </a:lnSpc>
              <a:spcBef>
                <a:spcPts val="0"/>
              </a:spcBef>
              <a:buClr>
                <a:srgbClr val="073763"/>
              </a:buClr>
              <a:buSzPts val="1800"/>
              <a:buFont typeface="Arial"/>
              <a:buChar char="●"/>
            </a:pPr>
            <a:r>
              <a:rPr lang="en-US" b="1" dirty="0">
                <a:solidFill>
                  <a:srgbClr val="073763"/>
                </a:solidFill>
                <a:highlight>
                  <a:srgbClr val="FFFFFF"/>
                </a:highlight>
                <a:uFillTx/>
                <a:latin typeface="Arial"/>
                <a:cs typeface="Arial"/>
                <a:sym typeface="Arial"/>
              </a:rPr>
              <a:t>Linux Internet public server market share in May 2021</a:t>
            </a:r>
            <a:br>
              <a:rPr lang="en-US"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38% Linux / 20% Windows / 43% other/unknown</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hlinkClick r:id="rId2"/>
              </a:rPr>
              <a:t>https://w3techs.com/technologies/overview/operating_system</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hlinkClick r:id="rId3"/>
              </a:rPr>
              <a:t>https://w3techs.com/technologies/details/os-unix</a:t>
            </a:r>
            <a:endParaRPr lang="en-US"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b="1" dirty="0">
                <a:solidFill>
                  <a:srgbClr val="073763"/>
                </a:solidFill>
                <a:uFillTx/>
                <a:latin typeface="Arial"/>
                <a:cs typeface="Arial"/>
                <a:sym typeface="Arial"/>
              </a:rPr>
              <a:t>Linux Web Server market share in May 2021</a:t>
            </a:r>
            <a:br>
              <a:rPr lang="en-US" b="1" dirty="0">
                <a:solidFill>
                  <a:srgbClr val="073763"/>
                </a:solidFill>
                <a:uFillTx/>
                <a:latin typeface="Arial"/>
                <a:cs typeface="Arial"/>
                <a:sym typeface="Arial"/>
              </a:rPr>
            </a:br>
            <a:r>
              <a:rPr lang="en-US" sz="1800" b="1" dirty="0">
                <a:solidFill>
                  <a:srgbClr val="073763"/>
                </a:solidFill>
                <a:uFillTx/>
                <a:latin typeface="Arial"/>
                <a:cs typeface="Arial"/>
                <a:sym typeface="Arial"/>
              </a:rPr>
              <a:t>– 38% Linux / 20% Windows / 42% other/unknown</a:t>
            </a:r>
            <a:br>
              <a:rPr lang="en-US" b="1" dirty="0">
                <a:solidFill>
                  <a:srgbClr val="073763"/>
                </a:solidFill>
                <a:uFillTx/>
                <a:latin typeface="Arial"/>
                <a:cs typeface="Arial"/>
                <a:sym typeface="Arial"/>
              </a:rPr>
            </a:br>
            <a:r>
              <a:rPr lang="en-US" sz="1800" b="1" dirty="0">
                <a:solidFill>
                  <a:srgbClr val="073763"/>
                </a:solidFill>
                <a:uFillTx/>
                <a:latin typeface="Arial"/>
                <a:cs typeface="Arial"/>
                <a:sym typeface="Arial"/>
                <a:hlinkClick r:id="rId4"/>
              </a:rPr>
              <a:t>https://w3techs.com/technologies/comparison/os-linux,os-windows</a:t>
            </a:r>
            <a:endParaRPr lang="en-US" sz="18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b="1" dirty="0">
                <a:solidFill>
                  <a:srgbClr val="073763"/>
                </a:solidFill>
                <a:highlight>
                  <a:srgbClr val="FFFFFF"/>
                </a:highlight>
                <a:uFillTx/>
                <a:latin typeface="Arial"/>
                <a:cs typeface="Arial"/>
                <a:sym typeface="Arial"/>
              </a:rPr>
              <a:t>Linux mobile OS market share in </a:t>
            </a:r>
            <a:r>
              <a:rPr lang="en-US" b="1" dirty="0">
                <a:solidFill>
                  <a:srgbClr val="073763"/>
                </a:solidFill>
                <a:uFillTx/>
                <a:latin typeface="Arial"/>
                <a:cs typeface="Arial"/>
                <a:sym typeface="Arial"/>
              </a:rPr>
              <a:t>May 2022 </a:t>
            </a:r>
            <a:br>
              <a:rPr lang="en-US"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72% Android / 27% iOS / 1% other/unknown</a:t>
            </a:r>
            <a:br>
              <a:rPr lang="en-US" sz="1800" b="1" dirty="0">
                <a:solidFill>
                  <a:srgbClr val="073763"/>
                </a:solidFill>
                <a:highlight>
                  <a:srgbClr val="FFFFFF"/>
                </a:highlight>
                <a:uFillTx/>
                <a:latin typeface="Arial"/>
                <a:cs typeface="Arial"/>
                <a:sym typeface="Arial"/>
              </a:rPr>
            </a:br>
            <a:r>
              <a:rPr lang="en-US" sz="1800" b="1" dirty="0">
                <a:solidFill>
                  <a:srgbClr val="073763"/>
                </a:solidFill>
                <a:uFillTx/>
                <a:latin typeface="Arial"/>
                <a:cs typeface="Arial"/>
                <a:sym typeface="Arial"/>
                <a:hlinkClick r:id="rId5"/>
              </a:rPr>
              <a:t>http://gs.statcounter.com/os-market-share/mobile/worldwide</a:t>
            </a:r>
            <a:endParaRPr lang="en-US"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b="1" dirty="0">
                <a:solidFill>
                  <a:srgbClr val="073763"/>
                </a:solidFill>
                <a:highlight>
                  <a:srgbClr val="FFFFFF"/>
                </a:highlight>
                <a:uFillTx/>
                <a:latin typeface="Arial"/>
                <a:cs typeface="Arial"/>
                <a:sym typeface="Arial"/>
              </a:rPr>
              <a:t>Linux distributions popularity on Distro Watch in 2022 </a:t>
            </a:r>
            <a:br>
              <a:rPr lang="en-US" b="1" dirty="0">
                <a:solidFill>
                  <a:srgbClr val="073763"/>
                </a:solidFill>
                <a:highlight>
                  <a:srgbClr val="FFFFFF"/>
                </a:highlight>
                <a:uFillTx/>
                <a:latin typeface="Arial"/>
                <a:cs typeface="Arial"/>
                <a:sym typeface="Arial"/>
              </a:rPr>
            </a:br>
            <a:r>
              <a:rPr lang="en-US" b="1" dirty="0">
                <a:solidFill>
                  <a:srgbClr val="073763"/>
                </a:solidFill>
                <a:highlight>
                  <a:srgbClr val="FFFFFF"/>
                </a:highlight>
                <a:uFillTx/>
                <a:latin typeface="Arial"/>
                <a:cs typeface="Arial"/>
                <a:sym typeface="Arial"/>
              </a:rPr>
              <a:t>– </a:t>
            </a:r>
            <a:r>
              <a:rPr lang="en-US" sz="1800" b="1" dirty="0">
                <a:solidFill>
                  <a:srgbClr val="073763"/>
                </a:solidFill>
                <a:highlight>
                  <a:srgbClr val="FFFFFF"/>
                </a:highlight>
                <a:uFillTx/>
                <a:latin typeface="Arial"/>
                <a:cs typeface="Arial"/>
                <a:sym typeface="Arial"/>
              </a:rPr>
              <a:t>Mint, </a:t>
            </a:r>
            <a:r>
              <a:rPr lang="en-US" sz="1800" b="1" dirty="0" err="1">
                <a:solidFill>
                  <a:srgbClr val="073763"/>
                </a:solidFill>
                <a:highlight>
                  <a:srgbClr val="FFFFFF"/>
                </a:highlight>
                <a:uFillTx/>
                <a:latin typeface="Arial"/>
                <a:cs typeface="Arial"/>
                <a:sym typeface="Arial"/>
              </a:rPr>
              <a:t>Manjaro</a:t>
            </a:r>
            <a:r>
              <a:rPr lang="en-US" sz="1800" b="1" dirty="0">
                <a:solidFill>
                  <a:srgbClr val="073763"/>
                </a:solidFill>
                <a:highlight>
                  <a:srgbClr val="FFFFFF"/>
                </a:highlight>
                <a:uFillTx/>
                <a:latin typeface="Arial"/>
                <a:cs typeface="Arial"/>
                <a:sym typeface="Arial"/>
              </a:rPr>
              <a:t>, Ubuntu, Debian, Fedora, openSUSE, CentOS</a:t>
            </a:r>
            <a:br>
              <a:rPr lang="en-US" sz="1800" b="1" dirty="0">
                <a:solidFill>
                  <a:srgbClr val="073763"/>
                </a:solidFill>
                <a:highlight>
                  <a:srgbClr val="FFFFFF"/>
                </a:highlight>
                <a:uFillTx/>
                <a:latin typeface="Arial"/>
                <a:cs typeface="Arial"/>
                <a:sym typeface="Arial"/>
              </a:rPr>
            </a:br>
            <a:r>
              <a:rPr lang="en-US" sz="1800" b="1" dirty="0">
                <a:solidFill>
                  <a:srgbClr val="073763"/>
                </a:solidFill>
                <a:uFillTx/>
                <a:latin typeface="Arial"/>
                <a:cs typeface="Arial"/>
                <a:sym typeface="Arial"/>
                <a:hlinkClick r:id="rId6"/>
              </a:rPr>
              <a:t>https://distrowatch.com/dwres.php?resource=popularity</a:t>
            </a:r>
            <a:br>
              <a:rPr lang="en-US" sz="1800" b="1" dirty="0">
                <a:solidFill>
                  <a:srgbClr val="073763"/>
                </a:solidFill>
                <a:highlight>
                  <a:srgbClr val="FFFFFF"/>
                </a:highlight>
                <a:uFillTx/>
                <a:latin typeface="Arial"/>
                <a:cs typeface="Arial"/>
                <a:sym typeface="Arial"/>
              </a:rPr>
            </a:br>
            <a:endParaRPr lang="en-US" dirty="0"/>
          </a:p>
        </p:txBody>
      </p:sp>
      <p:sp>
        <p:nvSpPr>
          <p:cNvPr id="136" name="Shape 136"/>
          <p:cNvSpPr>
            <a:spLocks noGrp="1"/>
          </p:cNvSpPr>
          <p:nvPr>
            <p:ph type="title"/>
          </p:nvPr>
        </p:nvSpPr>
        <p:spPr>
          <a:prstGeom prst="rect">
            <a:avLst/>
          </a:prstGeom>
        </p:spPr>
        <p:txBody>
          <a:bodyPr/>
          <a:lstStyle/>
          <a:p>
            <a:r>
              <a:rPr lang="en-US" dirty="0"/>
              <a:t>Linux Markets and Distributions</a:t>
            </a:r>
            <a:endParaRPr dirty="0"/>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12</a:t>
            </a:fld>
            <a:endParaRPr/>
          </a:p>
        </p:txBody>
      </p:sp>
    </p:spTree>
    <p:extLst>
      <p:ext uri="{BB962C8B-B14F-4D97-AF65-F5344CB8AC3E}">
        <p14:creationId xmlns:p14="http://schemas.microsoft.com/office/powerpoint/2010/main" val="2060370389"/>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10000"/>
          </a:bodyPr>
          <a:lstStyle/>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200" b="1" i="0" u="none" strike="noStrike" kern="0" cap="none" spc="0" normalizeH="0" baseline="0" noProof="0" dirty="0">
                <a:ln>
                  <a:noFill/>
                </a:ln>
                <a:solidFill>
                  <a:srgbClr val="073763"/>
                </a:solidFill>
                <a:effectLst/>
                <a:uLnTx/>
                <a:uFillTx/>
                <a:latin typeface="Arial"/>
                <a:ea typeface="Verdana"/>
                <a:cs typeface="Arial"/>
                <a:sym typeface="Arial"/>
              </a:rPr>
              <a:t>OpenPrinting</a:t>
            </a:r>
            <a:r>
              <a:rPr lang="en-US" b="1" dirty="0">
                <a:solidFill>
                  <a:srgbClr val="073763"/>
                </a:solidFill>
                <a:uFillTx/>
                <a:latin typeface="Arial"/>
                <a:ea typeface="Verdana"/>
                <a:cs typeface="Arial"/>
                <a:sym typeface="Arial"/>
              </a:rPr>
              <a:t> celebrates 20 years of printing with free software!</a:t>
            </a:r>
            <a:endParaRPr kumimoji="0" lang="en-US" sz="2200" b="1" i="0" u="none" strike="noStrike" kern="0" cap="none" spc="0" normalizeH="0" baseline="0" noProof="0" dirty="0">
              <a:ln>
                <a:noFill/>
              </a:ln>
              <a:solidFill>
                <a:srgbClr val="073763"/>
              </a:solidFill>
              <a:effectLst/>
              <a:uLnTx/>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2"/>
              </a:rPr>
              <a:t>https://linuxplumbersconf.org/event/7/contributions/748/attachments/681/1265/20-Years-on-Printing-with-Free-Software.pdf</a:t>
            </a: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endParaRPr kumimoji="0" lang="en-US" sz="2200" b="1" i="0" u="none" strike="noStrike" kern="0" cap="none" spc="0" normalizeH="0" baseline="0" noProof="0" dirty="0">
              <a:ln>
                <a:noFill/>
              </a:ln>
              <a:solidFill>
                <a:srgbClr val="073763"/>
              </a:solidFill>
              <a:effectLs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200" b="1" i="0" u="none" strike="noStrike" kern="0" cap="none" spc="0" normalizeH="0" baseline="0" noProof="0" dirty="0">
                <a:ln>
                  <a:noFill/>
                </a:ln>
                <a:solidFill>
                  <a:srgbClr val="073763"/>
                </a:solidFill>
                <a:effectLst/>
                <a:uLnTx/>
                <a:uFillTx/>
                <a:latin typeface="Arial"/>
                <a:ea typeface="Verdana"/>
                <a:cs typeface="Arial"/>
                <a:sym typeface="Arial"/>
              </a:rPr>
              <a:t>CUPS OpenPrinting</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See CUPS Plenary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Developers – Mike Sweet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Releases – v2.3.3op1 (20 November 2020) and v2.3.3op2 (1 February 2021)</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Ubuntu 21.04 (22 April 2021) shipped with CUPS v2.3.3op2</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Development is approaching CUPS v2.4.x</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CUPS Snap uses GIT master of OpenPrinting CUPS</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nSpc>
                <a:spcPct val="120000"/>
              </a:lnSpc>
              <a:spcBef>
                <a:spcPts val="0"/>
              </a:spcBef>
              <a:buClr>
                <a:srgbClr val="073763"/>
              </a:buClr>
              <a:buSzPts val="1800"/>
              <a:buNone/>
            </a:pPr>
            <a:r>
              <a:rPr lang="en-US" b="1" dirty="0">
                <a:solidFill>
                  <a:srgbClr val="073763"/>
                </a:solidFill>
                <a:uFillTx/>
                <a:latin typeface="Arial"/>
                <a:cs typeface="Arial"/>
                <a:sym typeface="Arial"/>
              </a:rPr>
              <a:t>CUPS Filters Highlights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See CUPS Filters presentation tomorrow</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Developers – Till Kamppeter and Linux community</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Releases – v1.27.5 (5 June 2020) thru v1.28.8 (25 March 2021)</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Ubuntu 21.04 (22 April 2021) shipped with CUPS Filters v1.28.8</a:t>
            </a:r>
          </a:p>
        </p:txBody>
      </p:sp>
      <p:sp>
        <p:nvSpPr>
          <p:cNvPr id="136" name="Shape 136"/>
          <p:cNvSpPr>
            <a:spLocks noGrp="1"/>
          </p:cNvSpPr>
          <p:nvPr>
            <p:ph type="title"/>
          </p:nvPr>
        </p:nvSpPr>
        <p:spPr>
          <a:prstGeom prst="rect">
            <a:avLst/>
          </a:prstGeom>
        </p:spPr>
        <p:txBody>
          <a:bodyPr/>
          <a:lstStyle/>
          <a:p>
            <a:r>
              <a:rPr lang="en-US" dirty="0"/>
              <a:t>OpenPrinting Highlights 2021– 1 of 3</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13</a:t>
            </a:fld>
            <a:endParaRPr/>
          </a:p>
        </p:txBody>
      </p:sp>
    </p:spTree>
    <p:extLst>
      <p:ext uri="{BB962C8B-B14F-4D97-AF65-F5344CB8AC3E}">
        <p14:creationId xmlns:p14="http://schemas.microsoft.com/office/powerpoint/2010/main" val="1403261732"/>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20000"/>
          </a:bodyPr>
          <a:lstStyle/>
          <a:p>
            <a:pPr marL="114300" marR="0" lvl="0" indent="0">
              <a:lnSpc>
                <a:spcPct val="120000"/>
              </a:lnSpc>
              <a:spcBef>
                <a:spcPts val="0"/>
              </a:spcBef>
              <a:buClr>
                <a:srgbClr val="073763"/>
              </a:buClr>
              <a:buSzPts val="1800"/>
              <a:buNone/>
            </a:pPr>
            <a:r>
              <a:rPr lang="en-US" sz="2000" b="1" dirty="0">
                <a:solidFill>
                  <a:srgbClr val="073763"/>
                </a:solidFill>
                <a:uFillTx/>
                <a:latin typeface="Arial"/>
                <a:cs typeface="Arial"/>
                <a:sym typeface="Arial"/>
              </a:rPr>
              <a:t>PAPPL (Printer Application)</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See PAPPL presentations tomorrow</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Developers – Mike Sweet and Linux community</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Releases – v1.0.0 (11 December 2020) thru v1.0.3 (21 April 2021)</a:t>
            </a:r>
          </a:p>
          <a:p>
            <a:pPr marL="457200" marR="0" lvl="0">
              <a:lnSpc>
                <a:spcPct val="120000"/>
              </a:lnSpc>
              <a:spcBef>
                <a:spcPts val="0"/>
              </a:spcBef>
              <a:buClr>
                <a:srgbClr val="073763"/>
              </a:buClr>
              <a:buSzPts val="1800"/>
              <a:buFont typeface="Arial"/>
              <a:buChar char="●"/>
            </a:pPr>
            <a:endParaRPr lang="en-US" sz="1700" b="1" dirty="0">
              <a:solidFill>
                <a:srgbClr val="073763"/>
              </a:solidFill>
              <a:highlight>
                <a:srgbClr val="FFFFFF"/>
              </a:highlight>
              <a:uFillTx/>
              <a:latin typeface="Arial"/>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000" b="1" i="0" u="none" strike="noStrike" kern="0" cap="none" spc="0" normalizeH="0" baseline="0" noProof="0" dirty="0">
                <a:ln>
                  <a:noFill/>
                </a:ln>
                <a:solidFill>
                  <a:srgbClr val="073763"/>
                </a:solidFill>
                <a:effectLst/>
                <a:uLnTx/>
                <a:uFillTx/>
                <a:latin typeface="Arial"/>
                <a:ea typeface="Verdana"/>
                <a:cs typeface="Arial"/>
                <a:sym typeface="Arial"/>
              </a:rPr>
              <a:t>PostScript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PAPPL presentations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Started on 26 October 2020</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2"/>
              </a:rPr>
              <a:t>https://lists.linuxfoundation.org/pipermail/printing-architecture/2020/003899.html</a:t>
            </a: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Mostly complete – a few PAPPL features are still pending</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100" b="1" i="0" u="none" strike="noStrike" kern="0" cap="none" spc="0" normalizeH="0" baseline="0" noProof="0" dirty="0">
                <a:ln>
                  <a:noFill/>
                </a:ln>
                <a:solidFill>
                  <a:srgbClr val="073763"/>
                </a:solidFill>
                <a:effectLst/>
                <a:uLnTx/>
                <a:uFillTx/>
                <a:latin typeface="Arial"/>
                <a:ea typeface="Verdana"/>
                <a:cs typeface="Arial"/>
                <a:sym typeface="Arial"/>
              </a:rPr>
              <a:t>CUPS Snap (Printing Stack Snap)</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Snap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CUPS Snap project started in October 2017</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3"/>
              </a:rPr>
              <a:t>https://github.com/OpenPrinting/cups-snap</a:t>
            </a: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CUPS Snap is now in Snap Store</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4"/>
              </a:rPr>
              <a:t>https://snapcraft.io/cups</a:t>
            </a: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nSpc>
                <a:spcPct val="120000"/>
              </a:lnSpc>
              <a:spcBef>
                <a:spcPts val="0"/>
              </a:spcBef>
              <a:buClr>
                <a:srgbClr val="073763"/>
              </a:buClr>
              <a:buSzPts val="1800"/>
              <a:buNone/>
            </a:pP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2021– 2 of 3</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14</a:t>
            </a:fld>
            <a:endParaRPr/>
          </a:p>
        </p:txBody>
      </p:sp>
    </p:spTree>
    <p:extLst>
      <p:ext uri="{BB962C8B-B14F-4D97-AF65-F5344CB8AC3E}">
        <p14:creationId xmlns:p14="http://schemas.microsoft.com/office/powerpoint/2010/main" val="604486716"/>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10000"/>
          </a:bodyPr>
          <a:lstStyle/>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lang="en-US" b="1" dirty="0">
                <a:solidFill>
                  <a:srgbClr val="073763"/>
                </a:solidFill>
                <a:highlight>
                  <a:srgbClr val="FFFFFF"/>
                </a:highlight>
                <a:uFillTx/>
                <a:latin typeface="Arial"/>
                <a:ea typeface="Verdana"/>
                <a:cs typeface="Arial"/>
                <a:sym typeface="Arial"/>
              </a:rPr>
              <a:t>Driverless</a:t>
            </a:r>
            <a:endParaRPr kumimoji="0" lang="en-US" sz="22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Nidhi Jain, LFMP 2020 added IPP </a:t>
            </a: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FaxOut</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support</a:t>
            </a: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2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IPP over USB</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ippusbxd</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discontinued</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replaces </a:t>
            </a: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ippusbxd</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in most Linux distributions</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Google Chrome OS has its own IPP-over-USB daemon in Rust</a:t>
            </a: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lang="en-US" b="1" dirty="0">
                <a:solidFill>
                  <a:srgbClr val="073763"/>
                </a:solidFill>
                <a:highlight>
                  <a:srgbClr val="FFFFFF"/>
                </a:highlight>
                <a:uFillTx/>
                <a:latin typeface="Arial"/>
                <a:ea typeface="Verdana"/>
                <a:cs typeface="Arial"/>
                <a:sym typeface="Arial"/>
              </a:rPr>
              <a:t>Scanning</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Mopria just published </a:t>
            </a:r>
            <a:r>
              <a:rPr lang="en-US" sz="1800" b="1" dirty="0" err="1">
                <a:solidFill>
                  <a:srgbClr val="073763"/>
                </a:solidFill>
                <a:highlight>
                  <a:srgbClr val="FFFFFF"/>
                </a:highlight>
                <a:uFillTx/>
                <a:latin typeface="Arial"/>
                <a:ea typeface="Verdana"/>
                <a:cs typeface="Arial"/>
                <a:sym typeface="Arial"/>
              </a:rPr>
              <a:t>eSCL</a:t>
            </a:r>
            <a:r>
              <a:rPr lang="en-US" sz="1800" b="1" dirty="0">
                <a:solidFill>
                  <a:srgbClr val="073763"/>
                </a:solidFill>
                <a:highlight>
                  <a:srgbClr val="FFFFFF"/>
                </a:highlight>
                <a:uFillTx/>
                <a:latin typeface="Arial"/>
                <a:ea typeface="Verdana"/>
                <a:cs typeface="Arial"/>
                <a:sym typeface="Arial"/>
              </a:rPr>
              <a:t> specification in April 2021</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sane-</a:t>
            </a:r>
            <a:r>
              <a:rPr lang="en-US" sz="1800" b="1" dirty="0" err="1">
                <a:solidFill>
                  <a:srgbClr val="073763"/>
                </a:solidFill>
                <a:highlight>
                  <a:srgbClr val="FFFFFF"/>
                </a:highlight>
                <a:uFillTx/>
                <a:latin typeface="Arial"/>
                <a:ea typeface="Verdana"/>
                <a:cs typeface="Arial"/>
                <a:sym typeface="Arial"/>
              </a:rPr>
              <a:t>airscan</a:t>
            </a:r>
            <a:r>
              <a:rPr lang="en-US" sz="1800" b="1" dirty="0">
                <a:solidFill>
                  <a:srgbClr val="073763"/>
                </a:solidFill>
                <a:highlight>
                  <a:srgbClr val="FFFFFF"/>
                </a:highlight>
                <a:uFillTx/>
                <a:latin typeface="Arial"/>
                <a:ea typeface="Verdana"/>
                <a:cs typeface="Arial"/>
                <a:sym typeface="Arial"/>
              </a:rPr>
              <a:t> supports </a:t>
            </a:r>
            <a:r>
              <a:rPr lang="en-US" sz="1800" b="1" dirty="0" err="1">
                <a:solidFill>
                  <a:srgbClr val="073763"/>
                </a:solidFill>
                <a:highlight>
                  <a:srgbClr val="FFFFFF"/>
                </a:highlight>
                <a:uFillTx/>
                <a:latin typeface="Arial"/>
                <a:ea typeface="Verdana"/>
                <a:cs typeface="Arial"/>
                <a:sym typeface="Arial"/>
              </a:rPr>
              <a:t>eSCL</a:t>
            </a:r>
            <a:r>
              <a:rPr lang="en-US" sz="1800" b="1" dirty="0">
                <a:solidFill>
                  <a:srgbClr val="073763"/>
                </a:solidFill>
                <a:highlight>
                  <a:srgbClr val="FFFFFF"/>
                </a:highlight>
                <a:uFillTx/>
                <a:latin typeface="Arial"/>
                <a:ea typeface="Verdana"/>
                <a:cs typeface="Arial"/>
                <a:sym typeface="Arial"/>
              </a:rPr>
              <a:t> / WSD </a:t>
            </a:r>
            <a:br>
              <a:rPr lang="en-US" sz="1800" b="1" dirty="0">
                <a:solidFill>
                  <a:srgbClr val="073763"/>
                </a:solidFill>
                <a:highlight>
                  <a:srgbClr val="FFFFFF"/>
                </a:highlight>
                <a:uFillTx/>
                <a:latin typeface="Arial"/>
                <a:ea typeface="Verdana"/>
                <a:cs typeface="Arial"/>
                <a:sym typeface="Arial"/>
              </a:rPr>
            </a:br>
            <a:r>
              <a:rPr lang="en-US" sz="1800" b="1" dirty="0">
                <a:solidFill>
                  <a:srgbClr val="073763"/>
                </a:solidFill>
                <a:highlight>
                  <a:srgbClr val="FFFFFF"/>
                </a:highlight>
                <a:uFillTx/>
                <a:latin typeface="Arial"/>
                <a:ea typeface="Verdana"/>
                <a:cs typeface="Arial"/>
                <a:sym typeface="Arial"/>
              </a:rPr>
              <a:t>– Not integrated w/ IPP Scan Service or IPP System Service</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Scan integration w/ the IPP ecosystem is an o</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pen topic</a:t>
            </a:r>
            <a:endParaRPr lang="en-US" sz="1800" b="1" dirty="0">
              <a:solidFill>
                <a:srgbClr val="073763"/>
              </a:solidFill>
              <a:highlight>
                <a:srgbClr val="FFFFFF"/>
              </a:highlight>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lang="en-US" sz="1800" b="1" dirty="0">
              <a:solidFill>
                <a:srgbClr val="073763"/>
              </a:solidFill>
              <a:highlight>
                <a:srgbClr val="FFFFFF"/>
              </a:highlight>
              <a:uFillTx/>
              <a:latin typeface="Arial"/>
              <a:ea typeface="Verdana"/>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2021– 3 of 3</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pPr marL="40640" marR="40640" lvl="0" indent="0" algn="ctr" defTabSz="914400" rtl="0" eaLnBrk="1" fontAlgn="auto" latinLnBrk="0" hangingPunct="0">
              <a:lnSpc>
                <a:spcPct val="100000"/>
              </a:lnSpc>
              <a:spcBef>
                <a:spcPts val="0"/>
              </a:spcBef>
              <a:spcAft>
                <a:spcPts val="0"/>
              </a:spcAft>
              <a:buClrTx/>
              <a:buSzTx/>
              <a:buFontTx/>
              <a:buNone/>
              <a:tabLst/>
              <a:defRPr/>
            </a:pPr>
            <a:fld id="{86CB4B4D-7CA3-9044-876B-883B54F8677D}" type="slidenum">
              <a:rPr kumimoji="0" sz="900" b="0" i="0" u="none" strike="noStrike" kern="0" cap="none" spc="0" normalizeH="0" baseline="0" noProof="0">
                <a:ln>
                  <a:noFill/>
                </a:ln>
                <a:solidFill>
                  <a:srgbClr val="FFFFFF"/>
                </a:solidFill>
                <a:effectLst/>
                <a:uLnTx/>
                <a:uFill>
                  <a:solidFill>
                    <a:srgbClr val="000000"/>
                  </a:solidFill>
                </a:uFill>
                <a:latin typeface="Arial"/>
                <a:cs typeface="Arial"/>
                <a:sym typeface="Arial"/>
              </a:rPr>
              <a:pPr marL="40640" marR="40640" lvl="0" indent="0" algn="ctr" defTabSz="914400" rtl="0" eaLnBrk="1" fontAlgn="auto" latinLnBrk="0" hangingPunct="0">
                <a:lnSpc>
                  <a:spcPct val="100000"/>
                </a:lnSpc>
                <a:spcBef>
                  <a:spcPts val="0"/>
                </a:spcBef>
                <a:spcAft>
                  <a:spcPts val="0"/>
                </a:spcAft>
                <a:buClrTx/>
                <a:buSzTx/>
                <a:buFontTx/>
                <a:buNone/>
                <a:tabLst/>
                <a:defRPr/>
              </a:pPr>
              <a:t>15</a:t>
            </a:fld>
            <a:endParaRPr kumimoji="0" sz="900" b="0" i="0" u="none" strike="noStrike" kern="0" cap="none" spc="0" normalizeH="0" baseline="0" noProof="0">
              <a:ln>
                <a:noFill/>
              </a:ln>
              <a:solidFill>
                <a:srgbClr val="FFFFFF"/>
              </a:solidFill>
              <a:effectLst/>
              <a:uLnTx/>
              <a:uFill>
                <a:solidFill>
                  <a:srgbClr val="000000"/>
                </a:solidFill>
              </a:uFill>
              <a:latin typeface="Arial"/>
              <a:cs typeface="Arial"/>
              <a:sym typeface="Arial"/>
            </a:endParaRPr>
          </a:p>
        </p:txBody>
      </p:sp>
    </p:spTree>
    <p:extLst>
      <p:ext uri="{BB962C8B-B14F-4D97-AF65-F5344CB8AC3E}">
        <p14:creationId xmlns:p14="http://schemas.microsoft.com/office/powerpoint/2010/main" val="1749934162"/>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OP in GSoC 2021 – Recruitment and Projects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Student recruitment process started in late 2020 </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Recruitment hampered by COVID-19 pandemic travel restrictions</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GSoC 2021 projects approximately half hours of GSoC 2020 projects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Accepted student projects announced on 17 May 2021</a:t>
            </a:r>
          </a:p>
          <a:p>
            <a:pPr marL="457200" marR="0" lvl="0">
              <a:lnSpc>
                <a:spcPct val="120000"/>
              </a:lnSpc>
              <a:spcBef>
                <a:spcPts val="0"/>
              </a:spcBef>
              <a:buClr>
                <a:srgbClr val="073763"/>
              </a:buClr>
              <a:buSzPts val="1800"/>
              <a:buNone/>
            </a:pP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GSoC 2021 – Timeline </a:t>
            </a:r>
            <a:r>
              <a:rPr lang="en-US" sz="2400" b="1" dirty="0">
                <a:solidFill>
                  <a:srgbClr val="073763"/>
                </a:solidFill>
                <a:uFillTx/>
                <a:latin typeface="Arial"/>
                <a:cs typeface="Arial"/>
                <a:sym typeface="Arial"/>
              </a:rPr>
              <a:t>Highlights</a:t>
            </a: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29 January 2021 – Organization Applications Open – LF applied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19 February 2021 – Organization Application Deadline</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9 March 2021 – Organizations Announced – LF accepted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29 March 2021 to 13 April 2021 – Student Applications – 4 OP projects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17 May 2021 – Student Projects Announced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7 June 2021 to 16 August 2021 – Coding</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31 August 2021 – Results Announced</a:t>
            </a:r>
          </a:p>
        </p:txBody>
      </p:sp>
      <p:sp>
        <p:nvSpPr>
          <p:cNvPr id="136" name="Shape 136"/>
          <p:cNvSpPr>
            <a:spLocks noGrp="1"/>
          </p:cNvSpPr>
          <p:nvPr>
            <p:ph type="title"/>
          </p:nvPr>
        </p:nvSpPr>
        <p:spPr>
          <a:prstGeom prst="rect">
            <a:avLst/>
          </a:prstGeom>
        </p:spPr>
        <p:txBody>
          <a:bodyPr/>
          <a:lstStyle/>
          <a:p>
            <a:r>
              <a:rPr lang="en-US" dirty="0"/>
              <a:t>OpenPrinting</a:t>
            </a:r>
            <a:br>
              <a:rPr lang="en-US" dirty="0"/>
            </a:br>
            <a:r>
              <a:rPr lang="en-US" dirty="0"/>
              <a:t>Google Summer of Code 2021</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16</a:t>
            </a:fld>
            <a:endParaRPr/>
          </a:p>
        </p:txBody>
      </p:sp>
    </p:spTree>
    <p:extLst>
      <p:ext uri="{BB962C8B-B14F-4D97-AF65-F5344CB8AC3E}">
        <p14:creationId xmlns:p14="http://schemas.microsoft.com/office/powerpoint/2010/main" val="838526367"/>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lnSpcReduction="10000"/>
          </a:bodyPr>
          <a:lstStyle/>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200" b="1" i="0" u="none" strike="noStrike" kern="0" cap="none" spc="0" normalizeH="0" baseline="0" noProof="0" dirty="0">
                <a:ln>
                  <a:noFill/>
                </a:ln>
                <a:solidFill>
                  <a:srgbClr val="073763"/>
                </a:solidFill>
                <a:effectLst/>
                <a:uLnTx/>
                <a:uFillTx/>
                <a:latin typeface="Arial"/>
                <a:ea typeface="Verdana"/>
                <a:cs typeface="Arial"/>
                <a:sym typeface="Arial"/>
              </a:rPr>
              <a:t>CUPS OpenPrinting</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See CUPS Plenary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Developers – Mike Sweet, </a:t>
            </a:r>
            <a:r>
              <a:rPr lang="en-US" sz="1800" b="1" dirty="0" err="1">
                <a:solidFill>
                  <a:srgbClr val="073763"/>
                </a:solidFill>
                <a:highlight>
                  <a:srgbClr val="FFFFFF"/>
                </a:highlight>
                <a:uFillTx/>
                <a:latin typeface="Arial"/>
                <a:ea typeface="Verdana"/>
                <a:cs typeface="Arial"/>
                <a:sym typeface="Arial"/>
              </a:rPr>
              <a:t>Zdenek</a:t>
            </a:r>
            <a:r>
              <a:rPr lang="en-US" sz="1800" b="1" dirty="0">
                <a:solidFill>
                  <a:srgbClr val="073763"/>
                </a:solidFill>
                <a:highlight>
                  <a:srgbClr val="FFFFFF"/>
                </a:highlight>
                <a:uFillTx/>
                <a:latin typeface="Arial"/>
                <a:ea typeface="Verdana"/>
                <a:cs typeface="Arial"/>
                <a:sym typeface="Arial"/>
              </a:rPr>
              <a:t> </a:t>
            </a:r>
            <a:r>
              <a:rPr lang="en-US" sz="1800" b="1" dirty="0" err="1">
                <a:solidFill>
                  <a:srgbClr val="073763"/>
                </a:solidFill>
                <a:highlight>
                  <a:srgbClr val="FFFFFF"/>
                </a:highlight>
                <a:uFillTx/>
                <a:latin typeface="Arial"/>
                <a:ea typeface="Verdana"/>
                <a:cs typeface="Arial"/>
                <a:sym typeface="Arial"/>
              </a:rPr>
              <a:t>Dohnal</a:t>
            </a:r>
            <a:r>
              <a:rPr lang="en-US" sz="1800" b="1" dirty="0">
                <a:solidFill>
                  <a:srgbClr val="073763"/>
                </a:solidFill>
                <a:highlight>
                  <a:srgbClr val="FFFFFF"/>
                </a:highlight>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Latest Release – v2.4.1 (27 January 2022) </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Ubuntu 22.04 LTS (21 April 2022) shipped with CUPS v2.4.1</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CUPS Snap uses GIT master of OpenPrinting CUPS</a:t>
            </a:r>
            <a:b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2"/>
              </a:rPr>
              <a:t>https://github.com/OpenPrinting/cups-snap</a:t>
            </a:r>
            <a:b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3"/>
              </a:rPr>
              <a:t>https://snapcraft.io/cups</a:t>
            </a: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nSpc>
                <a:spcPct val="120000"/>
              </a:lnSpc>
              <a:spcBef>
                <a:spcPts val="0"/>
              </a:spcBef>
              <a:buClr>
                <a:srgbClr val="073763"/>
              </a:buClr>
              <a:buSzPts val="1800"/>
              <a:buNone/>
            </a:pPr>
            <a:r>
              <a:rPr lang="en-US" b="1" dirty="0">
                <a:solidFill>
                  <a:srgbClr val="073763"/>
                </a:solidFill>
                <a:uFillTx/>
                <a:latin typeface="Arial"/>
                <a:cs typeface="Arial"/>
                <a:sym typeface="Arial"/>
              </a:rPr>
              <a:t>CUPS Filters Highlights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See CUPS Filters presentation tomorrow</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Developers – Till Kamppeter and Linux community</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Latest Release – v1.28.15 (11 April 2022)</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Ubuntu 22.04 LTS (21 April 2022) shipped with CUPS Filters v1.28.15</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CUPS Filters v2.0 is coming</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hlinkClick r:id="rId4"/>
              </a:rPr>
              <a:t>https://github.com/OpenPrinting/cups-filters/releases/tag/1.28.15</a:t>
            </a: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2022– 1 of 4</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17</a:t>
            </a:fld>
            <a:endParaRPr/>
          </a:p>
        </p:txBody>
      </p:sp>
    </p:spTree>
    <p:extLst>
      <p:ext uri="{BB962C8B-B14F-4D97-AF65-F5344CB8AC3E}">
        <p14:creationId xmlns:p14="http://schemas.microsoft.com/office/powerpoint/2010/main" val="2681053469"/>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20000"/>
          </a:bodyPr>
          <a:lstStyle/>
          <a:p>
            <a:pPr marL="114300" marR="0" lvl="0" indent="0">
              <a:lnSpc>
                <a:spcPct val="120000"/>
              </a:lnSpc>
              <a:spcBef>
                <a:spcPts val="0"/>
              </a:spcBef>
              <a:buClr>
                <a:srgbClr val="073763"/>
              </a:buClr>
              <a:buSzPts val="1800"/>
              <a:buNone/>
            </a:pPr>
            <a:r>
              <a:rPr lang="en-US" sz="2000" b="1" dirty="0">
                <a:solidFill>
                  <a:srgbClr val="073763"/>
                </a:solidFill>
                <a:uFillTx/>
                <a:latin typeface="Arial"/>
                <a:cs typeface="Arial"/>
                <a:sym typeface="Arial"/>
              </a:rPr>
              <a:t>PAPPL (Printer Application)</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See Printer Applications presentation tomorrow</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Developers – Mike Sweet and Linux community</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Latest Release – v1.2.0 (15 May 2022)</a:t>
            </a:r>
            <a:br>
              <a:rPr lang="en-US" sz="1700" b="1" dirty="0">
                <a:solidFill>
                  <a:srgbClr val="073763"/>
                </a:solidFill>
                <a:highlight>
                  <a:srgbClr val="FFFFFF"/>
                </a:highlight>
                <a:uFillTx/>
                <a:latin typeface="Arial"/>
                <a:cs typeface="Arial"/>
                <a:sym typeface="Arial"/>
              </a:rPr>
            </a:br>
            <a:r>
              <a:rPr lang="en-US" sz="1700" b="1" dirty="0">
                <a:solidFill>
                  <a:srgbClr val="073763"/>
                </a:solidFill>
                <a:highlight>
                  <a:srgbClr val="FFFFFF"/>
                </a:highlight>
                <a:uFillTx/>
                <a:latin typeface="Arial"/>
                <a:cs typeface="Arial"/>
                <a:sym typeface="Arial"/>
                <a:hlinkClick r:id="rId2"/>
              </a:rPr>
              <a:t>https://github.com/michaelrsweet/pappl/releases/tag/v1.2.0</a:t>
            </a:r>
            <a:br>
              <a:rPr lang="en-US" sz="1700" b="1" dirty="0">
                <a:solidFill>
                  <a:srgbClr val="073763"/>
                </a:solidFill>
                <a:highlight>
                  <a:srgbClr val="FFFFFF"/>
                </a:highlight>
                <a:uFillTx/>
                <a:latin typeface="Arial"/>
                <a:cs typeface="Arial"/>
                <a:sym typeface="Arial"/>
              </a:rPr>
            </a:br>
            <a:endParaRPr lang="en-US" sz="1700" b="1" dirty="0">
              <a:solidFill>
                <a:srgbClr val="073763"/>
              </a:solidFill>
              <a:highlight>
                <a:srgbClr val="FFFFFF"/>
              </a:highlight>
              <a:uFillTx/>
              <a:latin typeface="Arial"/>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000" b="1" i="0" u="none" strike="noStrike" kern="0" cap="none" spc="0" normalizeH="0" baseline="0" noProof="0" dirty="0">
                <a:ln>
                  <a:noFill/>
                </a:ln>
                <a:solidFill>
                  <a:srgbClr val="073763"/>
                </a:solidFill>
                <a:effectLst/>
                <a:uLnTx/>
                <a:uFillTx/>
                <a:latin typeface="Arial"/>
                <a:ea typeface="Verdana"/>
                <a:cs typeface="Arial"/>
                <a:sym typeface="Arial"/>
              </a:rPr>
              <a:t>PostScript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a:t>
            </a:r>
            <a:r>
              <a:rPr lang="en-US" sz="1700" b="1" dirty="0">
                <a:solidFill>
                  <a:srgbClr val="073763"/>
                </a:solidFill>
                <a:highlight>
                  <a:srgbClr val="FFFFFF"/>
                </a:highlight>
                <a:uFillTx/>
                <a:latin typeface="Arial"/>
                <a:ea typeface="Verdana"/>
                <a:cs typeface="Arial"/>
                <a:sym typeface="Arial"/>
              </a:rPr>
              <a:t>Printer Applications</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700" b="1" dirty="0">
                <a:solidFill>
                  <a:srgbClr val="073763"/>
                </a:solidFill>
                <a:highlight>
                  <a:srgbClr val="FFFFFF"/>
                </a:highlight>
                <a:uFillTx/>
                <a:latin typeface="Arial"/>
                <a:ea typeface="Verdana"/>
                <a:cs typeface="Arial"/>
                <a:sym typeface="Arial"/>
              </a:rPr>
              <a:t>PostScript Printer Application is now in Snap Store</a:t>
            </a:r>
            <a:br>
              <a:rPr lang="en-US" sz="1700" b="1" dirty="0">
                <a:solidFill>
                  <a:srgbClr val="073763"/>
                </a:solidFill>
                <a:highlight>
                  <a:srgbClr val="FFFFFF"/>
                </a:highlight>
                <a:uFillTx/>
                <a:latin typeface="Arial"/>
                <a:ea typeface="Verdana"/>
                <a:cs typeface="Arial"/>
                <a:sym typeface="Arial"/>
              </a:rPr>
            </a:br>
            <a:r>
              <a:rPr lang="en-US" sz="1700" b="1" dirty="0">
                <a:solidFill>
                  <a:srgbClr val="073763"/>
                </a:solidFill>
                <a:highlight>
                  <a:srgbClr val="FFFFFF"/>
                </a:highlight>
                <a:uFillTx/>
                <a:latin typeface="Arial"/>
                <a:ea typeface="Verdana"/>
                <a:cs typeface="Arial"/>
                <a:sym typeface="Arial"/>
                <a:hlinkClick r:id="rId3"/>
              </a:rPr>
              <a:t>https://github.com/OpenPrinting/ps-printer-app</a:t>
            </a:r>
            <a:br>
              <a:rPr lang="en-US" sz="1700" b="1" dirty="0">
                <a:solidFill>
                  <a:srgbClr val="073763"/>
                </a:solidFill>
                <a:highlight>
                  <a:srgbClr val="FFFFFF"/>
                </a:highlight>
                <a:uFillTx/>
                <a:latin typeface="Arial"/>
                <a:ea typeface="Verdana"/>
                <a:cs typeface="Arial"/>
                <a:sym typeface="Arial"/>
              </a:rPr>
            </a:br>
            <a:r>
              <a:rPr lang="en-US" sz="1700" b="1" dirty="0">
                <a:solidFill>
                  <a:srgbClr val="073763"/>
                </a:solidFill>
                <a:highlight>
                  <a:srgbClr val="FFFFFF"/>
                </a:highlight>
                <a:uFillTx/>
                <a:latin typeface="Arial"/>
                <a:ea typeface="Verdana"/>
                <a:cs typeface="Arial"/>
                <a:sym typeface="Arial"/>
                <a:hlinkClick r:id="rId4"/>
              </a:rPr>
              <a:t>https://snapcraft.io/ps-printer-app</a:t>
            </a:r>
            <a:endParaRPr lang="en-US" sz="1700" b="1" dirty="0">
              <a:solidFill>
                <a:srgbClr val="073763"/>
              </a:solidFill>
              <a:highlight>
                <a:srgbClr val="FFFFFF"/>
              </a:highlight>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Ghostscript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700" b="1" dirty="0">
                <a:solidFill>
                  <a:srgbClr val="073763"/>
                </a:solidFill>
                <a:highlight>
                  <a:srgbClr val="FFFFFF"/>
                </a:highlight>
                <a:uFillTx/>
                <a:latin typeface="Arial"/>
                <a:ea typeface="Verdana"/>
                <a:cs typeface="Arial"/>
                <a:sym typeface="Arial"/>
              </a:rPr>
              <a:t>Ghosts</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cript</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Printer Application is now in Snap Store</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5"/>
              </a:rPr>
              <a:t>https://github.com/OpenPrinting/ghostscript-printer-app</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6"/>
              </a:rPr>
              <a:t>https://snapcraft.io/ghostscript-printer-app</a:t>
            </a:r>
            <a:endPar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nSpc>
                <a:spcPct val="120000"/>
              </a:lnSpc>
              <a:spcBef>
                <a:spcPts val="0"/>
              </a:spcBef>
              <a:buClr>
                <a:srgbClr val="073763"/>
              </a:buClr>
              <a:buSzPts val="1800"/>
              <a:buNone/>
            </a:pP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2022– 2 of 4</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18</a:t>
            </a:fld>
            <a:endParaRPr/>
          </a:p>
        </p:txBody>
      </p:sp>
    </p:spTree>
    <p:extLst>
      <p:ext uri="{BB962C8B-B14F-4D97-AF65-F5344CB8AC3E}">
        <p14:creationId xmlns:p14="http://schemas.microsoft.com/office/powerpoint/2010/main" val="731585725"/>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10000"/>
          </a:bodyPr>
          <a:lstStyle/>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000" b="1" i="0" u="none" strike="noStrike" kern="0" cap="none" spc="0" normalizeH="0" baseline="0" noProof="0" dirty="0" err="1">
                <a:ln>
                  <a:noFill/>
                </a:ln>
                <a:solidFill>
                  <a:srgbClr val="073763"/>
                </a:solidFill>
                <a:effectLst/>
                <a:uLnTx/>
                <a:uFillTx/>
                <a:latin typeface="Arial"/>
                <a:ea typeface="Verdana"/>
                <a:cs typeface="Arial"/>
                <a:sym typeface="Arial"/>
              </a:rPr>
              <a:t>Gutenprint</a:t>
            </a:r>
            <a:r>
              <a:rPr kumimoji="0" lang="en-US" sz="2000" b="1" i="0" u="none" strike="noStrike" kern="0" cap="none" spc="0" normalizeH="0" baseline="0" noProof="0" dirty="0">
                <a:ln>
                  <a:noFill/>
                </a:ln>
                <a:solidFill>
                  <a:srgbClr val="073763"/>
                </a:solidFill>
                <a:effectLst/>
                <a:uLnTx/>
                <a:uFillTx/>
                <a:latin typeface="Arial"/>
                <a:ea typeface="Verdana"/>
                <a:cs typeface="Arial"/>
                <a:sym typeface="Arial"/>
              </a:rPr>
              <a:t>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a:t>
            </a:r>
            <a:r>
              <a:rPr lang="en-US" sz="1700" b="1" dirty="0">
                <a:solidFill>
                  <a:srgbClr val="073763"/>
                </a:solidFill>
                <a:highlight>
                  <a:srgbClr val="FFFFFF"/>
                </a:highlight>
                <a:uFillTx/>
                <a:latin typeface="Arial"/>
                <a:ea typeface="Verdana"/>
                <a:cs typeface="Arial"/>
                <a:sym typeface="Arial"/>
              </a:rPr>
              <a:t>Printer Applications</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700" b="1" dirty="0" err="1">
                <a:solidFill>
                  <a:srgbClr val="073763"/>
                </a:solidFill>
                <a:highlight>
                  <a:srgbClr val="FFFFFF"/>
                </a:highlight>
                <a:uFillTx/>
                <a:latin typeface="Arial"/>
                <a:ea typeface="Verdana"/>
                <a:cs typeface="Arial"/>
                <a:sym typeface="Arial"/>
              </a:rPr>
              <a:t>Gutenprint</a:t>
            </a:r>
            <a:r>
              <a:rPr lang="en-US" sz="1700" b="1" dirty="0">
                <a:solidFill>
                  <a:srgbClr val="073763"/>
                </a:solidFill>
                <a:highlight>
                  <a:srgbClr val="FFFFFF"/>
                </a:highlight>
                <a:uFillTx/>
                <a:latin typeface="Arial"/>
                <a:ea typeface="Verdana"/>
                <a:cs typeface="Arial"/>
                <a:sym typeface="Arial"/>
              </a:rPr>
              <a:t> Printer Application is now in Snap Store</a:t>
            </a:r>
            <a:br>
              <a:rPr lang="en-US" sz="1700" b="1" dirty="0">
                <a:solidFill>
                  <a:srgbClr val="073763"/>
                </a:solidFill>
                <a:highlight>
                  <a:srgbClr val="FFFFFF"/>
                </a:highlight>
                <a:uFillTx/>
                <a:latin typeface="Arial"/>
                <a:ea typeface="Verdana"/>
                <a:cs typeface="Arial"/>
                <a:sym typeface="Arial"/>
              </a:rPr>
            </a:br>
            <a:r>
              <a:rPr lang="en-US" sz="1700" b="1" dirty="0">
                <a:solidFill>
                  <a:srgbClr val="073763"/>
                </a:solidFill>
                <a:highlight>
                  <a:srgbClr val="FFFFFF"/>
                </a:highlight>
                <a:uFillTx/>
                <a:latin typeface="Arial"/>
                <a:ea typeface="Verdana"/>
                <a:cs typeface="Arial"/>
                <a:sym typeface="Arial"/>
                <a:hlinkClick r:id="rId2"/>
              </a:rPr>
              <a:t>https://github.com/OpenPrinting/gutenprint-printer-app</a:t>
            </a:r>
            <a:br>
              <a:rPr lang="en-US" sz="1700" b="1" dirty="0">
                <a:solidFill>
                  <a:srgbClr val="073763"/>
                </a:solidFill>
                <a:highlight>
                  <a:srgbClr val="FFFFFF"/>
                </a:highlight>
                <a:uFillTx/>
                <a:latin typeface="Arial"/>
                <a:ea typeface="Verdana"/>
                <a:cs typeface="Arial"/>
                <a:sym typeface="Arial"/>
              </a:rPr>
            </a:br>
            <a:r>
              <a:rPr lang="en-US" sz="1700" b="1" dirty="0">
                <a:solidFill>
                  <a:srgbClr val="073763"/>
                </a:solidFill>
                <a:highlight>
                  <a:srgbClr val="FFFFFF"/>
                </a:highlight>
                <a:uFillTx/>
                <a:latin typeface="Arial"/>
                <a:ea typeface="Verdana"/>
                <a:cs typeface="Arial"/>
                <a:sym typeface="Arial"/>
                <a:hlinkClick r:id="rId3"/>
              </a:rPr>
              <a:t>https://snapcraft.io/gutenprint-printer-app</a:t>
            </a:r>
            <a:endParaRPr lang="en-US" sz="1700" b="1" dirty="0">
              <a:solidFill>
                <a:srgbClr val="073763"/>
              </a:solidFill>
              <a:highlight>
                <a:srgbClr val="FFFFFF"/>
              </a:highlight>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HPLIP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700" b="1" dirty="0">
                <a:solidFill>
                  <a:srgbClr val="073763"/>
                </a:solidFill>
                <a:highlight>
                  <a:srgbClr val="FFFFFF"/>
                </a:highlight>
                <a:uFillTx/>
                <a:latin typeface="Arial"/>
                <a:ea typeface="Verdana"/>
                <a:cs typeface="Arial"/>
                <a:sym typeface="Arial"/>
              </a:rPr>
              <a:t>HPLIP </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Printer Application is now in Snap Store</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4"/>
              </a:rPr>
              <a:t>https://github.com/OpenPrinting/hplip-printer-app</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5"/>
              </a:rPr>
              <a:t>https://snapcraft.io/hplip-printer-app</a:t>
            </a: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lang="en-US" sz="1700" b="1" dirty="0">
              <a:solidFill>
                <a:srgbClr val="073763"/>
              </a:solidFill>
              <a:highlight>
                <a:srgbClr val="FFFFFF"/>
              </a:highlight>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lang="en-US" sz="2000" b="1" dirty="0">
                <a:solidFill>
                  <a:srgbClr val="073763"/>
                </a:solidFill>
                <a:highlight>
                  <a:srgbClr val="FFFFFF"/>
                </a:highlight>
                <a:uFillTx/>
                <a:latin typeface="Arial"/>
                <a:ea typeface="Verdana"/>
                <a:cs typeface="Arial"/>
                <a:sym typeface="Arial"/>
              </a:rPr>
              <a:t>Retro-Fitting Printer Applications</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Retro-Fitting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6"/>
              </a:rPr>
              <a:t>https://github.com/OpenPrinting/pappl-retrofit</a:t>
            </a: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nSpc>
                <a:spcPct val="120000"/>
              </a:lnSpc>
              <a:spcBef>
                <a:spcPts val="0"/>
              </a:spcBef>
              <a:buClr>
                <a:srgbClr val="073763"/>
              </a:buClr>
              <a:buSzPts val="1800"/>
              <a:buNone/>
            </a:pP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2022– 3 of 4</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19</a:t>
            </a:fld>
            <a:endParaRPr/>
          </a:p>
        </p:txBody>
      </p:sp>
    </p:spTree>
    <p:extLst>
      <p:ext uri="{BB962C8B-B14F-4D97-AF65-F5344CB8AC3E}">
        <p14:creationId xmlns:p14="http://schemas.microsoft.com/office/powerpoint/2010/main" val="15817625"/>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hape 83"/>
          <p:cNvSpPr>
            <a:spLocks noGrp="1"/>
          </p:cNvSpPr>
          <p:nvPr>
            <p:ph type="body" idx="1"/>
          </p:nvPr>
        </p:nvSpPr>
        <p:spPr>
          <a:prstGeom prst="rect">
            <a:avLst/>
          </a:prstGeom>
        </p:spPr>
        <p:txBody>
          <a:bodyPr/>
          <a:lstStyle/>
          <a:p>
            <a:endParaRPr lang="en-US" dirty="0"/>
          </a:p>
          <a:p>
            <a:r>
              <a:rPr b="1" dirty="0"/>
              <a:t>Administrivia</a:t>
            </a:r>
          </a:p>
          <a:p>
            <a:r>
              <a:rPr lang="en-US" b="1" dirty="0"/>
              <a:t>Linux Markets and Distributions</a:t>
            </a:r>
          </a:p>
          <a:p>
            <a:r>
              <a:rPr lang="en-US" b="1" dirty="0"/>
              <a:t>OpenPrinting Highlights 2021</a:t>
            </a:r>
          </a:p>
          <a:p>
            <a:r>
              <a:rPr lang="en-US" b="1" dirty="0"/>
              <a:t>OpenPrinting GSoC 2021</a:t>
            </a:r>
          </a:p>
          <a:p>
            <a:r>
              <a:rPr lang="en-US" b="1" dirty="0"/>
              <a:t>OpenPrinting Highlights 2022</a:t>
            </a:r>
          </a:p>
          <a:p>
            <a:r>
              <a:rPr lang="en-US" b="1" dirty="0"/>
              <a:t>OpenPrinting GSoC 2022</a:t>
            </a:r>
          </a:p>
          <a:p>
            <a:r>
              <a:rPr lang="en-US" b="1" dirty="0"/>
              <a:t>OpenPrinting Next Steps</a:t>
            </a:r>
          </a:p>
          <a:p>
            <a:endParaRPr dirty="0"/>
          </a:p>
        </p:txBody>
      </p:sp>
      <p:sp>
        <p:nvSpPr>
          <p:cNvPr id="82" name="Shape 82"/>
          <p:cNvSpPr>
            <a:spLocks noGrp="1"/>
          </p:cNvSpPr>
          <p:nvPr>
            <p:ph type="title"/>
          </p:nvPr>
        </p:nvSpPr>
        <p:spPr>
          <a:prstGeom prst="rect">
            <a:avLst/>
          </a:prstGeom>
        </p:spPr>
        <p:txBody>
          <a:bodyPr/>
          <a:lstStyle/>
          <a:p>
            <a:r>
              <a:rPr lang="en-US" dirty="0"/>
              <a:t>OP </a:t>
            </a:r>
            <a:r>
              <a:rPr dirty="0"/>
              <a:t>Plenary Agenda</a:t>
            </a:r>
          </a:p>
        </p:txBody>
      </p:sp>
      <p:sp>
        <p:nvSpPr>
          <p:cNvPr id="6" name="Shape 334">
            <a:extLst>
              <a:ext uri="{FF2B5EF4-FFF2-40B4-BE49-F238E27FC236}">
                <a16:creationId xmlns:a16="http://schemas.microsoft.com/office/drawing/2014/main" id="{0B2D52E0-39CD-0E4C-AFC6-DA87F55D53E8}"/>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a:t>
            </a:fld>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lang="en-US" b="1" dirty="0">
                <a:solidFill>
                  <a:srgbClr val="073763"/>
                </a:solidFill>
                <a:highlight>
                  <a:srgbClr val="FFFFFF"/>
                </a:highlight>
                <a:uFillTx/>
                <a:latin typeface="Arial"/>
                <a:ea typeface="Verdana"/>
                <a:cs typeface="Arial"/>
                <a:sym typeface="Arial"/>
              </a:rPr>
              <a:t>Driverless Printing</a:t>
            </a:r>
            <a:endParaRPr kumimoji="0" lang="en-US" sz="22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and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Driverless Printing is now available on all major OS platforms</a:t>
            </a: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2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IPP over USB</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ippusbxd</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discontinued</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replaces </a:t>
            </a: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ippusbxd</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in most Linux distributions</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Google Chrome OS has its own IPP-over-USB daemon in Rust</a:t>
            </a: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lang="en-US" b="1" dirty="0">
                <a:solidFill>
                  <a:srgbClr val="073763"/>
                </a:solidFill>
                <a:highlight>
                  <a:srgbClr val="FFFFFF"/>
                </a:highlight>
                <a:uFillTx/>
                <a:latin typeface="Arial"/>
                <a:ea typeface="Verdana"/>
                <a:cs typeface="Arial"/>
                <a:sym typeface="Arial"/>
              </a:rPr>
              <a:t>Driverless Scanning</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and Driverless Scanning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Driverless Scanning is a GSoC 2022 project</a:t>
            </a: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lang="en-US" sz="1800" b="1" dirty="0">
              <a:solidFill>
                <a:srgbClr val="073763"/>
              </a:solidFill>
              <a:highlight>
                <a:srgbClr val="FFFFFF"/>
              </a:highlight>
              <a:uFillTx/>
              <a:latin typeface="Arial"/>
              <a:ea typeface="Verdana"/>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2022– 4 of 4</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20</a:t>
            </a:fld>
            <a:endParaRPr/>
          </a:p>
        </p:txBody>
      </p:sp>
    </p:spTree>
    <p:extLst>
      <p:ext uri="{BB962C8B-B14F-4D97-AF65-F5344CB8AC3E}">
        <p14:creationId xmlns:p14="http://schemas.microsoft.com/office/powerpoint/2010/main" val="71063443"/>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10000"/>
          </a:bodyPr>
          <a:lstStyle/>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OP in GSoC 2022 – Recruitment and Projects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Student recruitment process started in late 2021 </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Recruitment hampered by COVID-19 pandemic travel restrictions</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GSoC 2022 contributors do not have to be students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Accepted contributor projects announced on 20 May 2022</a:t>
            </a:r>
          </a:p>
          <a:p>
            <a:pPr marL="457200" marR="0" lvl="0">
              <a:lnSpc>
                <a:spcPct val="120000"/>
              </a:lnSpc>
              <a:spcBef>
                <a:spcPts val="0"/>
              </a:spcBef>
              <a:buClr>
                <a:srgbClr val="073763"/>
              </a:buClr>
              <a:buSzPts val="1800"/>
              <a:buNone/>
            </a:pP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GSoC 2022 – Timeline </a:t>
            </a:r>
            <a:r>
              <a:rPr lang="en-US" sz="2400" b="1" dirty="0">
                <a:solidFill>
                  <a:srgbClr val="073763"/>
                </a:solidFill>
                <a:uFillTx/>
                <a:latin typeface="Arial"/>
                <a:cs typeface="Arial"/>
                <a:sym typeface="Arial"/>
              </a:rPr>
              <a:t>Highlights</a:t>
            </a: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7 February 2022 – Organization Applications Open – LF applied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21 February 2022 – Organization Application Deadline</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7 March 2022 – Organizations Announced – LF accepted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4-19 April 2022 – Contributor Applications – 8 OP projects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20 May 2022 – Contributor Projects Announced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13 June 2022 to 12 September 2022 – Coding (standard period)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20 September 2022 – Results Announced (standard period)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12 September 2022 to 13 November 2022 – Coding (extended period)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28 November 2022 – Results Announced (extended period)</a:t>
            </a:r>
          </a:p>
        </p:txBody>
      </p:sp>
      <p:sp>
        <p:nvSpPr>
          <p:cNvPr id="136" name="Shape 136"/>
          <p:cNvSpPr>
            <a:spLocks noGrp="1"/>
          </p:cNvSpPr>
          <p:nvPr>
            <p:ph type="title"/>
          </p:nvPr>
        </p:nvSpPr>
        <p:spPr>
          <a:prstGeom prst="rect">
            <a:avLst/>
          </a:prstGeom>
        </p:spPr>
        <p:txBody>
          <a:bodyPr/>
          <a:lstStyle/>
          <a:p>
            <a:r>
              <a:rPr lang="en-US" dirty="0"/>
              <a:t>OpenPrinting</a:t>
            </a:r>
            <a:br>
              <a:rPr lang="en-US" dirty="0"/>
            </a:br>
            <a:r>
              <a:rPr lang="en-US" dirty="0"/>
              <a:t>Google Summer of Code 2022</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21</a:t>
            </a:fld>
            <a:endParaRPr dirty="0"/>
          </a:p>
        </p:txBody>
      </p:sp>
    </p:spTree>
    <p:extLst>
      <p:ext uri="{BB962C8B-B14F-4D97-AF65-F5344CB8AC3E}">
        <p14:creationId xmlns:p14="http://schemas.microsoft.com/office/powerpoint/2010/main" val="491076134"/>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Call for Participation</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OP is cost-effective for printer vendor support of Linux &amp; UNIX</a:t>
            </a: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PWG and OP Collaboration</a:t>
            </a:r>
            <a:endParaRPr lang="en-US" sz="20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OP CUPS development and evolution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OP CUPS Filters v2.0 development and evolution</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OP GSoC implementations of PWG IPP specs</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OP Driverless Printing and Driverless Scanning development</a:t>
            </a: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OP monthly teleconferences on Tuesdays</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Tuesday 7 June 2022 1-2pm US EDT (F2F review/GSoC status)</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Tuesday 5 July 2022 1-2pm US EDT (GSoC status)</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Tuesday 9 August 2022 1-2pm US EDT (GSoC status)</a:t>
            </a:r>
          </a:p>
          <a:p>
            <a:pPr marL="457200" marR="0" lvl="0">
              <a:lnSpc>
                <a:spcPct val="120000"/>
              </a:lnSpc>
              <a:spcBef>
                <a:spcPts val="0"/>
              </a:spcBef>
              <a:buClr>
                <a:srgbClr val="073763"/>
              </a:buClr>
              <a:buSzPts val="1800"/>
              <a:buFont typeface="Arial"/>
              <a:buChar char="●"/>
            </a:pPr>
            <a:endParaRPr lang="en-US" sz="20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a:t>OpenPrinting </a:t>
            </a:r>
            <a:br>
              <a:rPr lang="en-US"/>
            </a:br>
            <a:r>
              <a:rPr lang="en-US"/>
              <a:t>Next </a:t>
            </a:r>
            <a:r>
              <a:rPr lang="en-US" dirty="0"/>
              <a:t>Steps</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22</a:t>
            </a:fld>
            <a:endParaRPr/>
          </a:p>
        </p:txBody>
      </p:sp>
    </p:spTree>
    <p:extLst>
      <p:ext uri="{BB962C8B-B14F-4D97-AF65-F5344CB8AC3E}">
        <p14:creationId xmlns:p14="http://schemas.microsoft.com/office/powerpoint/2010/main" val="1909567538"/>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 name="Shape 377"/>
          <p:cNvSpPr>
            <a:spLocks noGrp="1"/>
          </p:cNvSpPr>
          <p:nvPr>
            <p:ph type="title"/>
          </p:nvPr>
        </p:nvSpPr>
        <p:spPr>
          <a:prstGeom prst="rect">
            <a:avLst/>
          </a:prstGeom>
        </p:spPr>
        <p:txBody>
          <a:bodyPr/>
          <a:lstStyle/>
          <a:p>
            <a:r>
              <a:t>Other Questions / Comments</a:t>
            </a:r>
          </a:p>
        </p:txBody>
      </p:sp>
      <p:grpSp>
        <p:nvGrpSpPr>
          <p:cNvPr id="386" name="Group 386"/>
          <p:cNvGrpSpPr/>
          <p:nvPr/>
        </p:nvGrpSpPr>
        <p:grpSpPr>
          <a:xfrm>
            <a:off x="3962400" y="3276600"/>
            <a:ext cx="1042988" cy="1042988"/>
            <a:chOff x="0" y="0"/>
            <a:chExt cx="1042987" cy="1042987"/>
          </a:xfrm>
        </p:grpSpPr>
        <p:sp>
          <p:nvSpPr>
            <p:cNvPr id="378" name="Shape 378"/>
            <p:cNvSpPr/>
            <p:nvPr/>
          </p:nvSpPr>
          <p:spPr>
            <a:xfrm>
              <a:off x="0" y="0"/>
              <a:ext cx="1042988" cy="1042988"/>
            </a:xfrm>
            <a:prstGeom prst="rect">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79" name="Shape 379"/>
            <p:cNvSpPr/>
            <p:nvPr/>
          </p:nvSpPr>
          <p:spPr>
            <a:xfrm>
              <a:off x="0" y="0"/>
              <a:ext cx="1042988" cy="651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350" y="21600"/>
                  </a:lnTo>
                  <a:lnTo>
                    <a:pt x="20250" y="21600"/>
                  </a:lnTo>
                  <a:lnTo>
                    <a:pt x="21600" y="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0" name="Shape 380"/>
            <p:cNvSpPr/>
            <p:nvPr/>
          </p:nvSpPr>
          <p:spPr>
            <a:xfrm>
              <a:off x="0" y="0"/>
              <a:ext cx="65187" cy="104298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1350"/>
                  </a:lnTo>
                  <a:lnTo>
                    <a:pt x="21600" y="2025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1" name="Shape 381"/>
            <p:cNvSpPr/>
            <p:nvPr/>
          </p:nvSpPr>
          <p:spPr>
            <a:xfrm>
              <a:off x="977800" y="0"/>
              <a:ext cx="65188" cy="104298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350"/>
                  </a:lnTo>
                  <a:lnTo>
                    <a:pt x="0" y="20250"/>
                  </a:lnTo>
                  <a:lnTo>
                    <a:pt x="2160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2" name="Shape 382"/>
            <p:cNvSpPr/>
            <p:nvPr/>
          </p:nvSpPr>
          <p:spPr>
            <a:xfrm>
              <a:off x="0" y="977800"/>
              <a:ext cx="1042988" cy="6518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0250" y="0"/>
                  </a:lnTo>
                  <a:lnTo>
                    <a:pt x="1350" y="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3" name="Shape 383"/>
            <p:cNvSpPr/>
            <p:nvPr/>
          </p:nvSpPr>
          <p:spPr>
            <a:xfrm>
              <a:off x="335204" y="195560"/>
              <a:ext cx="372531" cy="488901"/>
            </a:xfrm>
            <a:custGeom>
              <a:avLst/>
              <a:gdLst/>
              <a:ahLst/>
              <a:cxnLst>
                <a:cxn ang="0">
                  <a:pos x="wd2" y="hd2"/>
                </a:cxn>
                <a:cxn ang="5400000">
                  <a:pos x="wd2" y="hd2"/>
                </a:cxn>
                <a:cxn ang="10800000">
                  <a:pos x="wd2" y="hd2"/>
                </a:cxn>
                <a:cxn ang="16200000">
                  <a:pos x="wd2" y="hd2"/>
                </a:cxn>
              </a:cxnLst>
              <a:rect l="0" t="0" r="r" b="b"/>
              <a:pathLst>
                <a:path w="21600" h="21600" extrusionOk="0">
                  <a:moveTo>
                    <a:pt x="0" y="8228"/>
                  </a:moveTo>
                  <a:cubicBezTo>
                    <a:pt x="0" y="3684"/>
                    <a:pt x="4836" y="0"/>
                    <a:pt x="10801" y="0"/>
                  </a:cubicBezTo>
                  <a:cubicBezTo>
                    <a:pt x="16765" y="0"/>
                    <a:pt x="21600" y="3684"/>
                    <a:pt x="21600" y="8228"/>
                  </a:cubicBezTo>
                  <a:cubicBezTo>
                    <a:pt x="21600" y="11637"/>
                    <a:pt x="19182" y="14400"/>
                    <a:pt x="16199" y="14400"/>
                  </a:cubicBezTo>
                  <a:cubicBezTo>
                    <a:pt x="14709" y="14400"/>
                    <a:pt x="13500" y="15781"/>
                    <a:pt x="13500" y="17485"/>
                  </a:cubicBezTo>
                  <a:lnTo>
                    <a:pt x="13500" y="21600"/>
                  </a:lnTo>
                  <a:lnTo>
                    <a:pt x="8100" y="21600"/>
                  </a:lnTo>
                  <a:lnTo>
                    <a:pt x="8100" y="17485"/>
                  </a:lnTo>
                  <a:cubicBezTo>
                    <a:pt x="8100" y="14076"/>
                    <a:pt x="10518" y="11313"/>
                    <a:pt x="13500" y="11313"/>
                  </a:cubicBezTo>
                  <a:cubicBezTo>
                    <a:pt x="14991" y="11313"/>
                    <a:pt x="16199" y="9932"/>
                    <a:pt x="16199" y="8228"/>
                  </a:cubicBezTo>
                  <a:cubicBezTo>
                    <a:pt x="16199" y="5956"/>
                    <a:pt x="13783" y="4113"/>
                    <a:pt x="10801" y="4113"/>
                  </a:cubicBezTo>
                  <a:cubicBezTo>
                    <a:pt x="7819" y="4113"/>
                    <a:pt x="5401" y="5956"/>
                    <a:pt x="5401" y="8228"/>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4" name="Shape 384"/>
            <p:cNvSpPr/>
            <p:nvPr/>
          </p:nvSpPr>
          <p:spPr>
            <a:xfrm>
              <a:off x="451623" y="707734"/>
              <a:ext cx="139693" cy="139694"/>
            </a:xfrm>
            <a:prstGeom prst="ellipse">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5" name="Shape 385"/>
            <p:cNvSpPr/>
            <p:nvPr/>
          </p:nvSpPr>
          <p:spPr>
            <a:xfrm>
              <a:off x="0" y="0"/>
              <a:ext cx="1042988" cy="1042988"/>
            </a:xfrm>
            <a:custGeom>
              <a:avLst/>
              <a:gdLst/>
              <a:ahLst/>
              <a:cxnLst>
                <a:cxn ang="0">
                  <a:pos x="wd2" y="hd2"/>
                </a:cxn>
                <a:cxn ang="5400000">
                  <a:pos x="wd2" y="hd2"/>
                </a:cxn>
                <a:cxn ang="10800000">
                  <a:pos x="wd2" y="hd2"/>
                </a:cxn>
                <a:cxn ang="16200000">
                  <a:pos x="wd2" y="hd2"/>
                </a:cxn>
              </a:cxnLst>
              <a:rect l="0" t="0" r="r" b="b"/>
              <a:pathLst>
                <a:path w="21600" h="21600" extrusionOk="0">
                  <a:moveTo>
                    <a:pt x="1350" y="1350"/>
                  </a:moveTo>
                  <a:lnTo>
                    <a:pt x="1350" y="20250"/>
                  </a:lnTo>
                  <a:lnTo>
                    <a:pt x="20250" y="20250"/>
                  </a:lnTo>
                  <a:lnTo>
                    <a:pt x="20250" y="1350"/>
                  </a:lnTo>
                  <a:close/>
                  <a:moveTo>
                    <a:pt x="0" y="0"/>
                  </a:moveTo>
                  <a:lnTo>
                    <a:pt x="1350" y="1350"/>
                  </a:lnTo>
                  <a:moveTo>
                    <a:pt x="0" y="21600"/>
                  </a:moveTo>
                  <a:lnTo>
                    <a:pt x="1350" y="20250"/>
                  </a:lnTo>
                  <a:moveTo>
                    <a:pt x="21600" y="21600"/>
                  </a:moveTo>
                  <a:lnTo>
                    <a:pt x="20250" y="20250"/>
                  </a:lnTo>
                  <a:moveTo>
                    <a:pt x="21600" y="0"/>
                  </a:moveTo>
                  <a:lnTo>
                    <a:pt x="20250" y="1350"/>
                  </a:lnTo>
                  <a:moveTo>
                    <a:pt x="6942" y="7907"/>
                  </a:moveTo>
                  <a:cubicBezTo>
                    <a:pt x="6942" y="5777"/>
                    <a:pt x="8669" y="4050"/>
                    <a:pt x="10800" y="4050"/>
                  </a:cubicBezTo>
                  <a:cubicBezTo>
                    <a:pt x="12930" y="4050"/>
                    <a:pt x="14657" y="5777"/>
                    <a:pt x="14657" y="7907"/>
                  </a:cubicBezTo>
                  <a:cubicBezTo>
                    <a:pt x="14657" y="9505"/>
                    <a:pt x="13793" y="10800"/>
                    <a:pt x="12728" y="10800"/>
                  </a:cubicBezTo>
                  <a:cubicBezTo>
                    <a:pt x="12196" y="10800"/>
                    <a:pt x="11764" y="11447"/>
                    <a:pt x="11764" y="12246"/>
                  </a:cubicBezTo>
                  <a:lnTo>
                    <a:pt x="11764" y="14175"/>
                  </a:lnTo>
                  <a:lnTo>
                    <a:pt x="9835" y="14175"/>
                  </a:lnTo>
                  <a:lnTo>
                    <a:pt x="9835" y="12246"/>
                  </a:lnTo>
                  <a:cubicBezTo>
                    <a:pt x="9835" y="10648"/>
                    <a:pt x="10699" y="9353"/>
                    <a:pt x="11764" y="9353"/>
                  </a:cubicBezTo>
                  <a:cubicBezTo>
                    <a:pt x="12296" y="9353"/>
                    <a:pt x="12728" y="8706"/>
                    <a:pt x="12728" y="7907"/>
                  </a:cubicBezTo>
                  <a:cubicBezTo>
                    <a:pt x="12728" y="6842"/>
                    <a:pt x="11865" y="5978"/>
                    <a:pt x="10800" y="5978"/>
                  </a:cubicBezTo>
                  <a:cubicBezTo>
                    <a:pt x="9735" y="5978"/>
                    <a:pt x="8871" y="6842"/>
                    <a:pt x="8871" y="7907"/>
                  </a:cubicBezTo>
                  <a:close/>
                  <a:moveTo>
                    <a:pt x="10800" y="14657"/>
                  </a:moveTo>
                  <a:cubicBezTo>
                    <a:pt x="10001" y="14657"/>
                    <a:pt x="9353" y="15304"/>
                    <a:pt x="9353" y="16103"/>
                  </a:cubicBezTo>
                  <a:cubicBezTo>
                    <a:pt x="9353" y="16902"/>
                    <a:pt x="10001" y="17550"/>
                    <a:pt x="10800" y="17550"/>
                  </a:cubicBezTo>
                  <a:cubicBezTo>
                    <a:pt x="11599" y="17550"/>
                    <a:pt x="12246" y="16902"/>
                    <a:pt x="12246" y="16103"/>
                  </a:cubicBezTo>
                  <a:cubicBezTo>
                    <a:pt x="12246" y="15304"/>
                    <a:pt x="11599" y="14657"/>
                    <a:pt x="10800" y="14657"/>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grpSp>
      <p:sp>
        <p:nvSpPr>
          <p:cNvPr id="14" name="Shape 334">
            <a:extLst>
              <a:ext uri="{FF2B5EF4-FFF2-40B4-BE49-F238E27FC236}">
                <a16:creationId xmlns:a16="http://schemas.microsoft.com/office/drawing/2014/main" id="{417EED2B-D25C-C843-9BEE-FB9B255EEE5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23</a:t>
            </a:fld>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Shape 92"/>
          <p:cNvSpPr>
            <a:spLocks noGrp="1"/>
          </p:cNvSpPr>
          <p:nvPr>
            <p:ph type="body" idx="1"/>
          </p:nvPr>
        </p:nvSpPr>
        <p:spPr>
          <a:prstGeom prst="rect">
            <a:avLst/>
          </a:prstGeom>
        </p:spPr>
        <p:txBody>
          <a:bodyPr/>
          <a:lstStyle/>
          <a:p>
            <a:r>
              <a:rPr b="1" dirty="0"/>
              <a:t>Welcome and Introductions</a:t>
            </a:r>
          </a:p>
          <a:p>
            <a:r>
              <a:rPr b="1" dirty="0"/>
              <a:t>Confirm Minutes Taker</a:t>
            </a:r>
          </a:p>
          <a:p>
            <a:r>
              <a:rPr b="1" dirty="0"/>
              <a:t>Review PWG </a:t>
            </a:r>
            <a:r>
              <a:rPr lang="en-US" b="1" dirty="0"/>
              <a:t>Antitrust Policy</a:t>
            </a:r>
          </a:p>
          <a:p>
            <a:r>
              <a:rPr lang="en-US" b="1" dirty="0"/>
              <a:t>Review PWG IP Policy</a:t>
            </a:r>
          </a:p>
          <a:p>
            <a:r>
              <a:rPr lang="en-US" b="1" dirty="0"/>
              <a:t>Review PWG </a:t>
            </a:r>
            <a:r>
              <a:rPr b="1" dirty="0"/>
              <a:t>Patent Polic</a:t>
            </a:r>
            <a:r>
              <a:rPr lang="en-US" b="1" dirty="0"/>
              <a:t>y</a:t>
            </a:r>
            <a:endParaRPr b="1" dirty="0"/>
          </a:p>
          <a:p>
            <a:r>
              <a:rPr lang="en-US" b="1" dirty="0"/>
              <a:t>OpenPrinting </a:t>
            </a:r>
            <a:r>
              <a:rPr b="1" dirty="0"/>
              <a:t>Agenda</a:t>
            </a:r>
            <a:endParaRPr lang="en-US" b="1" dirty="0"/>
          </a:p>
        </p:txBody>
      </p:sp>
      <p:sp>
        <p:nvSpPr>
          <p:cNvPr id="91" name="Shape 91"/>
          <p:cNvSpPr>
            <a:spLocks noGrp="1"/>
          </p:cNvSpPr>
          <p:nvPr>
            <p:ph type="title"/>
          </p:nvPr>
        </p:nvSpPr>
        <p:spPr>
          <a:prstGeom prst="rect">
            <a:avLst/>
          </a:prstGeom>
        </p:spPr>
        <p:txBody>
          <a:bodyPr/>
          <a:lstStyle/>
          <a:p>
            <a:r>
              <a:t>Administrivia</a:t>
            </a:r>
          </a:p>
        </p:txBody>
      </p:sp>
      <p:sp>
        <p:nvSpPr>
          <p:cNvPr id="6" name="Shape 334">
            <a:extLst>
              <a:ext uri="{FF2B5EF4-FFF2-40B4-BE49-F238E27FC236}">
                <a16:creationId xmlns:a16="http://schemas.microsoft.com/office/drawing/2014/main" id="{282D9C28-08C0-7849-A36D-A7DB0E280E44}"/>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3</a:t>
            </a:fld>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FFC18D8-E7D2-854B-A05F-A6E37DF5F2A4}"/>
              </a:ext>
            </a:extLst>
          </p:cNvPr>
          <p:cNvSpPr>
            <a:spLocks noGrp="1"/>
          </p:cNvSpPr>
          <p:nvPr>
            <p:ph type="body" idx="1"/>
          </p:nvPr>
        </p:nvSpPr>
        <p:spPr/>
        <p:txBody>
          <a:bodyPr/>
          <a:lstStyle/>
          <a:p>
            <a:pPr marL="383540" marR="40640" lvl="0" indent="-342900" algn="l" defTabSz="914400" rtl="0" eaLnBrk="1" fontAlgn="auto" latinLnBrk="0" hangingPunct="1">
              <a:lnSpc>
                <a:spcPct val="100000"/>
              </a:lnSpc>
              <a:spcBef>
                <a:spcPts val="500"/>
              </a:spcBef>
              <a:spcAft>
                <a:spcPts val="0"/>
              </a:spcAft>
              <a:buClrTx/>
              <a:buSzPct val="100000"/>
              <a:buFontTx/>
              <a:buChar char="•"/>
              <a:tabLst/>
              <a:defRPr/>
            </a:pPr>
            <a:r>
              <a:rPr kumimoji="0" lang="en-US" sz="2200" b="0"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"This meeting is being held in accordance with the PWG Antitrust Policy"</a:t>
            </a:r>
          </a:p>
          <a:p>
            <a:pPr marL="783590" marR="40640" lvl="1" indent="-285750" algn="l" defTabSz="914400" rtl="0" eaLnBrk="1" fontAlgn="auto" latinLnBrk="0" hangingPunct="1">
              <a:lnSpc>
                <a:spcPct val="100000"/>
              </a:lnSpc>
              <a:spcBef>
                <a:spcPts val="400"/>
              </a:spcBef>
              <a:spcAft>
                <a:spcPts val="0"/>
              </a:spcAft>
              <a:buClrTx/>
              <a:buSzPct val="100000"/>
              <a:buFontTx/>
              <a:buChar char="•"/>
              <a:tabLst/>
              <a:defRPr/>
            </a:pPr>
            <a:r>
              <a:rPr kumimoji="0" lang="en-US" sz="1800" b="0"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2"/>
              </a:rPr>
              <a:t>https://www.pwg.org/chair/membership_docs/pwg-antitrust-policy.pdf</a:t>
            </a:r>
            <a:r>
              <a:rPr kumimoji="0" lang="en-US" sz="1800" b="0"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a:t>
            </a:r>
          </a:p>
          <a:p>
            <a:pPr marL="783590" marR="40640" lvl="1" indent="-285750" algn="l" defTabSz="914400" rtl="0" eaLnBrk="1" fontAlgn="auto" latinLnBrk="0" hangingPunct="1">
              <a:lnSpc>
                <a:spcPct val="100000"/>
              </a:lnSpc>
              <a:spcBef>
                <a:spcPts val="400"/>
              </a:spcBef>
              <a:spcAft>
                <a:spcPts val="0"/>
              </a:spcAft>
              <a:buClrTx/>
              <a:buSzPct val="100000"/>
              <a:buFontTx/>
              <a:buChar char="•"/>
              <a:tabLst/>
              <a:defRPr/>
            </a:pPr>
            <a:endParaRPr kumimoji="0" lang="en-US" sz="1800" b="0"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383540" marR="40640" lvl="0" indent="-342900" algn="l" defTabSz="914400" rtl="0" eaLnBrk="1" fontAlgn="auto" latinLnBrk="0" hangingPunct="1">
              <a:lnSpc>
                <a:spcPct val="100000"/>
              </a:lnSpc>
              <a:spcBef>
                <a:spcPts val="500"/>
              </a:spcBef>
              <a:spcAft>
                <a:spcPts val="0"/>
              </a:spcAft>
              <a:buClrTx/>
              <a:buSzPct val="100000"/>
              <a:buFontTx/>
              <a:buChar char="•"/>
              <a:tabLst/>
              <a:defRPr/>
            </a:pPr>
            <a:r>
              <a:rPr kumimoji="0" lang="en-US" sz="2200" b="0"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The IEEE-ISTO Printer Working Group ("PWG") will not become involved in the business decisions of its Members. The PWG strictly complies with applicable antitrust laws. Every PWG Member shall comply with this policy. The PWG Officers and PWG Workgroup Officers are responsible to ensure that this policy is adhered to in all PWG activities.</a:t>
            </a:r>
          </a:p>
        </p:txBody>
      </p:sp>
      <p:sp>
        <p:nvSpPr>
          <p:cNvPr id="100" name="Shape 100"/>
          <p:cNvSpPr>
            <a:spLocks noGrp="1"/>
          </p:cNvSpPr>
          <p:nvPr>
            <p:ph type="title"/>
          </p:nvPr>
        </p:nvSpPr>
        <p:spPr>
          <a:prstGeom prst="rect">
            <a:avLst/>
          </a:prstGeom>
        </p:spPr>
        <p:txBody>
          <a:bodyPr/>
          <a:lstStyle/>
          <a:p>
            <a:r>
              <a:rPr lang="en-US" dirty="0"/>
              <a:t>PWG Antitrust Policy</a:t>
            </a:r>
            <a:endParaRPr dirty="0"/>
          </a:p>
        </p:txBody>
      </p:sp>
      <p:sp>
        <p:nvSpPr>
          <p:cNvPr id="6" name="Shape 334">
            <a:extLst>
              <a:ext uri="{FF2B5EF4-FFF2-40B4-BE49-F238E27FC236}">
                <a16:creationId xmlns:a16="http://schemas.microsoft.com/office/drawing/2014/main" id="{7E2C7D39-C359-284E-9A86-704C4E440E20}"/>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4</a:t>
            </a:fld>
            <a:endParaRPr/>
          </a:p>
        </p:txBody>
      </p:sp>
    </p:spTree>
    <p:extLst>
      <p:ext uri="{BB962C8B-B14F-4D97-AF65-F5344CB8AC3E}">
        <p14:creationId xmlns:p14="http://schemas.microsoft.com/office/powerpoint/2010/main" val="2982839826"/>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FFC18D8-E7D2-854B-A05F-A6E37DF5F2A4}"/>
              </a:ext>
            </a:extLst>
          </p:cNvPr>
          <p:cNvSpPr>
            <a:spLocks noGrp="1"/>
          </p:cNvSpPr>
          <p:nvPr>
            <p:ph type="body" idx="1"/>
          </p:nvPr>
        </p:nvSpPr>
        <p:spPr/>
        <p:txBody>
          <a:bodyPr/>
          <a:lstStyle/>
          <a:p>
            <a:r>
              <a:rPr lang="en-US" dirty="0"/>
              <a:t>"This meeting is being held in accordance with the PWG Intellectual Property Policy"</a:t>
            </a:r>
          </a:p>
          <a:p>
            <a:pPr lvl="1"/>
            <a:r>
              <a:rPr lang="en-US" dirty="0">
                <a:hlinkClick r:id="rId2"/>
              </a:rPr>
              <a:t>https://</a:t>
            </a:r>
            <a:r>
              <a:rPr lang="en-US" dirty="0" err="1">
                <a:hlinkClick r:id="rId2"/>
              </a:rPr>
              <a:t>www.pwg.org</a:t>
            </a:r>
            <a:r>
              <a:rPr lang="en-US" dirty="0">
                <a:hlinkClick r:id="rId2"/>
              </a:rPr>
              <a:t>/chair/</a:t>
            </a:r>
            <a:r>
              <a:rPr lang="en-US" dirty="0" err="1">
                <a:hlinkClick r:id="rId2"/>
              </a:rPr>
              <a:t>membership_docs</a:t>
            </a:r>
            <a:r>
              <a:rPr lang="en-US" dirty="0">
                <a:hlinkClick r:id="rId2"/>
              </a:rPr>
              <a:t>/</a:t>
            </a:r>
            <a:r>
              <a:rPr lang="en-US" dirty="0" err="1">
                <a:hlinkClick r:id="rId2"/>
              </a:rPr>
              <a:t>pwg-ip-policy.pdf</a:t>
            </a:r>
            <a:endParaRPr lang="en-US" dirty="0"/>
          </a:p>
          <a:p>
            <a:endParaRPr lang="en-US" dirty="0"/>
          </a:p>
          <a:p>
            <a:r>
              <a:rPr lang="en-US" dirty="0"/>
              <a:t>TL;DR: Anything you say in a PWG meeting or email to a PWG address can be used in a PWG standard</a:t>
            </a:r>
          </a:p>
          <a:p>
            <a:pPr lvl="1"/>
            <a:r>
              <a:rPr lang="en-US" dirty="0"/>
              <a:t>(but please do read the IP policy above if you haven't done so)</a:t>
            </a:r>
          </a:p>
        </p:txBody>
      </p:sp>
      <p:sp>
        <p:nvSpPr>
          <p:cNvPr id="100" name="Shape 100"/>
          <p:cNvSpPr>
            <a:spLocks noGrp="1"/>
          </p:cNvSpPr>
          <p:nvPr>
            <p:ph type="title"/>
          </p:nvPr>
        </p:nvSpPr>
        <p:spPr>
          <a:prstGeom prst="rect">
            <a:avLst/>
          </a:prstGeom>
        </p:spPr>
        <p:txBody>
          <a:bodyPr/>
          <a:lstStyle/>
          <a:p>
            <a:r>
              <a:rPr dirty="0"/>
              <a:t>PWG </a:t>
            </a:r>
            <a:r>
              <a:rPr lang="en-US" dirty="0"/>
              <a:t>IP Policy</a:t>
            </a:r>
            <a:endParaRPr dirty="0"/>
          </a:p>
        </p:txBody>
      </p:sp>
      <p:sp>
        <p:nvSpPr>
          <p:cNvPr id="6" name="Shape 334">
            <a:extLst>
              <a:ext uri="{FF2B5EF4-FFF2-40B4-BE49-F238E27FC236}">
                <a16:creationId xmlns:a16="http://schemas.microsoft.com/office/drawing/2014/main" id="{7E2C7D39-C359-284E-9A86-704C4E440E20}"/>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5</a:t>
            </a:fld>
            <a:endParaRPr/>
          </a:p>
        </p:txBody>
      </p:sp>
    </p:spTree>
    <p:extLst>
      <p:ext uri="{BB962C8B-B14F-4D97-AF65-F5344CB8AC3E}">
        <p14:creationId xmlns:p14="http://schemas.microsoft.com/office/powerpoint/2010/main" val="4195812979"/>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Shape 101"/>
          <p:cNvSpPr>
            <a:spLocks noGrp="1"/>
          </p:cNvSpPr>
          <p:nvPr>
            <p:ph type="body" idx="1"/>
          </p:nvPr>
        </p:nvSpPr>
        <p:spPr>
          <a:prstGeom prst="rect">
            <a:avLst/>
          </a:prstGeom>
        </p:spPr>
        <p:txBody>
          <a:bodyPr/>
          <a:lstStyle/>
          <a:p>
            <a:pPr marL="40640" indent="0">
              <a:buNone/>
            </a:pPr>
            <a:r>
              <a:rPr dirty="0"/>
              <a:t>PWG standards may include the known use of essential patents and patent applications provided the PWG Chair receives assurance from the patent holder or applicant with respect to patents whose infringement is, or in the case of patent applications, potential future infringement the applicant asserts will be, unavoidable in a compliant implementation of either mandatory or optional portions of the standard. This assurance shall be provided without coercion.</a:t>
            </a:r>
          </a:p>
        </p:txBody>
      </p:sp>
      <p:sp>
        <p:nvSpPr>
          <p:cNvPr id="100" name="Shape 100"/>
          <p:cNvSpPr>
            <a:spLocks noGrp="1"/>
          </p:cNvSpPr>
          <p:nvPr>
            <p:ph type="title"/>
          </p:nvPr>
        </p:nvSpPr>
        <p:spPr>
          <a:prstGeom prst="rect">
            <a:avLst/>
          </a:prstGeom>
        </p:spPr>
        <p:txBody>
          <a:bodyPr/>
          <a:lstStyle/>
          <a:p>
            <a:r>
              <a:t>PWG Patent Statement</a:t>
            </a:r>
          </a:p>
        </p:txBody>
      </p:sp>
      <p:sp>
        <p:nvSpPr>
          <p:cNvPr id="6" name="Shape 334">
            <a:extLst>
              <a:ext uri="{FF2B5EF4-FFF2-40B4-BE49-F238E27FC236}">
                <a16:creationId xmlns:a16="http://schemas.microsoft.com/office/drawing/2014/main" id="{E42871DA-759F-1442-854C-929F7DFD5B7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6</a:t>
            </a:fld>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Shape 110"/>
          <p:cNvSpPr>
            <a:spLocks noGrp="1"/>
          </p:cNvSpPr>
          <p:nvPr>
            <p:ph type="body" idx="1"/>
          </p:nvPr>
        </p:nvSpPr>
        <p:spPr>
          <a:prstGeom prst="rect">
            <a:avLst/>
          </a:prstGeom>
        </p:spPr>
        <p:txBody>
          <a:bodyPr/>
          <a:lstStyle/>
          <a:p>
            <a:pPr marL="40640" indent="0">
              <a:buNone/>
            </a:pPr>
            <a:r>
              <a:rPr dirty="0"/>
              <a:t>This assurance shall be either: </a:t>
            </a:r>
          </a:p>
          <a:p>
            <a:pPr lvl="1"/>
            <a:r>
              <a:rPr dirty="0"/>
              <a:t>A general disclaimer to the effect that the patentee will not enforce any of its present or future patent(s) whose use would be required to implement either mandatory or optional portions of the proposed PWG standard against any person or entity complying with the standard; or </a:t>
            </a:r>
          </a:p>
          <a:p>
            <a:pPr lvl="1"/>
            <a:r>
              <a:rPr dirty="0"/>
              <a:t>A statement that a license for such implementation will be made available without compensation or under reasonable rates, with reasonable terms and conditions that are demonstrably free of any unfair discrimination.</a:t>
            </a:r>
          </a:p>
        </p:txBody>
      </p:sp>
      <p:sp>
        <p:nvSpPr>
          <p:cNvPr id="109" name="Shape 109"/>
          <p:cNvSpPr>
            <a:spLocks noGrp="1"/>
          </p:cNvSpPr>
          <p:nvPr>
            <p:ph type="title"/>
          </p:nvPr>
        </p:nvSpPr>
        <p:spPr>
          <a:prstGeom prst="rect">
            <a:avLst/>
          </a:prstGeom>
        </p:spPr>
        <p:txBody>
          <a:bodyPr/>
          <a:lstStyle/>
          <a:p>
            <a:r>
              <a:t>PWG Patent Statement</a:t>
            </a:r>
          </a:p>
        </p:txBody>
      </p:sp>
      <p:sp>
        <p:nvSpPr>
          <p:cNvPr id="6" name="Shape 334">
            <a:extLst>
              <a:ext uri="{FF2B5EF4-FFF2-40B4-BE49-F238E27FC236}">
                <a16:creationId xmlns:a16="http://schemas.microsoft.com/office/drawing/2014/main" id="{04B183C4-D840-9F43-8B69-8A31A140FA8C}"/>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7</a:t>
            </a:fld>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a:spLocks noGrp="1"/>
          </p:cNvSpPr>
          <p:nvPr>
            <p:ph type="title"/>
          </p:nvPr>
        </p:nvSpPr>
        <p:spPr>
          <a:prstGeom prst="rect">
            <a:avLst/>
          </a:prstGeom>
        </p:spPr>
        <p:txBody>
          <a:bodyPr/>
          <a:lstStyle/>
          <a:p>
            <a:r>
              <a:t>PWG Patent Statement</a:t>
            </a:r>
          </a:p>
        </p:txBody>
      </p:sp>
      <p:sp>
        <p:nvSpPr>
          <p:cNvPr id="119" name="Shape 119"/>
          <p:cNvSpPr>
            <a:spLocks noGrp="1"/>
          </p:cNvSpPr>
          <p:nvPr>
            <p:ph type="body" idx="1"/>
          </p:nvPr>
        </p:nvSpPr>
        <p:spPr>
          <a:prstGeom prst="rect">
            <a:avLst/>
          </a:prstGeom>
        </p:spPr>
        <p:txBody>
          <a:bodyPr/>
          <a:lstStyle/>
          <a:p>
            <a:pPr marL="40640" indent="0">
              <a:buNone/>
            </a:pPr>
            <a:r>
              <a:rPr dirty="0"/>
              <a:t>The PWG is not in a position to give authoritative or comprehensive information about evidence, validity or scope of patents or similar rights, but it is desirable that any available information should be disclosed. Therefore, all PWG members shall, from the outset, draw PWG's attention to any relevant patents either their own or of other organizations including their Affiliates that are known to the PWG members or any of their Affiliates, although PWG is unable to verify the validity of any such information.</a:t>
            </a:r>
          </a:p>
        </p:txBody>
      </p:sp>
      <p:sp>
        <p:nvSpPr>
          <p:cNvPr id="6" name="Shape 334">
            <a:extLst>
              <a:ext uri="{FF2B5EF4-FFF2-40B4-BE49-F238E27FC236}">
                <a16:creationId xmlns:a16="http://schemas.microsoft.com/office/drawing/2014/main" id="{9EEC7E71-D29D-1846-8700-80CC66F0ACF7}"/>
              </a:ext>
            </a:extLst>
          </p:cNvPr>
          <p:cNvSpPr>
            <a:spLocks noGrp="1"/>
          </p:cNvSpPr>
          <p:nvPr>
            <p:ph type="sldNum" sz="quarter" idx="4"/>
          </p:nvPr>
        </p:nvSpPr>
        <p:spPr>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8</a:t>
            </a:fld>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hape 128"/>
          <p:cNvSpPr>
            <a:spLocks noGrp="1"/>
          </p:cNvSpPr>
          <p:nvPr>
            <p:ph type="body" idx="1"/>
          </p:nvPr>
        </p:nvSpPr>
        <p:spPr>
          <a:prstGeom prst="rect">
            <a:avLst/>
          </a:prstGeom>
        </p:spPr>
        <p:txBody>
          <a:bodyPr/>
          <a:lstStyle/>
          <a:p>
            <a:pPr marL="40640" indent="0">
              <a:buNone/>
            </a:pPr>
            <a:r>
              <a:rPr lang="en-US" dirty="0"/>
              <a:t>Do Not Discuss:</a:t>
            </a:r>
          </a:p>
          <a:p>
            <a:r>
              <a:rPr lang="en-US" dirty="0"/>
              <a:t>The </a:t>
            </a:r>
            <a:r>
              <a:rPr dirty="0"/>
              <a:t>validity/essentiality of patents/patent claims </a:t>
            </a:r>
          </a:p>
          <a:p>
            <a:r>
              <a:rPr lang="en-US" dirty="0"/>
              <a:t>T</a:t>
            </a:r>
            <a:r>
              <a:rPr dirty="0"/>
              <a:t>he cost of specific patent use</a:t>
            </a:r>
          </a:p>
          <a:p>
            <a:r>
              <a:rPr lang="en-US" dirty="0"/>
              <a:t>L</a:t>
            </a:r>
            <a:r>
              <a:rPr dirty="0"/>
              <a:t>icensing terms or conditions</a:t>
            </a:r>
          </a:p>
          <a:p>
            <a:r>
              <a:rPr lang="en-US" dirty="0"/>
              <a:t>P</a:t>
            </a:r>
            <a:r>
              <a:rPr dirty="0"/>
              <a:t>roduct pricing, territorial restrictions, or market share</a:t>
            </a:r>
          </a:p>
          <a:p>
            <a:r>
              <a:rPr dirty="0"/>
              <a:t>Don’t discuss ongoing litigation or threatened litigation</a:t>
            </a:r>
          </a:p>
          <a:p>
            <a:pPr lvl="1"/>
            <a:endParaRPr lang="en-US" dirty="0"/>
          </a:p>
          <a:p>
            <a:pPr marL="40640" indent="0">
              <a:buNone/>
            </a:pPr>
            <a:endParaRPr lang="en-US" dirty="0"/>
          </a:p>
          <a:p>
            <a:pPr marL="40640" indent="0">
              <a:buNone/>
            </a:pPr>
            <a:r>
              <a:rPr lang="en-US" b="1" u="sng" dirty="0"/>
              <a:t>DO raise an objection</a:t>
            </a:r>
            <a:r>
              <a:rPr lang="en-US" dirty="0"/>
              <a:t> if inappropriate topics are discussed</a:t>
            </a:r>
            <a:endParaRPr dirty="0"/>
          </a:p>
        </p:txBody>
      </p:sp>
      <p:sp>
        <p:nvSpPr>
          <p:cNvPr id="127" name="Shape 127"/>
          <p:cNvSpPr>
            <a:spLocks noGrp="1"/>
          </p:cNvSpPr>
          <p:nvPr>
            <p:ph type="title"/>
          </p:nvPr>
        </p:nvSpPr>
        <p:spPr>
          <a:prstGeom prst="rect">
            <a:avLst/>
          </a:prstGeom>
        </p:spPr>
        <p:txBody>
          <a:bodyPr/>
          <a:lstStyle/>
          <a:p>
            <a:r>
              <a:rPr dirty="0"/>
              <a:t>Inappropriate Topics for</a:t>
            </a:r>
            <a:br>
              <a:rPr lang="en-US" dirty="0"/>
            </a:br>
            <a:r>
              <a:rPr dirty="0"/>
              <a:t>PWG W</a:t>
            </a:r>
            <a:r>
              <a:rPr lang="en-US" dirty="0"/>
              <a:t>orking </a:t>
            </a:r>
            <a:r>
              <a:rPr dirty="0"/>
              <a:t>G</a:t>
            </a:r>
            <a:r>
              <a:rPr lang="en-US" dirty="0"/>
              <a:t>roup</a:t>
            </a:r>
            <a:r>
              <a:rPr dirty="0"/>
              <a:t> Meetings</a:t>
            </a:r>
          </a:p>
        </p:txBody>
      </p:sp>
      <p:sp>
        <p:nvSpPr>
          <p:cNvPr id="6" name="Shape 334">
            <a:extLst>
              <a:ext uri="{FF2B5EF4-FFF2-40B4-BE49-F238E27FC236}">
                <a16:creationId xmlns:a16="http://schemas.microsoft.com/office/drawing/2014/main" id="{C23A0B3E-FB0D-1E45-9EC0-85AC6760E784}"/>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9</a:t>
            </a:fld>
            <a:endParaRPr/>
          </a:p>
        </p:txBody>
      </p:sp>
    </p:spTree>
  </p:cSld>
  <p:clrMapOvr>
    <a:masterClrMapping/>
  </p:clrMapOvr>
  <p:transition spd="slow"/>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1_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48094</TotalTime>
  <Words>2056</Words>
  <Application>Microsoft Macintosh PowerPoint</Application>
  <PresentationFormat>On-screen Show (4:3)</PresentationFormat>
  <Paragraphs>242</Paragraphs>
  <Slides>23</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23</vt:i4>
      </vt:variant>
    </vt:vector>
  </HeadingPairs>
  <TitlesOfParts>
    <vt:vector size="28" baseType="lpstr">
      <vt:lpstr>Arial</vt:lpstr>
      <vt:lpstr>Lucida Grande</vt:lpstr>
      <vt:lpstr>Verdana</vt:lpstr>
      <vt:lpstr>White</vt:lpstr>
      <vt:lpstr>1_White</vt:lpstr>
      <vt:lpstr>      – Joint PWG/OP Summit OpenPrinting Plenary – 17 May 2022 </vt:lpstr>
      <vt:lpstr>OP Plenary Agenda</vt:lpstr>
      <vt:lpstr>Administrivia</vt:lpstr>
      <vt:lpstr>PWG Antitrust Policy</vt:lpstr>
      <vt:lpstr>PWG IP Policy</vt:lpstr>
      <vt:lpstr>PWG Patent Statement</vt:lpstr>
      <vt:lpstr>PWG Patent Statement</vt:lpstr>
      <vt:lpstr>PWG Patent Statement</vt:lpstr>
      <vt:lpstr>Inappropriate Topics for PWG Working Group Meetings</vt:lpstr>
      <vt:lpstr>OP Agenda Overview – Tuesday</vt:lpstr>
      <vt:lpstr>OP Agenda Overview – Wednesday</vt:lpstr>
      <vt:lpstr>Linux Markets and Distributions</vt:lpstr>
      <vt:lpstr>OpenPrinting Highlights 2021– 1 of 3</vt:lpstr>
      <vt:lpstr>OpenPrinting Highlights 2021– 2 of 3</vt:lpstr>
      <vt:lpstr>OpenPrinting Highlights 2021– 3 of 3</vt:lpstr>
      <vt:lpstr>OpenPrinting Google Summer of Code 2021</vt:lpstr>
      <vt:lpstr>OpenPrinting Highlights 2022– 1 of 4</vt:lpstr>
      <vt:lpstr>OpenPrinting Highlights 2022– 2 of 4</vt:lpstr>
      <vt:lpstr>OpenPrinting Highlights 2022– 3 of 4</vt:lpstr>
      <vt:lpstr>OpenPrinting Highlights 2022– 4 of 4</vt:lpstr>
      <vt:lpstr>OpenPrinting Google Summer of Code 2022</vt:lpstr>
      <vt:lpstr>OpenPrinting  Next Steps</vt:lpstr>
      <vt:lpstr>Other Questions / Comments</vt:lpstr>
    </vt:vector>
  </TitlesOfParts>
  <Manager/>
  <Company>IEEE ISTO Printer Working Group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PWG Face-to-Face Plenary Session - August 2019</dc:title>
  <dc:subject/>
  <dc:creator>Smith Kennedy [HP Inc.]</dc:creator>
  <cp:keywords/>
  <dc:description/>
  <cp:lastModifiedBy>Kennedy, Smith (Wireless &amp; IPP Standards)</cp:lastModifiedBy>
  <cp:revision>750</cp:revision>
  <cp:lastPrinted>2019-08-28T15:37:14Z</cp:lastPrinted>
  <dcterms:modified xsi:type="dcterms:W3CDTF">2022-05-16T16:36:14Z</dcterms:modified>
  <cp:category/>
</cp:coreProperties>
</file>