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1" r:id="rId2"/>
  </p:sldMasterIdLst>
  <p:notesMasterIdLst>
    <p:notesMasterId r:id="rId26"/>
  </p:notesMasterIdLst>
  <p:sldIdLst>
    <p:sldId id="417" r:id="rId3"/>
    <p:sldId id="257" r:id="rId4"/>
    <p:sldId id="258" r:id="rId5"/>
    <p:sldId id="374" r:id="rId6"/>
    <p:sldId id="431" r:id="rId7"/>
    <p:sldId id="259" r:id="rId8"/>
    <p:sldId id="260" r:id="rId9"/>
    <p:sldId id="261" r:id="rId10"/>
    <p:sldId id="262" r:id="rId11"/>
    <p:sldId id="418" r:id="rId12"/>
    <p:sldId id="432" r:id="rId13"/>
    <p:sldId id="419" r:id="rId14"/>
    <p:sldId id="435" r:id="rId15"/>
    <p:sldId id="441" r:id="rId16"/>
    <p:sldId id="440" r:id="rId17"/>
    <p:sldId id="437" r:id="rId18"/>
    <p:sldId id="442" r:id="rId19"/>
    <p:sldId id="443" r:id="rId20"/>
    <p:sldId id="447" r:id="rId21"/>
    <p:sldId id="444" r:id="rId22"/>
    <p:sldId id="445" r:id="rId23"/>
    <p:sldId id="425" r:id="rId24"/>
    <p:sldId id="289"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7EA03C-71EE-114E-822C-4901484729E3}" v="19" dt="2020-04-08T06:13:12.423"/>
  </p1510:revLst>
</p1510:revInfo>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5"/>
    <p:restoredTop sz="96058"/>
  </p:normalViewPr>
  <p:slideViewPr>
    <p:cSldViewPr snapToGrid="0" snapToObjects="1">
      <p:cViewPr varScale="1">
        <p:scale>
          <a:sx n="82" d="100"/>
          <a:sy n="82" d="100"/>
        </p:scale>
        <p:origin x="1531" y="67"/>
      </p:cViewPr>
      <p:guideLst>
        <p:guide orient="horz" pos="2160"/>
        <p:guide pos="2880"/>
      </p:guideLst>
    </p:cSldViewPr>
  </p:slideViewPr>
  <p:outlineViewPr>
    <p:cViewPr>
      <p:scale>
        <a:sx n="33" d="100"/>
        <a:sy n="33" d="100"/>
      </p:scale>
      <p:origin x="0" y="-4112"/>
    </p:cViewPr>
  </p:outlineViewPr>
  <p:notesTextViewPr>
    <p:cViewPr>
      <p:scale>
        <a:sx n="1" d="1"/>
        <a:sy n="1" d="1"/>
      </p:scale>
      <p:origin x="0" y="0"/>
    </p:cViewPr>
  </p:notesTextViewPr>
  <p:sorterViewPr>
    <p:cViewPr>
      <p:scale>
        <a:sx n="93" d="100"/>
        <a:sy n="9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Smith (Wireless &amp; IPP Standards)" userId="0eeb2244-425b-4283-bee1-e4f5d8874cb0" providerId="ADAL" clId="{F77EA03C-71EE-114E-822C-4901484729E3}"/>
    <pc:docChg chg="modMainMaster">
      <pc:chgData name="Kennedy, Smith (Wireless &amp; IPP Standards)" userId="0eeb2244-425b-4283-bee1-e4f5d8874cb0" providerId="ADAL" clId="{F77EA03C-71EE-114E-822C-4901484729E3}" dt="2020-04-08T06:15:10.007" v="82" actId="20577"/>
      <pc:docMkLst>
        <pc:docMk/>
      </pc:docMkLst>
      <pc:sldMasterChg chg="modSp modSldLayout">
        <pc:chgData name="Kennedy, Smith (Wireless &amp; IPP Standards)" userId="0eeb2244-425b-4283-bee1-e4f5d8874cb0" providerId="ADAL" clId="{F77EA03C-71EE-114E-822C-4901484729E3}" dt="2020-04-08T06:15:10.007" v="82" actId="20577"/>
        <pc:sldMasterMkLst>
          <pc:docMk/>
          <pc:sldMasterMk cId="0" sldId="2147483648"/>
        </pc:sldMasterMkLst>
        <pc:spChg chg="mod">
          <ac:chgData name="Kennedy, Smith (Wireless &amp; IPP Standards)" userId="0eeb2244-425b-4283-bee1-e4f5d8874cb0" providerId="ADAL" clId="{F77EA03C-71EE-114E-822C-4901484729E3}" dt="2020-04-08T06:13:06.635" v="67" actId="207"/>
          <ac:spMkLst>
            <pc:docMk/>
            <pc:sldMasterMk cId="0" sldId="2147483648"/>
            <ac:spMk id="2" creationId="{00000000-0000-0000-0000-000000000000}"/>
          </ac:spMkLst>
        </pc:spChg>
        <pc:spChg chg="mod">
          <ac:chgData name="Kennedy, Smith (Wireless &amp; IPP Standards)" userId="0eeb2244-425b-4283-bee1-e4f5d8874cb0" providerId="ADAL" clId="{F77EA03C-71EE-114E-822C-4901484729E3}" dt="2020-04-08T06:13:12.423" v="68" actId="207"/>
          <ac:spMkLst>
            <pc:docMk/>
            <pc:sldMasterMk cId="0" sldId="2147483648"/>
            <ac:spMk id="12" creationId="{B67249C2-F919-FB43-A3E8-432384B3F9C2}"/>
          </ac:spMkLst>
        </pc:spChg>
        <pc:spChg chg="mod">
          <ac:chgData name="Kennedy, Smith (Wireless &amp; IPP Standards)" userId="0eeb2244-425b-4283-bee1-e4f5d8874cb0" providerId="ADAL" clId="{F77EA03C-71EE-114E-822C-4901484729E3}" dt="2020-04-08T06:15:10.007" v="82" actId="20577"/>
          <ac:spMkLst>
            <pc:docMk/>
            <pc:sldMasterMk cId="0" sldId="2147483648"/>
            <ac:spMk id="14" creationId="{D6751747-1FDD-7544-A3EA-07F79A4C8066}"/>
          </ac:spMkLst>
        </pc:spChg>
        <pc:picChg chg="mod">
          <ac:chgData name="Kennedy, Smith (Wireless &amp; IPP Standards)" userId="0eeb2244-425b-4283-bee1-e4f5d8874cb0" providerId="ADAL" clId="{F77EA03C-71EE-114E-822C-4901484729E3}" dt="2020-04-08T06:11:33.624" v="59" actId="14826"/>
          <ac:picMkLst>
            <pc:docMk/>
            <pc:sldMasterMk cId="0" sldId="2147483648"/>
            <ac:picMk id="3" creationId="{00000000-0000-0000-0000-000000000000}"/>
          </ac:picMkLst>
        </pc:picChg>
        <pc:sldLayoutChg chg="modSp">
          <pc:chgData name="Kennedy, Smith (Wireless &amp; IPP Standards)" userId="0eeb2244-425b-4283-bee1-e4f5d8874cb0" providerId="ADAL" clId="{F77EA03C-71EE-114E-822C-4901484729E3}" dt="2020-04-08T06:13:38.376" v="69" actId="6549"/>
          <pc:sldLayoutMkLst>
            <pc:docMk/>
            <pc:sldMasterMk cId="0" sldId="2147483648"/>
            <pc:sldLayoutMk cId="0" sldId="2147483649"/>
          </pc:sldLayoutMkLst>
          <pc:spChg chg="mod">
            <ac:chgData name="Kennedy, Smith (Wireless &amp; IPP Standards)" userId="0eeb2244-425b-4283-bee1-e4f5d8874cb0" providerId="ADAL" clId="{F77EA03C-71EE-114E-822C-4901484729E3}" dt="2020-04-08T06:13:38.376" v="69" actId="6549"/>
            <ac:spMkLst>
              <pc:docMk/>
              <pc:sldMasterMk cId="0" sldId="2147483648"/>
              <pc:sldLayoutMk cId="0" sldId="2147483649"/>
              <ac:spMk id="17" creationId="{00000000-0000-0000-0000-000000000000}"/>
            </ac:spMkLst>
          </pc:spChg>
          <pc:picChg chg="mod">
            <ac:chgData name="Kennedy, Smith (Wireless &amp; IPP Standards)" userId="0eeb2244-425b-4283-bee1-e4f5d8874cb0" providerId="ADAL" clId="{F77EA03C-71EE-114E-822C-4901484729E3}" dt="2020-04-08T06:10:54.345" v="0" actId="14826"/>
            <ac:picMkLst>
              <pc:docMk/>
              <pc:sldMasterMk cId="0" sldId="2147483648"/>
              <pc:sldLayoutMk cId="0" sldId="2147483649"/>
              <ac:picMk id="18"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42620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3005951" cy="553998"/>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rPr lang="en-US" dirty="0">
                <a:solidFill>
                  <a:schemeClr val="bg1">
                    <a:lumMod val="50000"/>
                  </a:schemeClr>
                </a:solidFill>
              </a:rPr>
              <a:t>OpenPrinting</a:t>
            </a:r>
            <a:endParaRPr dirty="0">
              <a:solidFill>
                <a:schemeClr val="bg1">
                  <a:lumMod val="50000"/>
                </a:schemeClr>
              </a:solidFill>
            </a:endParaRPr>
          </a:p>
        </p:txBody>
      </p:sp>
      <p:pic>
        <p:nvPicPr>
          <p:cNvPr id="18" name="pwg-transparency.png"/>
          <p:cNvPicPr>
            <a:picLocks noChangeAspect="1"/>
          </p:cNvPicPr>
          <p:nvPr/>
        </p:nvPicPr>
        <p:blipFill>
          <a:blip r:embed="rId2">
            <a:extLst>
              <a:ext uri="{28A0092B-C50C-407E-A947-70E740481C1C}">
                <a14:useLocalDpi xmlns:a14="http://schemas.microsoft.com/office/drawing/2010/main" val="0"/>
              </a:ext>
            </a:extLst>
          </a:blip>
          <a:srcRect/>
          <a:stretch/>
        </p:blipFill>
        <p:spPr>
          <a:xfrm>
            <a:off x="457200" y="672955"/>
            <a:ext cx="1905000" cy="1637109"/>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3005951" cy="553998"/>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rPr lang="en-US" dirty="0">
                <a:solidFill>
                  <a:schemeClr val="bg1">
                    <a:lumMod val="50000"/>
                  </a:schemeClr>
                </a:solidFill>
              </a:rPr>
              <a:t>OpenPrinting</a:t>
            </a:r>
            <a:endParaRPr dirty="0">
              <a:solidFill>
                <a:schemeClr val="bg1">
                  <a:lumMod val="50000"/>
                </a:schemeClr>
              </a:solidFill>
            </a:endParaRPr>
          </a:p>
        </p:txBody>
      </p:sp>
      <p:pic>
        <p:nvPicPr>
          <p:cNvPr id="18" name="pwg-transparency.png"/>
          <p:cNvPicPr>
            <a:picLocks noChangeAspect="1"/>
          </p:cNvPicPr>
          <p:nvPr/>
        </p:nvPicPr>
        <p:blipFill>
          <a:blip r:embed="rId2">
            <a:extLst>
              <a:ext uri="{28A0092B-C50C-407E-A947-70E740481C1C}">
                <a14:useLocalDpi xmlns:a14="http://schemas.microsoft.com/office/drawing/2010/main" val="0"/>
              </a:ext>
            </a:extLst>
          </a:blip>
          <a:srcRect/>
          <a:stretch/>
        </p:blipFill>
        <p:spPr>
          <a:xfrm>
            <a:off x="457200" y="672955"/>
            <a:ext cx="1905000" cy="1637109"/>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extLst>
      <p:ext uri="{BB962C8B-B14F-4D97-AF65-F5344CB8AC3E}">
        <p14:creationId xmlns:p14="http://schemas.microsoft.com/office/powerpoint/2010/main" val="14199213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1351720797"/>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chemeClr val="bg1">
              <a:lumMod val="50000"/>
            </a:schemeClr>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chemeClr val="bg1">
              <a:lumMod val="50000"/>
            </a:schemeClr>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8166100" y="205490"/>
            <a:ext cx="851804" cy="732019"/>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2021 OpenPrinting</a:t>
            </a:r>
            <a:r>
              <a:rPr dirty="0"/>
              <a:t>. All rights reserved.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chemeClr val="bg1">
              <a:lumMod val="50000"/>
            </a:schemeClr>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chemeClr val="bg1">
              <a:lumMod val="50000"/>
            </a:schemeClr>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8166100" y="205490"/>
            <a:ext cx="851804" cy="732019"/>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2021 OpenPrinting</a:t>
            </a:r>
            <a:r>
              <a:rPr dirty="0"/>
              <a:t>. All rights reserved. </a:t>
            </a:r>
          </a:p>
        </p:txBody>
      </p:sp>
    </p:spTree>
    <p:extLst>
      <p:ext uri="{BB962C8B-B14F-4D97-AF65-F5344CB8AC3E}">
        <p14:creationId xmlns:p14="http://schemas.microsoft.com/office/powerpoint/2010/main" val="3894774116"/>
      </p:ext>
    </p:extLst>
  </p:cSld>
  <p:clrMap bg1="lt1" tx1="dk1" bg2="lt2" tx2="dk2" accent1="accent1" accent2="accent2" accent3="accent3" accent4="accent4" accent5="accent5" accent6="accent6" hlink="hlink" folHlink="folHlink"/>
  <p:sldLayoutIdLst>
    <p:sldLayoutId id="2147483652" r:id="rId1"/>
    <p:sldLayoutId id="2147483653" r:id="rId2"/>
  </p:sldLayoutIdLst>
  <p:transition spd="med"/>
  <p:hf hdr="0" ft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3techs.com/technologies/details/os-unix" TargetMode="External"/><Relationship Id="rId2" Type="http://schemas.openxmlformats.org/officeDocument/2006/relationships/hyperlink" Target="https://w3techs.com/technologies/overview/operating_system" TargetMode="External"/><Relationship Id="rId1" Type="http://schemas.openxmlformats.org/officeDocument/2006/relationships/slideLayout" Target="../slideLayouts/slideLayout2.xml"/><Relationship Id="rId6" Type="http://schemas.openxmlformats.org/officeDocument/2006/relationships/hyperlink" Target="https://distrowatch.com/dwres.php?resource=popularity" TargetMode="External"/><Relationship Id="rId5" Type="http://schemas.openxmlformats.org/officeDocument/2006/relationships/hyperlink" Target="http://gs.statcounter.com/os-market-share/mobile/worldwide" TargetMode="External"/><Relationship Id="rId4" Type="http://schemas.openxmlformats.org/officeDocument/2006/relationships/hyperlink" Target="https://w3techs.com/technologies/comparison/os-linux,os-windows"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linuxplumbersconf.org/event/7/contributions/748/attachments/681/1265/20-Years-on-Printing-with-Free-Softwar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github.com/OpenPrinting/cups-snap" TargetMode="External"/><Relationship Id="rId2" Type="http://schemas.openxmlformats.org/officeDocument/2006/relationships/hyperlink" Target="https://lists.linuxfoundation.org/pipermail/printing-architecture/2020/003899.html" TargetMode="External"/><Relationship Id="rId1" Type="http://schemas.openxmlformats.org/officeDocument/2006/relationships/slideLayout" Target="../slideLayouts/slideLayout2.xml"/><Relationship Id="rId4" Type="http://schemas.openxmlformats.org/officeDocument/2006/relationships/hyperlink" Target="https://snapcraft.io/cup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napcraft.io/cups" TargetMode="External"/><Relationship Id="rId2" Type="http://schemas.openxmlformats.org/officeDocument/2006/relationships/hyperlink" Target="https://github.com/OpenPrinting/cups-snap" TargetMode="External"/><Relationship Id="rId1" Type="http://schemas.openxmlformats.org/officeDocument/2006/relationships/slideLayout" Target="../slideLayouts/slideLayout2.xml"/><Relationship Id="rId4" Type="http://schemas.openxmlformats.org/officeDocument/2006/relationships/hyperlink" Target="https://github.com/OpenPrinting/cups-filters/releases/tag/1.28.15"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github.com/OpenPrinting/ps-printer-app" TargetMode="External"/><Relationship Id="rId2" Type="http://schemas.openxmlformats.org/officeDocument/2006/relationships/hyperlink" Target="https://github.com/michaelrsweet/pappl/releases/tag/v1.2.0" TargetMode="External"/><Relationship Id="rId1" Type="http://schemas.openxmlformats.org/officeDocument/2006/relationships/slideLayout" Target="../slideLayouts/slideLayout2.xml"/><Relationship Id="rId6" Type="http://schemas.openxmlformats.org/officeDocument/2006/relationships/hyperlink" Target="https://snapcraft.io/ghostscript-printer-app" TargetMode="External"/><Relationship Id="rId5" Type="http://schemas.openxmlformats.org/officeDocument/2006/relationships/hyperlink" Target="https://github.com/OpenPrinting/ghostscript-printer-app" TargetMode="External"/><Relationship Id="rId4" Type="http://schemas.openxmlformats.org/officeDocument/2006/relationships/hyperlink" Target="https://snapcraft.io/ps-printer-app"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napcraft.io/gutenprint-printer-app" TargetMode="External"/><Relationship Id="rId2" Type="http://schemas.openxmlformats.org/officeDocument/2006/relationships/hyperlink" Target="https://github.com/OpenPrinting/gutenprint-printer-app" TargetMode="External"/><Relationship Id="rId1" Type="http://schemas.openxmlformats.org/officeDocument/2006/relationships/slideLayout" Target="../slideLayouts/slideLayout2.xml"/><Relationship Id="rId6" Type="http://schemas.openxmlformats.org/officeDocument/2006/relationships/hyperlink" Target="https://github.com/OpenPrinting/pappl-retrofit" TargetMode="External"/><Relationship Id="rId5" Type="http://schemas.openxmlformats.org/officeDocument/2006/relationships/hyperlink" Target="https://snapcraft.io/hplip-printer-app" TargetMode="External"/><Relationship Id="rId4" Type="http://schemas.openxmlformats.org/officeDocument/2006/relationships/hyperlink" Target="https://github.com/OpenPrinting/hplip-printer-ap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wg.org/chair/membership_docs/pwg-antitrust-policy.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pwg.org/chair/membership_docs/pwg-ip-policy.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457200" y="3429000"/>
            <a:ext cx="8024327" cy="1028699"/>
          </a:xfrm>
          <a:prstGeom prst="rect">
            <a:avLst/>
          </a:prstGeom>
        </p:spPr>
        <p:txBody>
          <a:bodyPr lIns="0"/>
          <a:lstStyle/>
          <a:p>
            <a:br>
              <a:rPr lang="en-US" dirty="0"/>
            </a:br>
            <a:br>
              <a:rPr lang="en-US" dirty="0"/>
            </a:br>
            <a:br>
              <a:rPr lang="en-US" dirty="0"/>
            </a:br>
            <a:br>
              <a:rPr lang="en-US" dirty="0"/>
            </a:br>
            <a:br>
              <a:rPr lang="en-US" dirty="0"/>
            </a:br>
            <a:br>
              <a:rPr lang="en-US" dirty="0"/>
            </a:br>
            <a:r>
              <a:rPr lang="en-US" dirty="0"/>
              <a:t>– Joint PWG/OP Summit</a:t>
            </a:r>
            <a:br>
              <a:rPr lang="en-US" dirty="0"/>
            </a:br>
            <a:r>
              <a:rPr lang="en-US" dirty="0"/>
              <a:t>OpenPrinting Plenary – 17 May 2022 </a:t>
            </a:r>
            <a:endParaRPr dirty="0"/>
          </a:p>
        </p:txBody>
      </p:sp>
      <p:sp>
        <p:nvSpPr>
          <p:cNvPr id="74" name="Shape 74"/>
          <p:cNvSpPr>
            <a:spLocks noGrp="1"/>
          </p:cNvSpPr>
          <p:nvPr>
            <p:ph type="body" sz="half" idx="1"/>
          </p:nvPr>
        </p:nvSpPr>
        <p:spPr>
          <a:prstGeom prst="rect">
            <a:avLst/>
          </a:prstGeom>
        </p:spPr>
        <p:txBody>
          <a:bodyPr/>
          <a:lstStyle/>
          <a:p>
            <a:endParaRPr lang="en-US" dirty="0"/>
          </a:p>
          <a:p>
            <a:r>
              <a:rPr lang="en-US" b="1" dirty="0"/>
              <a:t>Ira McDonald (High North) – OP Chair</a:t>
            </a:r>
          </a:p>
          <a:p>
            <a:r>
              <a:rPr lang="en-US" b="1" dirty="0"/>
              <a:t>Till Kamppeter (Canonical) – OP Manager</a:t>
            </a:r>
          </a:p>
        </p:txBody>
      </p:sp>
    </p:spTree>
    <p:extLst>
      <p:ext uri="{BB962C8B-B14F-4D97-AF65-F5344CB8AC3E}">
        <p14:creationId xmlns:p14="http://schemas.microsoft.com/office/powerpoint/2010/main" val="168947725"/>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0640" indent="0">
              <a:buNone/>
            </a:pPr>
            <a:r>
              <a:rPr lang="en-US" sz="1600" b="1" dirty="0"/>
              <a:t>(All times are US Eastern Daylight Time)</a:t>
            </a:r>
          </a:p>
          <a:p>
            <a:pPr marL="40640" indent="0">
              <a:buNone/>
            </a:pPr>
            <a:endParaRPr lang="en-US" sz="1400" dirty="0"/>
          </a:p>
          <a:p>
            <a:pPr marL="40640" indent="0">
              <a:buNone/>
            </a:pPr>
            <a:r>
              <a:rPr lang="en-US" b="1" dirty="0"/>
              <a:t>Tuesday – 17 May 2021 – Day 1</a:t>
            </a:r>
          </a:p>
          <a:p>
            <a:pPr marL="2289175" lvl="1" indent="-1944688">
              <a:buNone/>
            </a:pPr>
            <a:r>
              <a:rPr lang="en-US" b="1" dirty="0"/>
              <a:t>11:00 – 12:00	OpenPrinting Plenary</a:t>
            </a:r>
          </a:p>
          <a:p>
            <a:pPr marL="2289175" lvl="1" indent="-1944688">
              <a:buNone/>
            </a:pPr>
            <a:r>
              <a:rPr lang="en-US" b="1" dirty="0"/>
              <a:t>12:00 – 12:45	Break / Lunch</a:t>
            </a:r>
          </a:p>
          <a:p>
            <a:pPr marL="2289175" lvl="1" indent="-1944688">
              <a:buNone/>
            </a:pPr>
            <a:r>
              <a:rPr lang="en-US" b="1" dirty="0"/>
              <a:t>12:45 – 1:30	OpenPrinting: GSoC Project Updates</a:t>
            </a:r>
          </a:p>
          <a:p>
            <a:pPr marL="2289175" lvl="1" indent="-1944688">
              <a:buNone/>
            </a:pPr>
            <a:r>
              <a:rPr lang="en-US" b="1" dirty="0"/>
              <a:t>  1:30 – 2:30	OpenPrinting: Status of Ghostscript / </a:t>
            </a:r>
            <a:r>
              <a:rPr lang="en-US" b="1" dirty="0" err="1"/>
              <a:t>MuPDF</a:t>
            </a:r>
            <a:endParaRPr lang="en-US" b="1" dirty="0"/>
          </a:p>
          <a:p>
            <a:pPr marL="2289175" lvl="1" indent="-1944688">
              <a:buNone/>
            </a:pPr>
            <a:r>
              <a:rPr lang="en-US" b="1" dirty="0"/>
              <a:t>  2:30 – 3:00	Break</a:t>
            </a:r>
          </a:p>
          <a:p>
            <a:pPr marL="2289175" lvl="1" indent="-1944688">
              <a:buNone/>
            </a:pPr>
            <a:r>
              <a:rPr lang="en-US" b="1" dirty="0"/>
              <a:t>  3:00 – 4:00	OpenPrinting: Status of Chrome OS Printing</a:t>
            </a:r>
          </a:p>
        </p:txBody>
      </p:sp>
      <p:sp>
        <p:nvSpPr>
          <p:cNvPr id="136" name="Shape 136"/>
          <p:cNvSpPr>
            <a:spLocks noGrp="1"/>
          </p:cNvSpPr>
          <p:nvPr>
            <p:ph type="title"/>
          </p:nvPr>
        </p:nvSpPr>
        <p:spPr>
          <a:prstGeom prst="rect">
            <a:avLst/>
          </a:prstGeom>
        </p:spPr>
        <p:txBody>
          <a:bodyPr/>
          <a:lstStyle/>
          <a:p>
            <a:r>
              <a:rPr lang="en-US" dirty="0"/>
              <a:t>OP </a:t>
            </a:r>
            <a:r>
              <a:rPr dirty="0"/>
              <a:t>Agenda </a:t>
            </a:r>
            <a:r>
              <a:rPr lang="en-US" dirty="0"/>
              <a:t>Overview – Tuesday</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10</a:t>
            </a:fld>
            <a:endParaRPr/>
          </a:p>
        </p:txBody>
      </p:sp>
    </p:spTree>
    <p:extLst>
      <p:ext uri="{BB962C8B-B14F-4D97-AF65-F5344CB8AC3E}">
        <p14:creationId xmlns:p14="http://schemas.microsoft.com/office/powerpoint/2010/main" val="121981949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0640" indent="0">
              <a:buNone/>
            </a:pPr>
            <a:r>
              <a:rPr lang="en-US" sz="1600" b="1" dirty="0"/>
              <a:t>(All times are US Eastern Daylight Time)</a:t>
            </a:r>
          </a:p>
          <a:p>
            <a:pPr marL="40640" indent="0">
              <a:buNone/>
            </a:pPr>
            <a:endParaRPr lang="en-US" sz="1400" dirty="0"/>
          </a:p>
          <a:p>
            <a:pPr marL="40640" indent="0">
              <a:buNone/>
            </a:pPr>
            <a:r>
              <a:rPr lang="en-US" b="1" dirty="0"/>
              <a:t>Wednesday – 18 May 2021 – Day 2</a:t>
            </a:r>
          </a:p>
          <a:p>
            <a:pPr marL="2289175" lvl="1" indent="-1944688">
              <a:buNone/>
            </a:pPr>
            <a:r>
              <a:rPr lang="en-US" b="1" dirty="0"/>
              <a:t>10:00 – 11:00	CUPS Plenary</a:t>
            </a:r>
          </a:p>
          <a:p>
            <a:pPr marL="2289175" lvl="1" indent="-1944688">
              <a:buNone/>
            </a:pPr>
            <a:r>
              <a:rPr lang="en-US" b="1" dirty="0"/>
              <a:t>11:00 – 12:00	OpenPrinting: Retro-Fitting Printer Applications</a:t>
            </a:r>
          </a:p>
          <a:p>
            <a:pPr marL="2289175" lvl="1" indent="-1944688">
              <a:buNone/>
            </a:pPr>
            <a:r>
              <a:rPr lang="en-US" b="1" dirty="0"/>
              <a:t>12:00 – 12:45	Break / Lunch</a:t>
            </a:r>
          </a:p>
          <a:p>
            <a:pPr marL="2289175" lvl="1" indent="-1944688">
              <a:buNone/>
            </a:pPr>
            <a:r>
              <a:rPr lang="en-US" b="1" dirty="0"/>
              <a:t>12:45 – 1:45	OpenPrinting: cups-filters, CUPS SNAP, Printer Applications, Driverless Scanning</a:t>
            </a:r>
          </a:p>
        </p:txBody>
      </p:sp>
      <p:sp>
        <p:nvSpPr>
          <p:cNvPr id="136" name="Shape 136"/>
          <p:cNvSpPr>
            <a:spLocks noGrp="1"/>
          </p:cNvSpPr>
          <p:nvPr>
            <p:ph type="title"/>
          </p:nvPr>
        </p:nvSpPr>
        <p:spPr>
          <a:prstGeom prst="rect">
            <a:avLst/>
          </a:prstGeom>
        </p:spPr>
        <p:txBody>
          <a:bodyPr/>
          <a:lstStyle/>
          <a:p>
            <a:r>
              <a:rPr lang="en-US" dirty="0"/>
              <a:t>OP </a:t>
            </a:r>
            <a:r>
              <a:rPr dirty="0"/>
              <a:t>Agenda </a:t>
            </a:r>
            <a:r>
              <a:rPr lang="en-US" dirty="0"/>
              <a:t>Overview – Wednesday</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11</a:t>
            </a:fld>
            <a:endParaRPr/>
          </a:p>
        </p:txBody>
      </p:sp>
    </p:spTree>
    <p:extLst>
      <p:ext uri="{BB962C8B-B14F-4D97-AF65-F5344CB8AC3E}">
        <p14:creationId xmlns:p14="http://schemas.microsoft.com/office/powerpoint/2010/main" val="225447264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Internet public server market share in May 2021</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38% Linux / 20% Windows / 43%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2"/>
              </a:rPr>
              <a:t>https://w3techs.com/technologies/overview/operating_system</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3"/>
              </a:rPr>
              <a:t>https://w3techs.com/technologies/details/os-unix</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uFillTx/>
                <a:latin typeface="Arial"/>
                <a:cs typeface="Arial"/>
                <a:sym typeface="Arial"/>
              </a:rPr>
              <a:t>Linux Web Server market share in May 2021</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rPr>
              <a:t>– 38% Linux / 20% Windows / 42% other/unknown</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4"/>
              </a:rPr>
              <a:t>https://w3techs.com/technologies/comparison/os-linux,os-windows</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mobile OS market share in </a:t>
            </a:r>
            <a:r>
              <a:rPr lang="en-US" b="1" dirty="0">
                <a:solidFill>
                  <a:srgbClr val="073763"/>
                </a:solidFill>
                <a:uFillTx/>
                <a:latin typeface="Arial"/>
                <a:cs typeface="Arial"/>
                <a:sym typeface="Arial"/>
              </a:rPr>
              <a:t>May 2022 </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72% Android / 27% iOS / 1%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5"/>
              </a:rPr>
              <a:t>http://gs.statcounter.com/os-market-share/mobile/worldwide</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distributions popularity on Distro Watch in 2022 </a:t>
            </a:r>
            <a:br>
              <a:rPr lang="en-US" b="1" dirty="0">
                <a:solidFill>
                  <a:srgbClr val="073763"/>
                </a:solidFill>
                <a:highlight>
                  <a:srgbClr val="FFFFFF"/>
                </a:highlight>
                <a:uFillTx/>
                <a:latin typeface="Arial"/>
                <a:cs typeface="Arial"/>
                <a:sym typeface="Arial"/>
              </a:rPr>
            </a:br>
            <a:r>
              <a:rPr lang="en-US" b="1" dirty="0">
                <a:solidFill>
                  <a:srgbClr val="073763"/>
                </a:solidFill>
                <a:highlight>
                  <a:srgbClr val="FFFFFF"/>
                </a:highlight>
                <a:uFillTx/>
                <a:latin typeface="Arial"/>
                <a:cs typeface="Arial"/>
                <a:sym typeface="Arial"/>
              </a:rPr>
              <a:t>– </a:t>
            </a:r>
            <a:r>
              <a:rPr lang="en-US" sz="1800" b="1" dirty="0">
                <a:solidFill>
                  <a:srgbClr val="073763"/>
                </a:solidFill>
                <a:highlight>
                  <a:srgbClr val="FFFFFF"/>
                </a:highlight>
                <a:uFillTx/>
                <a:latin typeface="Arial"/>
                <a:cs typeface="Arial"/>
                <a:sym typeface="Arial"/>
              </a:rPr>
              <a:t>Mint, </a:t>
            </a:r>
            <a:r>
              <a:rPr lang="en-US" sz="1800" b="1" dirty="0" err="1">
                <a:solidFill>
                  <a:srgbClr val="073763"/>
                </a:solidFill>
                <a:highlight>
                  <a:srgbClr val="FFFFFF"/>
                </a:highlight>
                <a:uFillTx/>
                <a:latin typeface="Arial"/>
                <a:cs typeface="Arial"/>
                <a:sym typeface="Arial"/>
              </a:rPr>
              <a:t>Manjaro</a:t>
            </a:r>
            <a:r>
              <a:rPr lang="en-US" sz="1800" b="1" dirty="0">
                <a:solidFill>
                  <a:srgbClr val="073763"/>
                </a:solidFill>
                <a:highlight>
                  <a:srgbClr val="FFFFFF"/>
                </a:highlight>
                <a:uFillTx/>
                <a:latin typeface="Arial"/>
                <a:cs typeface="Arial"/>
                <a:sym typeface="Arial"/>
              </a:rPr>
              <a:t>, Ubuntu, Debian, Fedora, openSUSE, CentOS</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6"/>
              </a:rPr>
              <a:t>https://distrowatch.com/dwres.php?resource=popularity</a:t>
            </a:r>
            <a:br>
              <a:rPr lang="en-US" sz="1800" b="1" dirty="0">
                <a:solidFill>
                  <a:srgbClr val="073763"/>
                </a:solidFill>
                <a:highlight>
                  <a:srgbClr val="FFFFFF"/>
                </a:highlight>
                <a:uFillTx/>
                <a:latin typeface="Arial"/>
                <a:cs typeface="Arial"/>
                <a:sym typeface="Arial"/>
              </a:rPr>
            </a:br>
            <a:endParaRPr lang="en-US" dirty="0"/>
          </a:p>
        </p:txBody>
      </p:sp>
      <p:sp>
        <p:nvSpPr>
          <p:cNvPr id="136" name="Shape 136"/>
          <p:cNvSpPr>
            <a:spLocks noGrp="1"/>
          </p:cNvSpPr>
          <p:nvPr>
            <p:ph type="title"/>
          </p:nvPr>
        </p:nvSpPr>
        <p:spPr>
          <a:prstGeom prst="rect">
            <a:avLst/>
          </a:prstGeom>
        </p:spPr>
        <p:txBody>
          <a:bodyPr/>
          <a:lstStyle/>
          <a:p>
            <a:r>
              <a:rPr lang="en-US" dirty="0"/>
              <a:t>Linux Markets and Distributions</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12</a:t>
            </a:fld>
            <a:endParaRPr/>
          </a:p>
        </p:txBody>
      </p:sp>
    </p:spTree>
    <p:extLst>
      <p:ext uri="{BB962C8B-B14F-4D97-AF65-F5344CB8AC3E}">
        <p14:creationId xmlns:p14="http://schemas.microsoft.com/office/powerpoint/2010/main" val="2060370389"/>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OpenPrinting</a:t>
            </a:r>
            <a:r>
              <a:rPr lang="en-US" b="1" dirty="0">
                <a:solidFill>
                  <a:srgbClr val="073763"/>
                </a:solidFill>
                <a:uFillTx/>
                <a:latin typeface="Arial"/>
                <a:ea typeface="Verdana"/>
                <a:cs typeface="Arial"/>
                <a:sym typeface="Arial"/>
              </a:rPr>
              <a:t> celebrates 20 years of printing with free software!</a:t>
            </a:r>
            <a:endParaRPr kumimoji="0" lang="en-US" sz="2200" b="1" i="0" u="none" strike="noStrike" kern="0" cap="none" spc="0" normalizeH="0" baseline="0" noProof="0" dirty="0">
              <a:ln>
                <a:noFill/>
              </a:ln>
              <a:solidFill>
                <a:srgbClr val="073763"/>
              </a:solidFill>
              <a:effectLs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2"/>
              </a:rPr>
              <a:t>https://linuxplumbersconf.org/event/7/contributions/748/attachments/681/1265/20-Years-on-Printing-with-Free-Software.pdf</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endParaRPr kumimoji="0" lang="en-US" sz="2200" b="1" i="0" u="none" strike="noStrike" kern="0" cap="none" spc="0" normalizeH="0" baseline="0" noProof="0" dirty="0">
              <a:ln>
                <a:noFill/>
              </a:ln>
              <a:solidFill>
                <a:srgbClr val="073763"/>
              </a:solidFill>
              <a:effectLs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CUPS OpenPrinting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See CUPS Plenary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Developers – Mike Sweet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Releases – v2.3.3op1 (20 November 2020) and v2.3.3op2 (1 February 2021)</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Ubuntu 21.04 (22 April 2021) shipped with CUPS v2.3.3op2</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Development is approaching CUPS v2.4.x</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uses GIT master of OpenPrinting CUPS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CUPS Filters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See CUPS Filters presentation tomorrow</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Releases – v1.27.5 (5 June 2020) thru v1.28.8 (25 March 2021)</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Ubuntu 21.04 (22 April 2021) shipped with CUPS Filters v1.28.8</a:t>
            </a:r>
          </a:p>
        </p:txBody>
      </p:sp>
      <p:sp>
        <p:nvSpPr>
          <p:cNvPr id="136" name="Shape 136"/>
          <p:cNvSpPr>
            <a:spLocks noGrp="1"/>
          </p:cNvSpPr>
          <p:nvPr>
            <p:ph type="title"/>
          </p:nvPr>
        </p:nvSpPr>
        <p:spPr>
          <a:prstGeom prst="rect">
            <a:avLst/>
          </a:prstGeom>
        </p:spPr>
        <p:txBody>
          <a:bodyPr/>
          <a:lstStyle/>
          <a:p>
            <a:r>
              <a:rPr lang="en-US" dirty="0"/>
              <a:t>OpenPrinting Highlights 2021– 1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13</a:t>
            </a:fld>
            <a:endParaRPr/>
          </a:p>
        </p:txBody>
      </p:sp>
    </p:spTree>
    <p:extLst>
      <p:ext uri="{BB962C8B-B14F-4D97-AF65-F5344CB8AC3E}">
        <p14:creationId xmlns:p14="http://schemas.microsoft.com/office/powerpoint/2010/main" val="1403261732"/>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114300" marR="0" lvl="0" indent="0">
              <a:lnSpc>
                <a:spcPct val="120000"/>
              </a:lnSpc>
              <a:spcBef>
                <a:spcPts val="0"/>
              </a:spcBef>
              <a:buClr>
                <a:srgbClr val="073763"/>
              </a:buClr>
              <a:buSzPts val="1800"/>
              <a:buNone/>
            </a:pPr>
            <a:r>
              <a:rPr lang="en-US" sz="2000" b="1" dirty="0">
                <a:solidFill>
                  <a:srgbClr val="073763"/>
                </a:solidFill>
                <a:uFillTx/>
                <a:latin typeface="Arial"/>
                <a:cs typeface="Arial"/>
                <a:sym typeface="Arial"/>
              </a:rPr>
              <a:t>PAPPL (Printer Application)</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See PAPPL presentations tomorrow</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Developers – Mike Sweet and Linux community</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Releases – v1.0.0 (11 December 2020) thru v1.0.3 (21 April 2021)</a:t>
            </a:r>
          </a:p>
          <a:p>
            <a:pPr marL="457200" marR="0" lvl="0">
              <a:lnSpc>
                <a:spcPct val="120000"/>
              </a:lnSpc>
              <a:spcBef>
                <a:spcPts val="0"/>
              </a:spcBef>
              <a:buClr>
                <a:srgbClr val="073763"/>
              </a:buClr>
              <a:buSzPts val="1800"/>
              <a:buFont typeface="Arial"/>
              <a:buChar char="●"/>
            </a:pPr>
            <a:endParaRPr lang="en-US" sz="1700" b="1" dirty="0">
              <a:solidFill>
                <a:srgbClr val="073763"/>
              </a:solidFill>
              <a:highlight>
                <a:srgbClr val="FFFFFF"/>
              </a:highlight>
              <a:uFillTx/>
              <a:latin typeface="Arial"/>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PostScript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PAPPL presentations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Started on 26 October 2020</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2"/>
              </a:rPr>
              <a:t>https://lists.linuxfoundation.org/pipermail/printing-architecture/2020/003899.html</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Mostly complete – a few PAPPL features are still pending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100" b="1" i="0" u="none" strike="noStrike" kern="0" cap="none" spc="0" normalizeH="0" baseline="0" noProof="0" dirty="0">
                <a:ln>
                  <a:noFill/>
                </a:ln>
                <a:solidFill>
                  <a:srgbClr val="073763"/>
                </a:solidFill>
                <a:effectLst/>
                <a:uLnTx/>
                <a:uFillTx/>
                <a:latin typeface="Arial"/>
                <a:ea typeface="Verdana"/>
                <a:cs typeface="Arial"/>
                <a:sym typeface="Arial"/>
              </a:rPr>
              <a:t>CUPS Snap (Printing Stack Snap)</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Snap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project started in October 2017</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3"/>
              </a:rPr>
              <a:t>https://github.com/OpenPrinting/cups-snap</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4"/>
              </a:rPr>
              <a:t>https://snapcraft.io/cups</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2021– 2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14</a:t>
            </a:fld>
            <a:endParaRPr/>
          </a:p>
        </p:txBody>
      </p:sp>
    </p:spTree>
    <p:extLst>
      <p:ext uri="{BB962C8B-B14F-4D97-AF65-F5344CB8AC3E}">
        <p14:creationId xmlns:p14="http://schemas.microsoft.com/office/powerpoint/2010/main" val="604486716"/>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lang="en-US" b="1" dirty="0">
                <a:solidFill>
                  <a:srgbClr val="073763"/>
                </a:solidFill>
                <a:highlight>
                  <a:srgbClr val="FFFFFF"/>
                </a:highlight>
                <a:uFillTx/>
                <a:latin typeface="Arial"/>
                <a:ea typeface="Verdana"/>
                <a:cs typeface="Arial"/>
                <a:sym typeface="Arial"/>
              </a:rPr>
              <a:t>Driverless</a:t>
            </a:r>
            <a:endPar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Nidhi Jain, LFMP 2020 added IPP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FaxOut</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support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IPP over USB</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discontinued</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replaces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in most Linux distributions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Google Chrome OS has its own IPP-over-USB daemon in Rust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b="1" dirty="0">
                <a:solidFill>
                  <a:srgbClr val="073763"/>
                </a:solidFill>
                <a:highlight>
                  <a:srgbClr val="FFFFFF"/>
                </a:highlight>
                <a:uFillTx/>
                <a:latin typeface="Arial"/>
                <a:ea typeface="Verdana"/>
                <a:cs typeface="Arial"/>
                <a:sym typeface="Arial"/>
              </a:rPr>
              <a:t>Scanning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Mopria just published </a:t>
            </a:r>
            <a:r>
              <a:rPr lang="en-US" sz="1800" b="1" dirty="0" err="1">
                <a:solidFill>
                  <a:srgbClr val="073763"/>
                </a:solidFill>
                <a:highlight>
                  <a:srgbClr val="FFFFFF"/>
                </a:highlight>
                <a:uFillTx/>
                <a:latin typeface="Arial"/>
                <a:ea typeface="Verdana"/>
                <a:cs typeface="Arial"/>
                <a:sym typeface="Arial"/>
              </a:rPr>
              <a:t>eSCL</a:t>
            </a:r>
            <a:r>
              <a:rPr lang="en-US" sz="1800" b="1" dirty="0">
                <a:solidFill>
                  <a:srgbClr val="073763"/>
                </a:solidFill>
                <a:highlight>
                  <a:srgbClr val="FFFFFF"/>
                </a:highlight>
                <a:uFillTx/>
                <a:latin typeface="Arial"/>
                <a:ea typeface="Verdana"/>
                <a:cs typeface="Arial"/>
                <a:sym typeface="Arial"/>
              </a:rPr>
              <a:t> specification in April 2021</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sane-</a:t>
            </a:r>
            <a:r>
              <a:rPr lang="en-US" sz="1800" b="1" dirty="0" err="1">
                <a:solidFill>
                  <a:srgbClr val="073763"/>
                </a:solidFill>
                <a:highlight>
                  <a:srgbClr val="FFFFFF"/>
                </a:highlight>
                <a:uFillTx/>
                <a:latin typeface="Arial"/>
                <a:ea typeface="Verdana"/>
                <a:cs typeface="Arial"/>
                <a:sym typeface="Arial"/>
              </a:rPr>
              <a:t>airscan</a:t>
            </a:r>
            <a:r>
              <a:rPr lang="en-US" sz="1800" b="1" dirty="0">
                <a:solidFill>
                  <a:srgbClr val="073763"/>
                </a:solidFill>
                <a:highlight>
                  <a:srgbClr val="FFFFFF"/>
                </a:highlight>
                <a:uFillTx/>
                <a:latin typeface="Arial"/>
                <a:ea typeface="Verdana"/>
                <a:cs typeface="Arial"/>
                <a:sym typeface="Arial"/>
              </a:rPr>
              <a:t> supports </a:t>
            </a:r>
            <a:r>
              <a:rPr lang="en-US" sz="1800" b="1" dirty="0" err="1">
                <a:solidFill>
                  <a:srgbClr val="073763"/>
                </a:solidFill>
                <a:highlight>
                  <a:srgbClr val="FFFFFF"/>
                </a:highlight>
                <a:uFillTx/>
                <a:latin typeface="Arial"/>
                <a:ea typeface="Verdana"/>
                <a:cs typeface="Arial"/>
                <a:sym typeface="Arial"/>
              </a:rPr>
              <a:t>eSCL</a:t>
            </a:r>
            <a:r>
              <a:rPr lang="en-US" sz="1800" b="1" dirty="0">
                <a:solidFill>
                  <a:srgbClr val="073763"/>
                </a:solidFill>
                <a:highlight>
                  <a:srgbClr val="FFFFFF"/>
                </a:highlight>
                <a:uFillTx/>
                <a:latin typeface="Arial"/>
                <a:ea typeface="Verdana"/>
                <a:cs typeface="Arial"/>
                <a:sym typeface="Arial"/>
              </a:rPr>
              <a:t> / WSD </a:t>
            </a:r>
            <a:br>
              <a:rPr lang="en-US" sz="1800" b="1" dirty="0">
                <a:solidFill>
                  <a:srgbClr val="073763"/>
                </a:solidFill>
                <a:highlight>
                  <a:srgbClr val="FFFFFF"/>
                </a:highlight>
                <a:uFillTx/>
                <a:latin typeface="Arial"/>
                <a:ea typeface="Verdana"/>
                <a:cs typeface="Arial"/>
                <a:sym typeface="Arial"/>
              </a:rPr>
            </a:br>
            <a:r>
              <a:rPr lang="en-US" sz="1800" b="1" dirty="0">
                <a:solidFill>
                  <a:srgbClr val="073763"/>
                </a:solidFill>
                <a:highlight>
                  <a:srgbClr val="FFFFFF"/>
                </a:highlight>
                <a:uFillTx/>
                <a:latin typeface="Arial"/>
                <a:ea typeface="Verdana"/>
                <a:cs typeface="Arial"/>
                <a:sym typeface="Arial"/>
              </a:rPr>
              <a:t>– Not integrated w/ IPP Scan Service or IPP System Service</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Scan integration w/ the IPP ecosystem is an o</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pen topic</a:t>
            </a:r>
            <a:endParaRPr lang="en-US" sz="18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800" b="1" dirty="0">
              <a:solidFill>
                <a:srgbClr val="073763"/>
              </a:solidFill>
              <a:highlight>
                <a:srgbClr val="FFFFFF"/>
              </a:highlight>
              <a:uFillTx/>
              <a:latin typeface="Arial"/>
              <a:ea typeface="Verdana"/>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2021– 3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pPr marL="40640" marR="40640" lvl="0" indent="0" algn="ct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900" b="0" i="0" u="none" strike="noStrike" kern="0" cap="none" spc="0" normalizeH="0" baseline="0" noProof="0">
                <a:ln>
                  <a:noFill/>
                </a:ln>
                <a:solidFill>
                  <a:srgbClr val="FFFFFF"/>
                </a:solidFill>
                <a:effectLst/>
                <a:uLnTx/>
                <a:uFill>
                  <a:solidFill>
                    <a:srgbClr val="000000"/>
                  </a:solidFill>
                </a:uFill>
                <a:latin typeface="Arial"/>
                <a:cs typeface="Arial"/>
                <a:sym typeface="Arial"/>
              </a:rPr>
              <a:pPr marL="40640" marR="40640" lvl="0" indent="0" algn="ctr" defTabSz="914400" rtl="0" eaLnBrk="1" fontAlgn="auto" latinLnBrk="0" hangingPunct="0">
                <a:lnSpc>
                  <a:spcPct val="100000"/>
                </a:lnSpc>
                <a:spcBef>
                  <a:spcPts val="0"/>
                </a:spcBef>
                <a:spcAft>
                  <a:spcPts val="0"/>
                </a:spcAft>
                <a:buClrTx/>
                <a:buSzTx/>
                <a:buFontTx/>
                <a:buNone/>
                <a:tabLst/>
                <a:defRPr/>
              </a:pPr>
              <a:t>15</a:t>
            </a:fld>
            <a:endParaRPr kumimoji="0" sz="900" b="0" i="0" u="none" strike="noStrike" kern="0" cap="none" spc="0" normalizeH="0" baseline="0" noProof="0">
              <a:ln>
                <a:noFill/>
              </a:ln>
              <a:solidFill>
                <a:srgbClr val="FFFFFF"/>
              </a:solidFill>
              <a:effectLst/>
              <a:uLnTx/>
              <a:uFill>
                <a:solidFill>
                  <a:srgbClr val="000000"/>
                </a:solidFill>
              </a:uFill>
              <a:latin typeface="Arial"/>
              <a:cs typeface="Arial"/>
              <a:sym typeface="Arial"/>
            </a:endParaRPr>
          </a:p>
        </p:txBody>
      </p:sp>
    </p:spTree>
    <p:extLst>
      <p:ext uri="{BB962C8B-B14F-4D97-AF65-F5344CB8AC3E}">
        <p14:creationId xmlns:p14="http://schemas.microsoft.com/office/powerpoint/2010/main" val="1749934162"/>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GSoC 2021 – Recruitment and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recruitment process started in late 2020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Recruitment hampered by COVID-19 pandemic travel restrictions</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GSoC 2021 projects approximately half hours of GSoC 2020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Accepted student projects announced on 17 May 2021</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2021 – Timeline </a:t>
            </a:r>
            <a:r>
              <a:rPr lang="en-US" sz="2400" b="1" dirty="0">
                <a:solidFill>
                  <a:srgbClr val="073763"/>
                </a:solidFill>
                <a:uFillTx/>
                <a:latin typeface="Arial"/>
                <a:cs typeface="Arial"/>
                <a:sym typeface="Arial"/>
              </a:rPr>
              <a:t>Highlights</a:t>
            </a: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29 January 2021 – Organization Applications Open – LF applied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19 February 2021 – Organization Application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9 March 2021 – Organizations Announced – LF accepted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29 March 2021 to 13 April 2021 – Student Applications – 4 OP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17 May 2021 – Student Projects Announced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June 2021 to 16 August 2021 – Coding</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31 August 2021 – Results Announced</a:t>
            </a: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Summer of Code 2021</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16</a:t>
            </a:fld>
            <a:endParaRPr/>
          </a:p>
        </p:txBody>
      </p:sp>
    </p:spTree>
    <p:extLst>
      <p:ext uri="{BB962C8B-B14F-4D97-AF65-F5344CB8AC3E}">
        <p14:creationId xmlns:p14="http://schemas.microsoft.com/office/powerpoint/2010/main" val="838526367"/>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CUPS OpenPrinting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See CUPS Plenary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Developers – Mike Sweet, </a:t>
            </a:r>
            <a:r>
              <a:rPr lang="en-US" sz="1800" b="1" dirty="0" err="1">
                <a:solidFill>
                  <a:srgbClr val="073763"/>
                </a:solidFill>
                <a:highlight>
                  <a:srgbClr val="FFFFFF"/>
                </a:highlight>
                <a:uFillTx/>
                <a:latin typeface="Arial"/>
                <a:ea typeface="Verdana"/>
                <a:cs typeface="Arial"/>
                <a:sym typeface="Arial"/>
              </a:rPr>
              <a:t>Zdenek</a:t>
            </a:r>
            <a:r>
              <a:rPr lang="en-US" sz="1800" b="1" dirty="0">
                <a:solidFill>
                  <a:srgbClr val="073763"/>
                </a:solidFill>
                <a:highlight>
                  <a:srgbClr val="FFFFFF"/>
                </a:highlight>
                <a:uFillTx/>
                <a:latin typeface="Arial"/>
                <a:ea typeface="Verdana"/>
                <a:cs typeface="Arial"/>
                <a:sym typeface="Arial"/>
              </a:rPr>
              <a:t> </a:t>
            </a:r>
            <a:r>
              <a:rPr lang="en-US" sz="1800" b="1" dirty="0" err="1">
                <a:solidFill>
                  <a:srgbClr val="073763"/>
                </a:solidFill>
                <a:highlight>
                  <a:srgbClr val="FFFFFF"/>
                </a:highlight>
                <a:uFillTx/>
                <a:latin typeface="Arial"/>
                <a:ea typeface="Verdana"/>
                <a:cs typeface="Arial"/>
                <a:sym typeface="Arial"/>
              </a:rPr>
              <a:t>Dohnal</a:t>
            </a:r>
            <a:r>
              <a:rPr lang="en-US" sz="1800" b="1" dirty="0">
                <a:solidFill>
                  <a:srgbClr val="073763"/>
                </a:solidFill>
                <a:highlight>
                  <a:srgbClr val="FFFFFF"/>
                </a:highlight>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Latest Release – v2.4.1 (27 January 2022) </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Ubuntu 22.04 LTS (21 April 2022) shipped with CUPS v2.4.1</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uses GIT master of OpenPrinting CUPS</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2"/>
              </a:rPr>
              <a:t>https://github.com/OpenPrinting/cups-snap</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3"/>
              </a:rPr>
              <a:t>https://snapcraft.io/cups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CUPS Filters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See CUPS Filters presentation tomorrow</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Latest Release – v1.28.15 (11 April 2022)</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Ubuntu 22.04 LTS (21 April 2022) shipped with CUPS Filters v1.28.15</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CUPS Filters v2.0 is coming</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4"/>
              </a:rPr>
              <a:t>https://github.com/OpenPrinting/cups-filters/releases/tag/1.28.15</a:t>
            </a: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1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17</a:t>
            </a:fld>
            <a:endParaRPr/>
          </a:p>
        </p:txBody>
      </p:sp>
    </p:spTree>
    <p:extLst>
      <p:ext uri="{BB962C8B-B14F-4D97-AF65-F5344CB8AC3E}">
        <p14:creationId xmlns:p14="http://schemas.microsoft.com/office/powerpoint/2010/main" val="268105346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114300" marR="0" lvl="0" indent="0">
              <a:lnSpc>
                <a:spcPct val="120000"/>
              </a:lnSpc>
              <a:spcBef>
                <a:spcPts val="0"/>
              </a:spcBef>
              <a:buClr>
                <a:srgbClr val="073763"/>
              </a:buClr>
              <a:buSzPts val="1800"/>
              <a:buNone/>
            </a:pPr>
            <a:r>
              <a:rPr lang="en-US" sz="2000" b="1" dirty="0">
                <a:solidFill>
                  <a:srgbClr val="073763"/>
                </a:solidFill>
                <a:uFillTx/>
                <a:latin typeface="Arial"/>
                <a:cs typeface="Arial"/>
                <a:sym typeface="Arial"/>
              </a:rPr>
              <a:t>PAPPL (Printer Application)</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See Printer Applications presentation tomorrow</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Developers – Mike Sweet and Linux community</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Latest Release – v1.2.0 (15 May 2022)</a:t>
            </a:r>
            <a:br>
              <a:rPr lang="en-US" sz="1700" b="1" dirty="0">
                <a:solidFill>
                  <a:srgbClr val="073763"/>
                </a:solidFill>
                <a:highlight>
                  <a:srgbClr val="FFFFFF"/>
                </a:highlight>
                <a:uFillTx/>
                <a:latin typeface="Arial"/>
                <a:cs typeface="Arial"/>
                <a:sym typeface="Arial"/>
              </a:rPr>
            </a:br>
            <a:r>
              <a:rPr lang="en-US" sz="1700" b="1" dirty="0">
                <a:solidFill>
                  <a:srgbClr val="073763"/>
                </a:solidFill>
                <a:highlight>
                  <a:srgbClr val="FFFFFF"/>
                </a:highlight>
                <a:uFillTx/>
                <a:latin typeface="Arial"/>
                <a:cs typeface="Arial"/>
                <a:sym typeface="Arial"/>
                <a:hlinkClick r:id="rId2"/>
              </a:rPr>
              <a:t>https://github.com/michaelrsweet/pappl/releases/tag/v1.2.0</a:t>
            </a:r>
            <a:br>
              <a:rPr lang="en-US" sz="1700" b="1" dirty="0">
                <a:solidFill>
                  <a:srgbClr val="073763"/>
                </a:solidFill>
                <a:highlight>
                  <a:srgbClr val="FFFFFF"/>
                </a:highlight>
                <a:uFillTx/>
                <a:latin typeface="Arial"/>
                <a:cs typeface="Arial"/>
                <a:sym typeface="Arial"/>
              </a:rPr>
            </a:br>
            <a:endParaRPr lang="en-US" sz="1700" b="1" dirty="0">
              <a:solidFill>
                <a:srgbClr val="073763"/>
              </a:solidFill>
              <a:highlight>
                <a:srgbClr val="FFFFFF"/>
              </a:highlight>
              <a:uFillTx/>
              <a:latin typeface="Arial"/>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PostScript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PostScript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https://github.com/OpenPrinting/ps-printer-app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4"/>
              </a:rPr>
              <a:t>https://snapcraft.io/ps-printer-app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Ghostscript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Ghosts</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cript</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https://github.com/OpenPrinting/ghostscript-printer-app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https://snapcraft.io/ghostscript-printer-app</a:t>
            </a: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2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18</a:t>
            </a:fld>
            <a:endParaRPr/>
          </a:p>
        </p:txBody>
      </p:sp>
    </p:spTree>
    <p:extLst>
      <p:ext uri="{BB962C8B-B14F-4D97-AF65-F5344CB8AC3E}">
        <p14:creationId xmlns:p14="http://schemas.microsoft.com/office/powerpoint/2010/main" val="731585725"/>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err="1">
                <a:ln>
                  <a:noFill/>
                </a:ln>
                <a:solidFill>
                  <a:srgbClr val="073763"/>
                </a:solidFill>
                <a:effectLst/>
                <a:uLnTx/>
                <a:uFillTx/>
                <a:latin typeface="Arial"/>
                <a:ea typeface="Verdana"/>
                <a:cs typeface="Arial"/>
                <a:sym typeface="Arial"/>
              </a:rPr>
              <a:t>Gutenprint</a:t>
            </a: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err="1">
                <a:solidFill>
                  <a:srgbClr val="073763"/>
                </a:solidFill>
                <a:highlight>
                  <a:srgbClr val="FFFFFF"/>
                </a:highlight>
                <a:uFillTx/>
                <a:latin typeface="Arial"/>
                <a:ea typeface="Verdana"/>
                <a:cs typeface="Arial"/>
                <a:sym typeface="Arial"/>
              </a:rPr>
              <a:t>Gutenprint</a:t>
            </a:r>
            <a:r>
              <a:rPr lang="en-US" sz="1700" b="1" dirty="0">
                <a:solidFill>
                  <a:srgbClr val="073763"/>
                </a:solidFill>
                <a:highlight>
                  <a:srgbClr val="FFFFFF"/>
                </a:highlight>
                <a:uFillTx/>
                <a:latin typeface="Arial"/>
                <a:ea typeface="Verdana"/>
                <a:cs typeface="Arial"/>
                <a:sym typeface="Arial"/>
              </a:rPr>
              <a: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2"/>
              </a:rPr>
              <a:t>https://github.com/OpenPrinting/gutenprint-printer-app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https://snapcraft.io/gutenprint-printer-app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HPLIP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HPLIP </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4"/>
              </a:rPr>
              <a:t>https://github.com/OpenPrinting/hplip-printer-app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https://snapcraft.io/hplip-printer-app</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sz="2000" b="1" dirty="0">
                <a:solidFill>
                  <a:srgbClr val="073763"/>
                </a:solidFill>
                <a:highlight>
                  <a:srgbClr val="FFFFFF"/>
                </a:highlight>
                <a:uFillTx/>
                <a:latin typeface="Arial"/>
                <a:ea typeface="Verdana"/>
                <a:cs typeface="Arial"/>
                <a:sym typeface="Arial"/>
              </a:rPr>
              <a:t>Retro-Fitting Printer Applications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Retro-Fitting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https://github.com/OpenPrinting/pappl-retrofit</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3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19</a:t>
            </a:fld>
            <a:endParaRPr/>
          </a:p>
        </p:txBody>
      </p:sp>
    </p:spTree>
    <p:extLst>
      <p:ext uri="{BB962C8B-B14F-4D97-AF65-F5344CB8AC3E}">
        <p14:creationId xmlns:p14="http://schemas.microsoft.com/office/powerpoint/2010/main" val="1581762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body" idx="1"/>
          </p:nvPr>
        </p:nvSpPr>
        <p:spPr>
          <a:prstGeom prst="rect">
            <a:avLst/>
          </a:prstGeom>
        </p:spPr>
        <p:txBody>
          <a:bodyPr/>
          <a:lstStyle/>
          <a:p>
            <a:endParaRPr lang="en-US" dirty="0"/>
          </a:p>
          <a:p>
            <a:r>
              <a:rPr b="1" dirty="0"/>
              <a:t>Administrivia</a:t>
            </a:r>
          </a:p>
          <a:p>
            <a:r>
              <a:rPr lang="en-US" b="1" dirty="0"/>
              <a:t>Linux Markets and Distributions</a:t>
            </a:r>
          </a:p>
          <a:p>
            <a:r>
              <a:rPr lang="en-US" b="1" dirty="0"/>
              <a:t>OpenPrinting Highlights 2021</a:t>
            </a:r>
          </a:p>
          <a:p>
            <a:r>
              <a:rPr lang="en-US" b="1" dirty="0"/>
              <a:t>OpenPrinting GSoC 2021</a:t>
            </a:r>
          </a:p>
          <a:p>
            <a:r>
              <a:rPr lang="en-US" b="1" dirty="0"/>
              <a:t>OpenPrinting Highlights 2022</a:t>
            </a:r>
          </a:p>
          <a:p>
            <a:r>
              <a:rPr lang="en-US" b="1" dirty="0"/>
              <a:t>OpenPrinting GSoC 2022</a:t>
            </a:r>
          </a:p>
          <a:p>
            <a:r>
              <a:rPr lang="en-US" b="1" dirty="0"/>
              <a:t>OpenPrinting Next Steps</a:t>
            </a:r>
          </a:p>
          <a:p>
            <a:endParaRPr dirty="0"/>
          </a:p>
        </p:txBody>
      </p:sp>
      <p:sp>
        <p:nvSpPr>
          <p:cNvPr id="82" name="Shape 82"/>
          <p:cNvSpPr>
            <a:spLocks noGrp="1"/>
          </p:cNvSpPr>
          <p:nvPr>
            <p:ph type="title"/>
          </p:nvPr>
        </p:nvSpPr>
        <p:spPr>
          <a:prstGeom prst="rect">
            <a:avLst/>
          </a:prstGeom>
        </p:spPr>
        <p:txBody>
          <a:bodyPr/>
          <a:lstStyle/>
          <a:p>
            <a:r>
              <a:rPr lang="en-US" dirty="0"/>
              <a:t>OP </a:t>
            </a:r>
            <a:r>
              <a:rPr dirty="0"/>
              <a:t>Plenary Agenda</a:t>
            </a:r>
          </a:p>
        </p:txBody>
      </p:sp>
      <p:sp>
        <p:nvSpPr>
          <p:cNvPr id="6" name="Shape 334">
            <a:extLst>
              <a:ext uri="{FF2B5EF4-FFF2-40B4-BE49-F238E27FC236}">
                <a16:creationId xmlns:a16="http://schemas.microsoft.com/office/drawing/2014/main" id="{0B2D52E0-39CD-0E4C-AFC6-DA87F55D53E8}"/>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a:t>
            </a:fld>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lang="en-US" b="1" dirty="0">
                <a:solidFill>
                  <a:srgbClr val="073763"/>
                </a:solidFill>
                <a:highlight>
                  <a:srgbClr val="FFFFFF"/>
                </a:highlight>
                <a:uFillTx/>
                <a:latin typeface="Arial"/>
                <a:ea typeface="Verdana"/>
                <a:cs typeface="Arial"/>
                <a:sym typeface="Arial"/>
              </a:rPr>
              <a:t>Driverless Printing</a:t>
            </a:r>
            <a:endPar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Printing is now available on all major OS platforms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IPP over USB</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discontinued</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replaces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in most Linux distributions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Google Chrome OS has its own IPP-over-USB daemon in Rust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b="1" dirty="0">
                <a:solidFill>
                  <a:srgbClr val="073763"/>
                </a:solidFill>
                <a:highlight>
                  <a:srgbClr val="FFFFFF"/>
                </a:highlight>
                <a:uFillTx/>
                <a:latin typeface="Arial"/>
                <a:ea typeface="Verdana"/>
                <a:cs typeface="Arial"/>
                <a:sym typeface="Arial"/>
              </a:rPr>
              <a:t>Driverless Scanning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Driverless Scanning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Scanning is a GSoC 2022 project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800" b="1" dirty="0">
              <a:solidFill>
                <a:srgbClr val="073763"/>
              </a:solidFill>
              <a:highlight>
                <a:srgbClr val="FFFFFF"/>
              </a:highlight>
              <a:uFillTx/>
              <a:latin typeface="Arial"/>
              <a:ea typeface="Verdana"/>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4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20</a:t>
            </a:fld>
            <a:endParaRPr/>
          </a:p>
        </p:txBody>
      </p:sp>
    </p:spTree>
    <p:extLst>
      <p:ext uri="{BB962C8B-B14F-4D97-AF65-F5344CB8AC3E}">
        <p14:creationId xmlns:p14="http://schemas.microsoft.com/office/powerpoint/2010/main" val="71063443"/>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GSoC 2022 – Recruitment and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recruitment process started in late 2021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Recruitment hampered by COVID-19 pandemic travel restrictions</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GSoC 2022 contributors do not have to be students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Accepted contributor projects announced on 20 May 2022</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2022 – Timeline </a:t>
            </a:r>
            <a:r>
              <a:rPr lang="en-US" sz="2400" b="1" dirty="0">
                <a:solidFill>
                  <a:srgbClr val="073763"/>
                </a:solidFill>
                <a:uFillTx/>
                <a:latin typeface="Arial"/>
                <a:cs typeface="Arial"/>
                <a:sym typeface="Arial"/>
              </a:rPr>
              <a:t>Highlights</a:t>
            </a: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February 2022 – Organization Applications Open – LF applied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21 February 2022 – Organization Application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March 2022 – Organizations Announced – LF accepted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4-19 April 2022 – Contributor Applications – 8 OP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May 2022 – Contributor Projects Announced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13 June 2022 to 12 September 2022 – Coding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September 2022 – Results Announced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12 September 2022 to 13 November 2022 – Coding (extended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28 November 2022 – Results Announced (extended period)</a:t>
            </a: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Summer of Code 2022</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21</a:t>
            </a:fld>
            <a:endParaRPr dirty="0"/>
          </a:p>
        </p:txBody>
      </p:sp>
    </p:spTree>
    <p:extLst>
      <p:ext uri="{BB962C8B-B14F-4D97-AF65-F5344CB8AC3E}">
        <p14:creationId xmlns:p14="http://schemas.microsoft.com/office/powerpoint/2010/main" val="491076134"/>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Call for Participation</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is cost-effective for printer vendor support of Linux &amp; UNIX</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PWG and OP Collaboration</a:t>
            </a:r>
            <a:endParaRPr lang="en-US" sz="20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CUPS development and evolution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OP CUPS Filters v2.0 development and evolution</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GSoC implementations of PWG IPP specs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Driverless Printing and Driverless Scanning development</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monthly teleconferences on Tuesdays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7 June 2022 1-2pm US EDT (F2F review/GSoC status)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5 July 2022 1-2pm US EDT (GSoC status)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9 August 2022 1-2pm US EDT (GSoC status)</a:t>
            </a:r>
          </a:p>
          <a:p>
            <a:pPr marL="457200" marR="0" lvl="0">
              <a:lnSpc>
                <a:spcPct val="120000"/>
              </a:lnSpc>
              <a:spcBef>
                <a:spcPts val="0"/>
              </a:spcBef>
              <a:buClr>
                <a:srgbClr val="073763"/>
              </a:buClr>
              <a:buSzPts val="1800"/>
              <a:buFont typeface="Arial"/>
              <a:buChar char="●"/>
            </a:pPr>
            <a:endParaRPr lang="en-US" sz="20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a:t>OpenPrinting </a:t>
            </a:r>
            <a:br>
              <a:rPr lang="en-US"/>
            </a:br>
            <a:r>
              <a:rPr lang="en-US"/>
              <a:t>Next </a:t>
            </a:r>
            <a:r>
              <a:rPr lang="en-US" dirty="0"/>
              <a:t>Steps</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22</a:t>
            </a:fld>
            <a:endParaRPr/>
          </a:p>
        </p:txBody>
      </p:sp>
    </p:spTree>
    <p:extLst>
      <p:ext uri="{BB962C8B-B14F-4D97-AF65-F5344CB8AC3E}">
        <p14:creationId xmlns:p14="http://schemas.microsoft.com/office/powerpoint/2010/main" val="1909567538"/>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Shape 377"/>
          <p:cNvSpPr>
            <a:spLocks noGrp="1"/>
          </p:cNvSpPr>
          <p:nvPr>
            <p:ph type="title"/>
          </p:nvPr>
        </p:nvSpPr>
        <p:spPr>
          <a:prstGeom prst="rect">
            <a:avLst/>
          </a:prstGeom>
        </p:spPr>
        <p:txBody>
          <a:bodyPr/>
          <a:lstStyle/>
          <a:p>
            <a:r>
              <a:t>Other Questions / Comments</a:t>
            </a: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
        <p:nvSpPr>
          <p:cNvPr id="14" name="Shape 334">
            <a:extLst>
              <a:ext uri="{FF2B5EF4-FFF2-40B4-BE49-F238E27FC236}">
                <a16:creationId xmlns:a16="http://schemas.microsoft.com/office/drawing/2014/main" id="{417EED2B-D25C-C843-9BEE-FB9B255EEE5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23</a:t>
            </a:fld>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a:spLocks noGrp="1"/>
          </p:cNvSpPr>
          <p:nvPr>
            <p:ph type="body" idx="1"/>
          </p:nvPr>
        </p:nvSpPr>
        <p:spPr>
          <a:prstGeom prst="rect">
            <a:avLst/>
          </a:prstGeom>
        </p:spPr>
        <p:txBody>
          <a:bodyPr/>
          <a:lstStyle/>
          <a:p>
            <a:r>
              <a:rPr b="1" dirty="0"/>
              <a:t>Welcome and Introductions</a:t>
            </a:r>
          </a:p>
          <a:p>
            <a:r>
              <a:rPr b="1" dirty="0"/>
              <a:t>Confirm Minutes Taker</a:t>
            </a:r>
          </a:p>
          <a:p>
            <a:r>
              <a:rPr b="1" dirty="0"/>
              <a:t>Review PWG </a:t>
            </a:r>
            <a:r>
              <a:rPr lang="en-US" b="1" dirty="0"/>
              <a:t>Antitrust Policy</a:t>
            </a:r>
          </a:p>
          <a:p>
            <a:r>
              <a:rPr lang="en-US" b="1" dirty="0"/>
              <a:t>Review PWG IP Policy</a:t>
            </a:r>
          </a:p>
          <a:p>
            <a:r>
              <a:rPr lang="en-US" b="1" dirty="0"/>
              <a:t>Review PWG </a:t>
            </a:r>
            <a:r>
              <a:rPr b="1" dirty="0"/>
              <a:t>Patent Polic</a:t>
            </a:r>
            <a:r>
              <a:rPr lang="en-US" b="1" dirty="0"/>
              <a:t>y</a:t>
            </a:r>
            <a:endParaRPr b="1" dirty="0"/>
          </a:p>
          <a:p>
            <a:r>
              <a:rPr lang="en-US" b="1" dirty="0"/>
              <a:t>OpenPrinting </a:t>
            </a:r>
            <a:r>
              <a:rPr b="1" dirty="0"/>
              <a:t>Agenda</a:t>
            </a:r>
            <a:endParaRPr lang="en-US" b="1" dirty="0"/>
          </a:p>
        </p:txBody>
      </p:sp>
      <p:sp>
        <p:nvSpPr>
          <p:cNvPr id="91" name="Shape 91"/>
          <p:cNvSpPr>
            <a:spLocks noGrp="1"/>
          </p:cNvSpPr>
          <p:nvPr>
            <p:ph type="title"/>
          </p:nvPr>
        </p:nvSpPr>
        <p:spPr>
          <a:prstGeom prst="rect">
            <a:avLst/>
          </a:prstGeom>
        </p:spPr>
        <p:txBody>
          <a:bodyPr/>
          <a:lstStyle/>
          <a:p>
            <a:r>
              <a:t>Administrivia</a:t>
            </a:r>
          </a:p>
        </p:txBody>
      </p:sp>
      <p:sp>
        <p:nvSpPr>
          <p:cNvPr id="6" name="Shape 334">
            <a:extLst>
              <a:ext uri="{FF2B5EF4-FFF2-40B4-BE49-F238E27FC236}">
                <a16:creationId xmlns:a16="http://schemas.microsoft.com/office/drawing/2014/main" id="{282D9C28-08C0-7849-A36D-A7DB0E280E4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a:t>
            </a:fld>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FC18D8-E7D2-854B-A05F-A6E37DF5F2A4}"/>
              </a:ext>
            </a:extLst>
          </p:cNvPr>
          <p:cNvSpPr>
            <a:spLocks noGrp="1"/>
          </p:cNvSpPr>
          <p:nvPr>
            <p:ph type="body" idx="1"/>
          </p:nvPr>
        </p:nvSpPr>
        <p:spPr/>
        <p:txBody>
          <a:bodyPr/>
          <a:lstStyle/>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"This meeting is being held in accordance with the PWG Antitrust Policy"</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r>
              <a:rPr kumimoji="0" lang="en-US" sz="18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2"/>
              </a:rPr>
              <a:t>https://www.pwg.org/chair/membership_docs/pwg-antitrust-policy.pdf</a:t>
            </a:r>
            <a:r>
              <a:rPr kumimoji="0" lang="en-US" sz="18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endParaRPr kumimoji="0" lang="en-US" sz="18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The IEEE-ISTO Printer Working Group ("PWG") will not become involved in the business decisions of its Members. The PWG strictly complies with applicable antitrust laws. Every PWG Member shall comply with this policy. The PWG Officers and PWG Workgroup Officers are responsible to ensure that this policy is adhered to in all PWG activities.</a:t>
            </a:r>
          </a:p>
        </p:txBody>
      </p:sp>
      <p:sp>
        <p:nvSpPr>
          <p:cNvPr id="100" name="Shape 100"/>
          <p:cNvSpPr>
            <a:spLocks noGrp="1"/>
          </p:cNvSpPr>
          <p:nvPr>
            <p:ph type="title"/>
          </p:nvPr>
        </p:nvSpPr>
        <p:spPr>
          <a:prstGeom prst="rect">
            <a:avLst/>
          </a:prstGeom>
        </p:spPr>
        <p:txBody>
          <a:bodyPr/>
          <a:lstStyle/>
          <a:p>
            <a:r>
              <a:rPr lang="en-US" dirty="0"/>
              <a:t>PWG Antitrust Policy</a:t>
            </a:r>
            <a:endParaRPr dirty="0"/>
          </a:p>
        </p:txBody>
      </p:sp>
      <p:sp>
        <p:nvSpPr>
          <p:cNvPr id="6" name="Shape 334">
            <a:extLst>
              <a:ext uri="{FF2B5EF4-FFF2-40B4-BE49-F238E27FC236}">
                <a16:creationId xmlns:a16="http://schemas.microsoft.com/office/drawing/2014/main" id="{7E2C7D39-C359-284E-9A86-704C4E440E20}"/>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a:t>
            </a:fld>
            <a:endParaRPr/>
          </a:p>
        </p:txBody>
      </p:sp>
    </p:spTree>
    <p:extLst>
      <p:ext uri="{BB962C8B-B14F-4D97-AF65-F5344CB8AC3E}">
        <p14:creationId xmlns:p14="http://schemas.microsoft.com/office/powerpoint/2010/main" val="298283982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FC18D8-E7D2-854B-A05F-A6E37DF5F2A4}"/>
              </a:ext>
            </a:extLst>
          </p:cNvPr>
          <p:cNvSpPr>
            <a:spLocks noGrp="1"/>
          </p:cNvSpPr>
          <p:nvPr>
            <p:ph type="body" idx="1"/>
          </p:nvPr>
        </p:nvSpPr>
        <p:spPr/>
        <p:txBody>
          <a:bodyPr/>
          <a:lstStyle/>
          <a:p>
            <a:r>
              <a:rPr lang="en-US" dirty="0"/>
              <a:t>"This meeting is being held in accordance with the PWG Intellectual Property Policy"</a:t>
            </a:r>
          </a:p>
          <a:p>
            <a:pPr lvl="1"/>
            <a:r>
              <a:rPr lang="en-US" dirty="0">
                <a:hlinkClick r:id="rId2"/>
              </a:rPr>
              <a:t>https://</a:t>
            </a:r>
            <a:r>
              <a:rPr lang="en-US" dirty="0" err="1">
                <a:hlinkClick r:id="rId2"/>
              </a:rPr>
              <a:t>www.pwg.org</a:t>
            </a:r>
            <a:r>
              <a:rPr lang="en-US" dirty="0">
                <a:hlinkClick r:id="rId2"/>
              </a:rPr>
              <a:t>/chair/</a:t>
            </a:r>
            <a:r>
              <a:rPr lang="en-US" dirty="0" err="1">
                <a:hlinkClick r:id="rId2"/>
              </a:rPr>
              <a:t>membership_docs</a:t>
            </a:r>
            <a:r>
              <a:rPr lang="en-US" dirty="0">
                <a:hlinkClick r:id="rId2"/>
              </a:rPr>
              <a:t>/</a:t>
            </a:r>
            <a:r>
              <a:rPr lang="en-US" dirty="0" err="1">
                <a:hlinkClick r:id="rId2"/>
              </a:rPr>
              <a:t>pwg-ip-policy.pdf</a:t>
            </a:r>
            <a:endParaRPr lang="en-US" dirty="0"/>
          </a:p>
          <a:p>
            <a:endParaRPr lang="en-US" dirty="0"/>
          </a:p>
          <a:p>
            <a:r>
              <a:rPr lang="en-US" dirty="0"/>
              <a:t>TL;DR: Anything you say in a PWG meeting or email to a PWG address can be used in a PWG standard</a:t>
            </a:r>
          </a:p>
          <a:p>
            <a:pPr lvl="1"/>
            <a:r>
              <a:rPr lang="en-US" dirty="0"/>
              <a:t>(but please do read the IP policy above if you haven't done so)</a:t>
            </a:r>
          </a:p>
        </p:txBody>
      </p:sp>
      <p:sp>
        <p:nvSpPr>
          <p:cNvPr id="100" name="Shape 100"/>
          <p:cNvSpPr>
            <a:spLocks noGrp="1"/>
          </p:cNvSpPr>
          <p:nvPr>
            <p:ph type="title"/>
          </p:nvPr>
        </p:nvSpPr>
        <p:spPr>
          <a:prstGeom prst="rect">
            <a:avLst/>
          </a:prstGeom>
        </p:spPr>
        <p:txBody>
          <a:bodyPr/>
          <a:lstStyle/>
          <a:p>
            <a:r>
              <a:rPr dirty="0"/>
              <a:t>PWG </a:t>
            </a:r>
            <a:r>
              <a:rPr lang="en-US" dirty="0"/>
              <a:t>IP Policy</a:t>
            </a:r>
            <a:endParaRPr dirty="0"/>
          </a:p>
        </p:txBody>
      </p:sp>
      <p:sp>
        <p:nvSpPr>
          <p:cNvPr id="6" name="Shape 334">
            <a:extLst>
              <a:ext uri="{FF2B5EF4-FFF2-40B4-BE49-F238E27FC236}">
                <a16:creationId xmlns:a16="http://schemas.microsoft.com/office/drawing/2014/main" id="{7E2C7D39-C359-284E-9A86-704C4E440E20}"/>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5</a:t>
            </a:fld>
            <a:endParaRPr/>
          </a:p>
        </p:txBody>
      </p:sp>
    </p:spTree>
    <p:extLst>
      <p:ext uri="{BB962C8B-B14F-4D97-AF65-F5344CB8AC3E}">
        <p14:creationId xmlns:p14="http://schemas.microsoft.com/office/powerpoint/2010/main" val="419581297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body" idx="1"/>
          </p:nvPr>
        </p:nvSpPr>
        <p:spPr>
          <a:prstGeom prst="rect">
            <a:avLst/>
          </a:prstGeom>
        </p:spPr>
        <p:txBody>
          <a:bodyPr/>
          <a:lstStyle/>
          <a:p>
            <a:pPr marL="40640" indent="0">
              <a:buNone/>
            </a:pPr>
            <a:r>
              <a:rPr dirty="0"/>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0" name="Shape 100"/>
          <p:cNvSpPr>
            <a:spLocks noGrp="1"/>
          </p:cNvSpPr>
          <p:nvPr>
            <p:ph type="title"/>
          </p:nvPr>
        </p:nvSpPr>
        <p:spPr>
          <a:prstGeom prst="rect">
            <a:avLst/>
          </a:prstGeom>
        </p:spPr>
        <p:txBody>
          <a:bodyPr/>
          <a:lstStyle/>
          <a:p>
            <a:r>
              <a:t>PWG Patent Statement</a:t>
            </a:r>
          </a:p>
        </p:txBody>
      </p:sp>
      <p:sp>
        <p:nvSpPr>
          <p:cNvPr id="6" name="Shape 334">
            <a:extLst>
              <a:ext uri="{FF2B5EF4-FFF2-40B4-BE49-F238E27FC236}">
                <a16:creationId xmlns:a16="http://schemas.microsoft.com/office/drawing/2014/main" id="{E42871DA-759F-1442-854C-929F7DFD5B7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6</a:t>
            </a:fld>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body" idx="1"/>
          </p:nvPr>
        </p:nvSpPr>
        <p:spPr>
          <a:prstGeom prst="rect">
            <a:avLst/>
          </a:prstGeom>
        </p:spPr>
        <p:txBody>
          <a:bodyPr/>
          <a:lstStyle/>
          <a:p>
            <a:pPr marL="40640" indent="0">
              <a:buNone/>
            </a:pPr>
            <a:r>
              <a:rPr dirty="0"/>
              <a:t>This assurance shall be either: </a:t>
            </a:r>
          </a:p>
          <a:p>
            <a:pPr lvl="1"/>
            <a:r>
              <a:rPr dirty="0"/>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rPr dirty="0"/>
              <a:t>A statement that a license for such implementation will be made available without compensation or under reasonable rates, with reasonable terms and conditions that are demonstrably free of any unfair discrimination.</a:t>
            </a:r>
          </a:p>
        </p:txBody>
      </p:sp>
      <p:sp>
        <p:nvSpPr>
          <p:cNvPr id="109" name="Shape 109"/>
          <p:cNvSpPr>
            <a:spLocks noGrp="1"/>
          </p:cNvSpPr>
          <p:nvPr>
            <p:ph type="title"/>
          </p:nvPr>
        </p:nvSpPr>
        <p:spPr>
          <a:prstGeom prst="rect">
            <a:avLst/>
          </a:prstGeom>
        </p:spPr>
        <p:txBody>
          <a:bodyPr/>
          <a:lstStyle/>
          <a:p>
            <a:r>
              <a:t>PWG Patent Statement</a:t>
            </a:r>
          </a:p>
        </p:txBody>
      </p:sp>
      <p:sp>
        <p:nvSpPr>
          <p:cNvPr id="6" name="Shape 334">
            <a:extLst>
              <a:ext uri="{FF2B5EF4-FFF2-40B4-BE49-F238E27FC236}">
                <a16:creationId xmlns:a16="http://schemas.microsoft.com/office/drawing/2014/main" id="{04B183C4-D840-9F43-8B69-8A31A140FA8C}"/>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7</a:t>
            </a:fld>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prstGeom prst="rect">
            <a:avLst/>
          </a:prstGeom>
        </p:spPr>
        <p:txBody>
          <a:bodyPr/>
          <a:lstStyle/>
          <a:p>
            <a:r>
              <a:t>PWG Patent Statement</a:t>
            </a:r>
          </a:p>
        </p:txBody>
      </p:sp>
      <p:sp>
        <p:nvSpPr>
          <p:cNvPr id="119" name="Shape 119"/>
          <p:cNvSpPr>
            <a:spLocks noGrp="1"/>
          </p:cNvSpPr>
          <p:nvPr>
            <p:ph type="body" idx="1"/>
          </p:nvPr>
        </p:nvSpPr>
        <p:spPr>
          <a:prstGeom prst="rect">
            <a:avLst/>
          </a:prstGeom>
        </p:spPr>
        <p:txBody>
          <a:bodyPr/>
          <a:lstStyle/>
          <a:p>
            <a:pPr marL="40640" indent="0">
              <a:buNone/>
            </a:pPr>
            <a:r>
              <a:rPr dirty="0"/>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6" name="Shape 334">
            <a:extLst>
              <a:ext uri="{FF2B5EF4-FFF2-40B4-BE49-F238E27FC236}">
                <a16:creationId xmlns:a16="http://schemas.microsoft.com/office/drawing/2014/main" id="{9EEC7E71-D29D-1846-8700-80CC66F0ACF7}"/>
              </a:ext>
            </a:extLst>
          </p:cNvPr>
          <p:cNvSpPr>
            <a:spLocks noGrp="1"/>
          </p:cNvSpPr>
          <p:nvPr>
            <p:ph type="sldNum" sz="quarter" idx="4"/>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8</a:t>
            </a:fld>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body" idx="1"/>
          </p:nvPr>
        </p:nvSpPr>
        <p:spPr>
          <a:prstGeom prst="rect">
            <a:avLst/>
          </a:prstGeom>
        </p:spPr>
        <p:txBody>
          <a:bodyPr/>
          <a:lstStyle/>
          <a:p>
            <a:pPr marL="40640" indent="0">
              <a:buNone/>
            </a:pPr>
            <a:r>
              <a:rPr lang="en-US" dirty="0"/>
              <a:t>Do Not Discuss:</a:t>
            </a:r>
          </a:p>
          <a:p>
            <a:r>
              <a:rPr lang="en-US" dirty="0"/>
              <a:t>The </a:t>
            </a:r>
            <a:r>
              <a:rPr dirty="0"/>
              <a:t>validity/essentiality of patents/patent claims </a:t>
            </a:r>
          </a:p>
          <a:p>
            <a:r>
              <a:rPr lang="en-US" dirty="0"/>
              <a:t>T</a:t>
            </a:r>
            <a:r>
              <a:rPr dirty="0"/>
              <a:t>he cost of specific patent use</a:t>
            </a:r>
          </a:p>
          <a:p>
            <a:r>
              <a:rPr lang="en-US" dirty="0"/>
              <a:t>L</a:t>
            </a:r>
            <a:r>
              <a:rPr dirty="0"/>
              <a:t>icensing terms or conditions</a:t>
            </a:r>
          </a:p>
          <a:p>
            <a:r>
              <a:rPr lang="en-US" dirty="0"/>
              <a:t>P</a:t>
            </a:r>
            <a:r>
              <a:rPr dirty="0"/>
              <a:t>roduct pricing, territorial restrictions, or market share</a:t>
            </a:r>
          </a:p>
          <a:p>
            <a:r>
              <a:rPr dirty="0"/>
              <a:t>Don’t discuss ongoing litigation or threatened litigation</a:t>
            </a:r>
          </a:p>
          <a:p>
            <a:pPr lvl="1"/>
            <a:endParaRPr lang="en-US" dirty="0"/>
          </a:p>
          <a:p>
            <a:pPr marL="40640" indent="0">
              <a:buNone/>
            </a:pPr>
            <a:endParaRPr lang="en-US" dirty="0"/>
          </a:p>
          <a:p>
            <a:pPr marL="40640" indent="0">
              <a:buNone/>
            </a:pPr>
            <a:r>
              <a:rPr lang="en-US" b="1" u="sng" dirty="0"/>
              <a:t>DO raise an objection</a:t>
            </a:r>
            <a:r>
              <a:rPr lang="en-US" dirty="0"/>
              <a:t> if inappropriate topics are discussed</a:t>
            </a:r>
            <a:endParaRPr dirty="0"/>
          </a:p>
        </p:txBody>
      </p:sp>
      <p:sp>
        <p:nvSpPr>
          <p:cNvPr id="127" name="Shape 127"/>
          <p:cNvSpPr>
            <a:spLocks noGrp="1"/>
          </p:cNvSpPr>
          <p:nvPr>
            <p:ph type="title"/>
          </p:nvPr>
        </p:nvSpPr>
        <p:spPr>
          <a:prstGeom prst="rect">
            <a:avLst/>
          </a:prstGeom>
        </p:spPr>
        <p:txBody>
          <a:bodyPr/>
          <a:lstStyle/>
          <a:p>
            <a:r>
              <a:rPr dirty="0"/>
              <a:t>Inappropriate Topics for</a:t>
            </a:r>
            <a:br>
              <a:rPr lang="en-US" dirty="0"/>
            </a:br>
            <a:r>
              <a:rPr dirty="0"/>
              <a:t>PWG W</a:t>
            </a:r>
            <a:r>
              <a:rPr lang="en-US" dirty="0"/>
              <a:t>orking </a:t>
            </a:r>
            <a:r>
              <a:rPr dirty="0"/>
              <a:t>G</a:t>
            </a:r>
            <a:r>
              <a:rPr lang="en-US" dirty="0"/>
              <a:t>roup</a:t>
            </a:r>
            <a:r>
              <a:rPr dirty="0"/>
              <a:t> Meetings</a:t>
            </a:r>
          </a:p>
        </p:txBody>
      </p:sp>
      <p:sp>
        <p:nvSpPr>
          <p:cNvPr id="6" name="Shape 334">
            <a:extLst>
              <a:ext uri="{FF2B5EF4-FFF2-40B4-BE49-F238E27FC236}">
                <a16:creationId xmlns:a16="http://schemas.microsoft.com/office/drawing/2014/main" id="{C23A0B3E-FB0D-1E45-9EC0-85AC6760E78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9</a:t>
            </a:fld>
            <a:endParaRPr/>
          </a:p>
        </p:txBody>
      </p:sp>
    </p:spTree>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48094</TotalTime>
  <Words>2056</Words>
  <Application>Microsoft Office PowerPoint</Application>
  <PresentationFormat>On-screen Show (4:3)</PresentationFormat>
  <Paragraphs>242</Paragraphs>
  <Slides>23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23</vt:i4>
      </vt:variant>
    </vt:vector>
  </HeadingPairs>
  <TitlesOfParts>
    <vt:vector size="28" baseType="lpstr">
      <vt:lpstr>Arial</vt:lpstr>
      <vt:lpstr>Lucida Grande</vt:lpstr>
      <vt:lpstr>Verdana</vt:lpstr>
      <vt:lpstr>White</vt:lpstr>
      <vt:lpstr>1_White</vt:lpstr>
      <vt:lpstr>      – Joint PWG/OP Summit OpenPrinting Plenary – 17 May 2022 </vt:lpstr>
      <vt:lpstr>OP Plenary Agenda</vt:lpstr>
      <vt:lpstr>Administrivia</vt:lpstr>
      <vt:lpstr>PWG Antitrust Policy</vt:lpstr>
      <vt:lpstr>PWG IP Policy</vt:lpstr>
      <vt:lpstr>PWG Patent Statement</vt:lpstr>
      <vt:lpstr>PWG Patent Statement</vt:lpstr>
      <vt:lpstr>PWG Patent Statement</vt:lpstr>
      <vt:lpstr>Inappropriate Topics for PWG Working Group Meetings</vt:lpstr>
      <vt:lpstr>OP Agenda Overview – Tuesday</vt:lpstr>
      <vt:lpstr>OP Agenda Overview – Wednesday</vt:lpstr>
      <vt:lpstr>Linux Markets and Distributions</vt:lpstr>
      <vt:lpstr>OpenPrinting Highlights 2021– 1 of 3</vt:lpstr>
      <vt:lpstr>OpenPrinting Highlights 2021– 2 of 3</vt:lpstr>
      <vt:lpstr>OpenPrinting Highlights 2021– 3 of 3</vt:lpstr>
      <vt:lpstr>OpenPrinting Google Summer of Code 2021</vt:lpstr>
      <vt:lpstr>OpenPrinting Highlights 2022– 1 of 4</vt:lpstr>
      <vt:lpstr>OpenPrinting Highlights 2022– 2 of 4</vt:lpstr>
      <vt:lpstr>OpenPrinting Highlights 2022– 3 of 4</vt:lpstr>
      <vt:lpstr>OpenPrinting Highlights 2022– 4 of 4</vt:lpstr>
      <vt:lpstr>OpenPrinting Google Summer of Code 2022</vt:lpstr>
      <vt:lpstr>OpenPrinting  Next Steps</vt:lpstr>
      <vt:lpstr>Other Questions / Comments</vt:lpstr>
    </vt:vector>
  </TitlesOfParts>
  <Manager/>
  <Company>IEEE ISTO Printer Working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August 2019</dc:title>
  <dc:subject/>
  <dc:creator>Smith Kennedy [HP Inc.]</dc:creator>
  <cp:keywords/>
  <dc:description/>
  <cp:lastModifiedBy>Ira McDonald</cp:lastModifiedBy>
  <cp:revision>749</cp:revision>
  <cp:lastPrinted>2019-08-28T15:37:14Z</cp:lastPrinted>
  <dcterms:modified xsi:type="dcterms:W3CDTF">2022-05-15T19:32:25Z</dcterms:modified>
  <cp:category/>
</cp:coreProperties>
</file>