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417" r:id="rId2"/>
    <p:sldId id="257" r:id="rId3"/>
    <p:sldId id="258" r:id="rId4"/>
    <p:sldId id="374" r:id="rId5"/>
    <p:sldId id="431" r:id="rId6"/>
    <p:sldId id="259" r:id="rId7"/>
    <p:sldId id="260" r:id="rId8"/>
    <p:sldId id="261" r:id="rId9"/>
    <p:sldId id="262" r:id="rId10"/>
    <p:sldId id="418" r:id="rId11"/>
    <p:sldId id="432" r:id="rId12"/>
    <p:sldId id="419" r:id="rId13"/>
    <p:sldId id="426" r:id="rId14"/>
    <p:sldId id="428" r:id="rId15"/>
    <p:sldId id="430" r:id="rId16"/>
    <p:sldId id="427" r:id="rId17"/>
    <p:sldId id="429" r:id="rId18"/>
    <p:sldId id="433" r:id="rId19"/>
    <p:sldId id="435" r:id="rId20"/>
    <p:sldId id="441" r:id="rId21"/>
    <p:sldId id="440" r:id="rId22"/>
    <p:sldId id="437" r:id="rId23"/>
    <p:sldId id="438" r:id="rId24"/>
    <p:sldId id="439" r:id="rId25"/>
    <p:sldId id="424" r:id="rId26"/>
    <p:sldId id="425" r:id="rId27"/>
    <p:sldId id="289" r:id="rId2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EA03C-71EE-114E-822C-4901484729E3}" v="19" dt="2020-04-08T06:13:12.423"/>
  </p1510:revLst>
</p1510:revInfo>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5"/>
    <p:restoredTop sz="96058"/>
  </p:normalViewPr>
  <p:slideViewPr>
    <p:cSldViewPr snapToGrid="0" snapToObjects="1">
      <p:cViewPr varScale="1">
        <p:scale>
          <a:sx n="82" d="100"/>
          <a:sy n="82" d="100"/>
        </p:scale>
        <p:origin x="1531" y="67"/>
      </p:cViewPr>
      <p:guideLst>
        <p:guide orient="horz" pos="2160"/>
        <p:guide pos="2880"/>
      </p:guideLst>
    </p:cSldViewPr>
  </p:slideViewPr>
  <p:outlineViewPr>
    <p:cViewPr>
      <p:scale>
        <a:sx n="33" d="100"/>
        <a:sy n="33" d="100"/>
      </p:scale>
      <p:origin x="0" y="-4112"/>
    </p:cViewPr>
  </p:outlineViewPr>
  <p:notesTextViewPr>
    <p:cViewPr>
      <p:scale>
        <a:sx n="1" d="1"/>
        <a:sy n="1" d="1"/>
      </p:scale>
      <p:origin x="0" y="0"/>
    </p:cViewPr>
  </p:notesTextViewPr>
  <p:sorterViewPr>
    <p:cViewPr>
      <p:scale>
        <a:sx n="93" d="100"/>
        <a:sy n="93"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Smith (Wireless &amp; IPP Standards)" userId="0eeb2244-425b-4283-bee1-e4f5d8874cb0" providerId="ADAL" clId="{F77EA03C-71EE-114E-822C-4901484729E3}"/>
    <pc:docChg chg="modMainMaster">
      <pc:chgData name="Kennedy, Smith (Wireless &amp; IPP Standards)" userId="0eeb2244-425b-4283-bee1-e4f5d8874cb0" providerId="ADAL" clId="{F77EA03C-71EE-114E-822C-4901484729E3}" dt="2020-04-08T06:15:10.007" v="82" actId="20577"/>
      <pc:docMkLst>
        <pc:docMk/>
      </pc:docMkLst>
      <pc:sldMasterChg chg="modSp modSldLayout">
        <pc:chgData name="Kennedy, Smith (Wireless &amp; IPP Standards)" userId="0eeb2244-425b-4283-bee1-e4f5d8874cb0" providerId="ADAL" clId="{F77EA03C-71EE-114E-822C-4901484729E3}" dt="2020-04-08T06:15:10.007" v="82" actId="20577"/>
        <pc:sldMasterMkLst>
          <pc:docMk/>
          <pc:sldMasterMk cId="0" sldId="2147483648"/>
        </pc:sldMasterMkLst>
        <pc:spChg chg="mod">
          <ac:chgData name="Kennedy, Smith (Wireless &amp; IPP Standards)" userId="0eeb2244-425b-4283-bee1-e4f5d8874cb0" providerId="ADAL" clId="{F77EA03C-71EE-114E-822C-4901484729E3}" dt="2020-04-08T06:13:06.635" v="67" actId="207"/>
          <ac:spMkLst>
            <pc:docMk/>
            <pc:sldMasterMk cId="0" sldId="2147483648"/>
            <ac:spMk id="2" creationId="{00000000-0000-0000-0000-000000000000}"/>
          </ac:spMkLst>
        </pc:spChg>
        <pc:spChg chg="mod">
          <ac:chgData name="Kennedy, Smith (Wireless &amp; IPP Standards)" userId="0eeb2244-425b-4283-bee1-e4f5d8874cb0" providerId="ADAL" clId="{F77EA03C-71EE-114E-822C-4901484729E3}" dt="2020-04-08T06:13:12.423" v="68" actId="207"/>
          <ac:spMkLst>
            <pc:docMk/>
            <pc:sldMasterMk cId="0" sldId="2147483648"/>
            <ac:spMk id="12" creationId="{B67249C2-F919-FB43-A3E8-432384B3F9C2}"/>
          </ac:spMkLst>
        </pc:spChg>
        <pc:spChg chg="mod">
          <ac:chgData name="Kennedy, Smith (Wireless &amp; IPP Standards)" userId="0eeb2244-425b-4283-bee1-e4f5d8874cb0" providerId="ADAL" clId="{F77EA03C-71EE-114E-822C-4901484729E3}" dt="2020-04-08T06:15:10.007" v="82" actId="20577"/>
          <ac:spMkLst>
            <pc:docMk/>
            <pc:sldMasterMk cId="0" sldId="2147483648"/>
            <ac:spMk id="14" creationId="{D6751747-1FDD-7544-A3EA-07F79A4C8066}"/>
          </ac:spMkLst>
        </pc:spChg>
        <pc:picChg chg="mod">
          <ac:chgData name="Kennedy, Smith (Wireless &amp; IPP Standards)" userId="0eeb2244-425b-4283-bee1-e4f5d8874cb0" providerId="ADAL" clId="{F77EA03C-71EE-114E-822C-4901484729E3}" dt="2020-04-08T06:11:33.624" v="59" actId="14826"/>
          <ac:picMkLst>
            <pc:docMk/>
            <pc:sldMasterMk cId="0" sldId="2147483648"/>
            <ac:picMk id="3" creationId="{00000000-0000-0000-0000-000000000000}"/>
          </ac:picMkLst>
        </pc:picChg>
        <pc:sldLayoutChg chg="modSp">
          <pc:chgData name="Kennedy, Smith (Wireless &amp; IPP Standards)" userId="0eeb2244-425b-4283-bee1-e4f5d8874cb0" providerId="ADAL" clId="{F77EA03C-71EE-114E-822C-4901484729E3}" dt="2020-04-08T06:13:38.376" v="69" actId="6549"/>
          <pc:sldLayoutMkLst>
            <pc:docMk/>
            <pc:sldMasterMk cId="0" sldId="2147483648"/>
            <pc:sldLayoutMk cId="0" sldId="2147483649"/>
          </pc:sldLayoutMkLst>
          <pc:spChg chg="mod">
            <ac:chgData name="Kennedy, Smith (Wireless &amp; IPP Standards)" userId="0eeb2244-425b-4283-bee1-e4f5d8874cb0" providerId="ADAL" clId="{F77EA03C-71EE-114E-822C-4901484729E3}" dt="2020-04-08T06:13:38.376" v="69" actId="6549"/>
            <ac:spMkLst>
              <pc:docMk/>
              <pc:sldMasterMk cId="0" sldId="2147483648"/>
              <pc:sldLayoutMk cId="0" sldId="2147483649"/>
              <ac:spMk id="17" creationId="{00000000-0000-0000-0000-000000000000}"/>
            </ac:spMkLst>
          </pc:spChg>
          <pc:picChg chg="mod">
            <ac:chgData name="Kennedy, Smith (Wireless &amp; IPP Standards)" userId="0eeb2244-425b-4283-bee1-e4f5d8874cb0" providerId="ADAL" clId="{F77EA03C-71EE-114E-822C-4901484729E3}" dt="2020-04-08T06:10:54.345" v="0" actId="14826"/>
            <ac:picMkLst>
              <pc:docMk/>
              <pc:sldMasterMk cId="0" sldId="2147483648"/>
              <pc:sldLayoutMk cId="0" sldId="2147483649"/>
              <ac:picMk id="1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42620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3005951" cy="553998"/>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rPr lang="en-US" dirty="0">
                <a:solidFill>
                  <a:schemeClr val="bg1">
                    <a:lumMod val="50000"/>
                  </a:schemeClr>
                </a:solidFill>
              </a:rPr>
              <a:t>OpenPrinting</a:t>
            </a:r>
            <a:endParaRPr dirty="0">
              <a:solidFill>
                <a:schemeClr val="bg1">
                  <a:lumMod val="50000"/>
                </a:schemeClr>
              </a:solidFill>
            </a:endParaRPr>
          </a:p>
        </p:txBody>
      </p:sp>
      <p:pic>
        <p:nvPicPr>
          <p:cNvPr id="18" name="pwg-transparency.png"/>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672955"/>
            <a:ext cx="1905000" cy="1637109"/>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chemeClr val="bg1">
              <a:lumMod val="50000"/>
            </a:schemeClr>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chemeClr val="bg1">
              <a:lumMod val="50000"/>
            </a:schemeClr>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166100" y="205490"/>
            <a:ext cx="851804" cy="732019"/>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2021 OpenPrinting</a:t>
            </a:r>
            <a:r>
              <a:rPr dirty="0"/>
              <a:t>. All rights reserved.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3techs.com/technologies/comparison/os-linux,os-windows" TargetMode="External"/><Relationship Id="rId2" Type="http://schemas.openxmlformats.org/officeDocument/2006/relationships/hyperlink" Target="https://w3techs.com/technologies/overview/operating_system" TargetMode="External"/><Relationship Id="rId1" Type="http://schemas.openxmlformats.org/officeDocument/2006/relationships/slideLayout" Target="../slideLayouts/slideLayout2.xml"/><Relationship Id="rId5" Type="http://schemas.openxmlformats.org/officeDocument/2006/relationships/hyperlink" Target="https://distrowatch.com/dwres.php?resource=popularity" TargetMode="External"/><Relationship Id="rId4" Type="http://schemas.openxmlformats.org/officeDocument/2006/relationships/hyperlink" Target="http://gs.statcounter.com/os-market-share/mobile/worldwid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itmandi.ac.in/" TargetMode="External"/><Relationship Id="rId2" Type="http://schemas.openxmlformats.org/officeDocument/2006/relationships/hyperlink" Target="https://www.youtube.com/watch?v=0c_JaX4G7Zc" TargetMode="External"/><Relationship Id="rId1" Type="http://schemas.openxmlformats.org/officeDocument/2006/relationships/slideLayout" Target="../slideLayouts/slideLayout2.xml"/><Relationship Id="rId5" Type="http://schemas.openxmlformats.org/officeDocument/2006/relationships/hyperlink" Target="https://openprinting.github.io/" TargetMode="External"/><Relationship Id="rId4" Type="http://schemas.openxmlformats.org/officeDocument/2006/relationships/hyperlink" Target="https://events.linuxfoundation.org/lf-member-summi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linuxfoundation.org/en/press-release/linux-foundation-expands-mentorship-program-in-response-to-covid-19/" TargetMode="External"/><Relationship Id="rId2" Type="http://schemas.openxmlformats.org/officeDocument/2006/relationships/hyperlink" Target="https://communitybridge.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linuxplumbersconf.org/event/7/contributions/748/attachments/681/1265/20-Years-on-Printing-with-Free-Softwar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github.com/OpenPrinting/cups-snap" TargetMode="External"/><Relationship Id="rId2" Type="http://schemas.openxmlformats.org/officeDocument/2006/relationships/hyperlink" Target="https://lists.linuxfoundation.org/pipermail/printing-architecture/2020/003899.html" TargetMode="External"/><Relationship Id="rId1" Type="http://schemas.openxmlformats.org/officeDocument/2006/relationships/slideLayout" Target="../slideLayouts/slideLayout2.xml"/><Relationship Id="rId4" Type="http://schemas.openxmlformats.org/officeDocument/2006/relationships/hyperlink" Target="https://snapcraft.io/cup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lfx.linuxfoundation.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openprinting.github.io/news/" TargetMode="External"/><Relationship Id="rId2" Type="http://schemas.openxmlformats.org/officeDocument/2006/relationships/hyperlink" Target="https://openprinting.github.io/"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openprinting.github.io/driverles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wg.org/chair/membership_docs/pwg-antitrust-policy.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pwg.org/chair/membership_docs/pwg-ip-policy.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3429000"/>
            <a:ext cx="8024327" cy="1028699"/>
          </a:xfrm>
          <a:prstGeom prst="rect">
            <a:avLst/>
          </a:prstGeom>
        </p:spPr>
        <p:txBody>
          <a:bodyPr lIns="0"/>
          <a:lstStyle/>
          <a:p>
            <a:br>
              <a:rPr lang="en-US" dirty="0"/>
            </a:br>
            <a:br>
              <a:rPr lang="en-US" dirty="0"/>
            </a:br>
            <a:br>
              <a:rPr lang="en-US" dirty="0"/>
            </a:br>
            <a:br>
              <a:rPr lang="en-US" dirty="0"/>
            </a:br>
            <a:br>
              <a:rPr lang="en-US" dirty="0"/>
            </a:br>
            <a:br>
              <a:rPr lang="en-US" dirty="0"/>
            </a:br>
            <a:r>
              <a:rPr lang="en-US" dirty="0"/>
              <a:t>– Joint PWG/OP Summit</a:t>
            </a:r>
            <a:br>
              <a:rPr lang="en-US" dirty="0"/>
            </a:br>
            <a:r>
              <a:rPr lang="en-US" dirty="0"/>
              <a:t>OpenPrinting Plenary – 4 May 2021 </a:t>
            </a:r>
            <a:endParaRPr dirty="0"/>
          </a:p>
        </p:txBody>
      </p:sp>
      <p:sp>
        <p:nvSpPr>
          <p:cNvPr id="74" name="Shape 74"/>
          <p:cNvSpPr>
            <a:spLocks noGrp="1"/>
          </p:cNvSpPr>
          <p:nvPr>
            <p:ph type="body" sz="half" idx="1"/>
          </p:nvPr>
        </p:nvSpPr>
        <p:spPr>
          <a:prstGeom prst="rect">
            <a:avLst/>
          </a:prstGeom>
        </p:spPr>
        <p:txBody>
          <a:bodyPr/>
          <a:lstStyle/>
          <a:p>
            <a:endParaRPr lang="en-US" dirty="0"/>
          </a:p>
          <a:p>
            <a:r>
              <a:rPr lang="en-US" b="1" dirty="0"/>
              <a:t>Ira McDonald (High North) – OP Chair</a:t>
            </a:r>
          </a:p>
          <a:p>
            <a:r>
              <a:rPr lang="en-US" b="1" dirty="0"/>
              <a:t>Till Kamppeter (Canonical) – OP Manager</a:t>
            </a:r>
          </a:p>
        </p:txBody>
      </p:sp>
    </p:spTree>
    <p:extLst>
      <p:ext uri="{BB962C8B-B14F-4D97-AF65-F5344CB8AC3E}">
        <p14:creationId xmlns:p14="http://schemas.microsoft.com/office/powerpoint/2010/main" val="168947725"/>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Tuesday – 4 May 2021 – Day 1</a:t>
            </a:r>
          </a:p>
          <a:p>
            <a:pPr marL="2289175" lvl="1" indent="-1944688">
              <a:buNone/>
            </a:pPr>
            <a:r>
              <a:rPr lang="en-US" b="1" dirty="0"/>
              <a:t>11:00 – 12:00	OpenPrinting Plenary</a:t>
            </a:r>
          </a:p>
          <a:p>
            <a:pPr marL="2289175" lvl="1" indent="-1944688">
              <a:buNone/>
            </a:pPr>
            <a:r>
              <a:rPr lang="en-US" b="1" dirty="0"/>
              <a:t>12:00 – 12:45	Break / Lunch</a:t>
            </a:r>
          </a:p>
          <a:p>
            <a:pPr marL="2289175" lvl="1" indent="-1944688">
              <a:buNone/>
            </a:pPr>
            <a:r>
              <a:rPr lang="en-US" b="1" dirty="0"/>
              <a:t>12:45 – 1:30	OpenPrinting: GSoC, </a:t>
            </a:r>
            <a:r>
              <a:rPr lang="en-US" b="1" dirty="0" err="1"/>
              <a:t>GSoD</a:t>
            </a:r>
            <a:r>
              <a:rPr lang="en-US" b="1" dirty="0"/>
              <a:t>, LFMP Updates</a:t>
            </a:r>
          </a:p>
          <a:p>
            <a:pPr marL="2289175" lvl="1" indent="-1944688">
              <a:buNone/>
            </a:pPr>
            <a:r>
              <a:rPr lang="en-US" b="1" dirty="0"/>
              <a:t>  1:30 – 2:30	OpenPrinting: Status of </a:t>
            </a:r>
            <a:r>
              <a:rPr lang="en-US" b="1" dirty="0" err="1"/>
              <a:t>Ghostscript</a:t>
            </a:r>
            <a:r>
              <a:rPr lang="en-US" b="1" dirty="0"/>
              <a:t> / </a:t>
            </a:r>
            <a:r>
              <a:rPr lang="en-US" b="1" dirty="0" err="1"/>
              <a:t>MuPDF</a:t>
            </a:r>
            <a:endParaRPr lang="en-US" b="1" dirty="0"/>
          </a:p>
          <a:p>
            <a:pPr marL="2289175" lvl="1" indent="-1944688">
              <a:buNone/>
            </a:pPr>
            <a:r>
              <a:rPr lang="en-US" b="1" dirty="0"/>
              <a:t>  2:30 – 3:00	Break</a:t>
            </a:r>
          </a:p>
          <a:p>
            <a:pPr marL="2289175" lvl="1" indent="-1944688">
              <a:buNone/>
            </a:pPr>
            <a:r>
              <a:rPr lang="en-US" b="1" dirty="0"/>
              <a:t>  3:00 – 4:00	OpenPrinting: Status of Chrome OS Printing</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Tuesday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10</a:t>
            </a:fld>
            <a:endParaRPr/>
          </a:p>
        </p:txBody>
      </p:sp>
    </p:spTree>
    <p:extLst>
      <p:ext uri="{BB962C8B-B14F-4D97-AF65-F5344CB8AC3E}">
        <p14:creationId xmlns:p14="http://schemas.microsoft.com/office/powerpoint/2010/main" val="121981949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Wednesday – 5 May 2021 – Day 2</a:t>
            </a:r>
          </a:p>
          <a:p>
            <a:pPr marL="2289175" lvl="1" indent="-1944688">
              <a:buNone/>
            </a:pPr>
            <a:r>
              <a:rPr lang="en-US" b="1" dirty="0"/>
              <a:t>10:00 – 11:00	CUPS Plenary</a:t>
            </a:r>
          </a:p>
          <a:p>
            <a:pPr marL="2289175" lvl="1" indent="-1944688">
              <a:buNone/>
            </a:pPr>
            <a:r>
              <a:rPr lang="en-US" b="1" dirty="0"/>
              <a:t>11:00 – 12:00	OpenPrinting: Printer Applications</a:t>
            </a:r>
          </a:p>
          <a:p>
            <a:pPr marL="2289175" lvl="1" indent="-1944688">
              <a:buNone/>
            </a:pPr>
            <a:r>
              <a:rPr lang="en-US" b="1" dirty="0"/>
              <a:t>12:00 – 12:45	Break / Lunch</a:t>
            </a:r>
          </a:p>
          <a:p>
            <a:pPr marL="2289175" lvl="1" indent="-1944688">
              <a:buNone/>
            </a:pPr>
            <a:r>
              <a:rPr lang="en-US" b="1" dirty="0"/>
              <a:t>12:45 – 2:15	OpenPrinting: cups-filters, Driverless Scanning, CUPS SNAP, IPP over USB, Avahi</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Wednesday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11</a:t>
            </a:fld>
            <a:endParaRPr/>
          </a:p>
        </p:txBody>
      </p:sp>
    </p:spTree>
    <p:extLst>
      <p:ext uri="{BB962C8B-B14F-4D97-AF65-F5344CB8AC3E}">
        <p14:creationId xmlns:p14="http://schemas.microsoft.com/office/powerpoint/2010/main" val="225447264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Internet public server market share in May 2020</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44% Linux / 25% Windows / 31%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2"/>
              </a:rPr>
              <a:t>https://w3techs.com/technologies/overview/operating_system</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uFillTx/>
                <a:latin typeface="Arial"/>
                <a:cs typeface="Arial"/>
                <a:sym typeface="Arial"/>
              </a:rPr>
              <a:t>Linux Web Server market share in May 2020</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rPr>
              <a:t>– 43% Linux / 25% Windows / 32% other/unknown</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3"/>
              </a:rPr>
              <a:t>https://w3techs.com/technologies/comparison/os-linux,os-windows</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mobile OS market share in </a:t>
            </a:r>
            <a:r>
              <a:rPr lang="en-US" b="1" dirty="0">
                <a:solidFill>
                  <a:srgbClr val="073763"/>
                </a:solidFill>
                <a:uFillTx/>
                <a:latin typeface="Arial"/>
                <a:cs typeface="Arial"/>
                <a:sym typeface="Arial"/>
              </a:rPr>
              <a:t>May 2020 </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72% Android / 27% iOS / 1%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4"/>
              </a:rPr>
              <a:t>http://gs.statcounter.com/os-market-share/mobile/worldwide</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distributions popularity on Distro Watch in 2020 </a:t>
            </a:r>
            <a:br>
              <a:rPr lang="en-US" b="1" dirty="0">
                <a:solidFill>
                  <a:srgbClr val="073763"/>
                </a:solidFill>
                <a:highlight>
                  <a:srgbClr val="FFFFFF"/>
                </a:highlight>
                <a:uFillTx/>
                <a:latin typeface="Arial"/>
                <a:cs typeface="Arial"/>
                <a:sym typeface="Arial"/>
              </a:rPr>
            </a:br>
            <a:r>
              <a:rPr lang="en-US" b="1" dirty="0">
                <a:solidFill>
                  <a:srgbClr val="073763"/>
                </a:solidFill>
                <a:highlight>
                  <a:srgbClr val="FFFFFF"/>
                </a:highlight>
                <a:uFillTx/>
                <a:latin typeface="Arial"/>
                <a:cs typeface="Arial"/>
                <a:sym typeface="Arial"/>
              </a:rPr>
              <a:t>– </a:t>
            </a:r>
            <a:r>
              <a:rPr lang="en-US" sz="1800" b="1" dirty="0" err="1">
                <a:solidFill>
                  <a:srgbClr val="073763"/>
                </a:solidFill>
                <a:highlight>
                  <a:srgbClr val="FFFFFF"/>
                </a:highlight>
                <a:uFillTx/>
                <a:latin typeface="Arial"/>
                <a:cs typeface="Arial"/>
                <a:sym typeface="Arial"/>
              </a:rPr>
              <a:t>Manjaro</a:t>
            </a:r>
            <a:r>
              <a:rPr lang="en-US" sz="1800" b="1" dirty="0">
                <a:solidFill>
                  <a:srgbClr val="073763"/>
                </a:solidFill>
                <a:highlight>
                  <a:srgbClr val="FFFFFF"/>
                </a:highlight>
                <a:uFillTx/>
                <a:latin typeface="Arial"/>
                <a:cs typeface="Arial"/>
                <a:sym typeface="Arial"/>
              </a:rPr>
              <a:t>, Mint, Ubuntu, Debian, Fedora, openSUSE, CentOS</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5"/>
              </a:rPr>
              <a:t>https://distrowatch.com/dwres.php?resource=popularity</a:t>
            </a:r>
            <a:br>
              <a:rPr lang="en-US" sz="1800" b="1" dirty="0">
                <a:solidFill>
                  <a:srgbClr val="073763"/>
                </a:solidFill>
                <a:highlight>
                  <a:srgbClr val="FFFFFF"/>
                </a:highlight>
                <a:uFillTx/>
                <a:latin typeface="Arial"/>
                <a:cs typeface="Arial"/>
                <a:sym typeface="Arial"/>
              </a:rPr>
            </a:br>
            <a:endParaRPr lang="en-US" dirty="0"/>
          </a:p>
        </p:txBody>
      </p:sp>
      <p:sp>
        <p:nvSpPr>
          <p:cNvPr id="136" name="Shape 136"/>
          <p:cNvSpPr>
            <a:spLocks noGrp="1"/>
          </p:cNvSpPr>
          <p:nvPr>
            <p:ph type="title"/>
          </p:nvPr>
        </p:nvSpPr>
        <p:spPr>
          <a:prstGeom prst="rect">
            <a:avLst/>
          </a:prstGeom>
        </p:spPr>
        <p:txBody>
          <a:bodyPr/>
          <a:lstStyle/>
          <a:p>
            <a:r>
              <a:rPr lang="en-US" dirty="0"/>
              <a:t>Linux Markets and Distributions</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12</a:t>
            </a:fld>
            <a:endParaRPr/>
          </a:p>
        </p:txBody>
      </p:sp>
    </p:spTree>
    <p:extLst>
      <p:ext uri="{BB962C8B-B14F-4D97-AF65-F5344CB8AC3E}">
        <p14:creationId xmlns:p14="http://schemas.microsoft.com/office/powerpoint/2010/main" val="2060370389"/>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OP Highlights since Joint PWG/OP F2F in May 2019</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Linux Plumbers – Lisbon, Portugal – 9-11 September 2019</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OP Micro Conference</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Speakers: </a:t>
            </a:r>
            <a:r>
              <a:rPr lang="sv-SE" sz="1800" b="1" dirty="0">
                <a:solidFill>
                  <a:srgbClr val="073763"/>
                </a:solidFill>
                <a:uFillTx/>
                <a:latin typeface="Arial"/>
                <a:cs typeface="Arial"/>
                <a:sym typeface="Arial"/>
              </a:rPr>
              <a:t>Aveek Basu, Till Kamppeter, Rithvik Patibandla</a:t>
            </a:r>
            <a:br>
              <a:rPr lang="sv-SE" sz="1800" b="1" dirty="0">
                <a:solidFill>
                  <a:srgbClr val="073763"/>
                </a:solidFill>
                <a:uFillTx/>
                <a:latin typeface="Arial"/>
                <a:cs typeface="Arial"/>
                <a:sym typeface="Arial"/>
              </a:rPr>
            </a:br>
            <a:r>
              <a:rPr lang="sv-SE" sz="1800" b="1" dirty="0">
                <a:solidFill>
                  <a:srgbClr val="073763"/>
                </a:solidFill>
                <a:uFillTx/>
                <a:latin typeface="Arial"/>
                <a:cs typeface="Arial"/>
                <a:sym typeface="Arial"/>
                <a:hlinkClick r:id="rId2"/>
              </a:rPr>
              <a:t>https://www.youtube.com/watch?v=0c_JaX4G7Zc</a:t>
            </a:r>
            <a:endParaRPr lang="sv-SE"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OP Mini Summit – Mandi, India – 19 November 2019</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Indian Institute of Technology – recruiting for OP and GSoC</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3"/>
              </a:rPr>
              <a:t>http://www.iitmandi.ac.in/</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Linux Foundation Members Summit 2020 – canceled due to COVID-19</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OP proposal was accepted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Speakers: </a:t>
            </a:r>
            <a:r>
              <a:rPr lang="en-US" sz="1800" b="1" dirty="0" err="1">
                <a:solidFill>
                  <a:srgbClr val="073763"/>
                </a:solidFill>
                <a:uFillTx/>
                <a:latin typeface="Arial"/>
                <a:cs typeface="Arial"/>
                <a:sym typeface="Arial"/>
              </a:rPr>
              <a:t>Aveek</a:t>
            </a:r>
            <a:r>
              <a:rPr lang="en-US" sz="1800" b="1" dirty="0">
                <a:solidFill>
                  <a:srgbClr val="073763"/>
                </a:solidFill>
                <a:uFillTx/>
                <a:latin typeface="Arial"/>
                <a:cs typeface="Arial"/>
                <a:sym typeface="Arial"/>
              </a:rPr>
              <a:t> </a:t>
            </a:r>
            <a:r>
              <a:rPr lang="en-US" sz="1800" b="1" dirty="0" err="1">
                <a:solidFill>
                  <a:srgbClr val="073763"/>
                </a:solidFill>
                <a:uFillTx/>
                <a:latin typeface="Arial"/>
                <a:cs typeface="Arial"/>
                <a:sym typeface="Arial"/>
              </a:rPr>
              <a:t>Basu</a:t>
            </a:r>
            <a:r>
              <a:rPr lang="en-US" sz="1800" b="1" dirty="0">
                <a:solidFill>
                  <a:srgbClr val="073763"/>
                </a:solidFill>
                <a:uFillTx/>
                <a:latin typeface="Arial"/>
                <a:cs typeface="Arial"/>
                <a:sym typeface="Arial"/>
              </a:rPr>
              <a:t> and Till Kamppeter</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4"/>
              </a:rPr>
              <a:t>https://events.linuxfoundation.org/lf-member-summit/</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OP New Website – fully functional</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5"/>
              </a:rPr>
              <a:t>https://openprinting.github.io</a:t>
            </a:r>
            <a:endParaRPr lang="en-US" sz="1800" b="1" dirty="0">
              <a:solidFill>
                <a:srgbClr val="073763"/>
              </a:solidFill>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2020 – 1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13</a:t>
            </a:fld>
            <a:endParaRPr/>
          </a:p>
        </p:txBody>
      </p:sp>
    </p:spTree>
    <p:extLst>
      <p:ext uri="{BB962C8B-B14F-4D97-AF65-F5344CB8AC3E}">
        <p14:creationId xmlns:p14="http://schemas.microsoft.com/office/powerpoint/2010/main" val="7342161"/>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Releases – v1.22.5 (7 April 2019) thru v1.27.4 (9 April 2020)</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20.04 (23 April 2020) – Driverless Printing enhancements</a:t>
            </a:r>
          </a:p>
          <a:p>
            <a:pPr marL="457200" marR="0" lvl="0">
              <a:lnSpc>
                <a:spcPct val="120000"/>
              </a:lnSpc>
              <a:spcBef>
                <a:spcPts val="0"/>
              </a:spcBef>
              <a:buClr>
                <a:srgbClr val="073763"/>
              </a:buClr>
              <a:buSzPts val="1800"/>
              <a:buFont typeface="Arial"/>
              <a:buChar char="●"/>
            </a:pPr>
            <a:r>
              <a:rPr lang="en-US" sz="1800" b="1" dirty="0" err="1">
                <a:solidFill>
                  <a:srgbClr val="073763"/>
                </a:solidFill>
                <a:highlight>
                  <a:srgbClr val="FFFFFF"/>
                </a:highlight>
                <a:uFillTx/>
                <a:latin typeface="Arial"/>
                <a:cs typeface="Arial"/>
                <a:sym typeface="Arial"/>
              </a:rPr>
              <a:t>cupsbrowsed</a:t>
            </a:r>
            <a:r>
              <a:rPr lang="en-US" sz="1800" b="1" dirty="0">
                <a:solidFill>
                  <a:srgbClr val="073763"/>
                </a:solidFill>
                <a:highlight>
                  <a:srgbClr val="FFFFFF"/>
                </a:highlight>
                <a:uFillTx/>
                <a:latin typeface="Arial"/>
                <a:cs typeface="Arial"/>
                <a:sym typeface="Arial"/>
              </a:rPr>
              <a:t> – clustering, PPDs only local, DNS-SD enhancements</a:t>
            </a:r>
          </a:p>
          <a:p>
            <a:pPr marL="457200" marR="0" lvl="0">
              <a:lnSpc>
                <a:spcPct val="120000"/>
              </a:lnSpc>
              <a:spcBef>
                <a:spcPts val="0"/>
              </a:spcBef>
              <a:buClr>
                <a:srgbClr val="073763"/>
              </a:buClr>
              <a:buSzPts val="1800"/>
              <a:buFont typeface="Arial"/>
              <a:buChar char="●"/>
            </a:pPr>
            <a:r>
              <a:rPr lang="en-US" sz="1800" b="1" dirty="0" err="1">
                <a:solidFill>
                  <a:srgbClr val="073763"/>
                </a:solidFill>
                <a:highlight>
                  <a:srgbClr val="FFFFFF"/>
                </a:highlight>
                <a:uFillTx/>
                <a:latin typeface="Arial"/>
                <a:cs typeface="Arial"/>
                <a:sym typeface="Arial"/>
              </a:rPr>
              <a:t>libcupsfilters</a:t>
            </a:r>
            <a:r>
              <a:rPr lang="en-US" sz="1800" b="1" dirty="0">
                <a:solidFill>
                  <a:srgbClr val="073763"/>
                </a:solidFill>
                <a:highlight>
                  <a:srgbClr val="FFFFFF"/>
                </a:highlight>
                <a:uFillTx/>
                <a:latin typeface="Arial"/>
                <a:cs typeface="Arial"/>
                <a:sym typeface="Arial"/>
              </a:rPr>
              <a:t> – get-printer-attributes enhancements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filters – </a:t>
            </a:r>
            <a:r>
              <a:rPr lang="en-US" sz="1800" b="1" dirty="0" err="1">
                <a:solidFill>
                  <a:srgbClr val="073763"/>
                </a:solidFill>
                <a:highlight>
                  <a:srgbClr val="FFFFFF"/>
                </a:highlight>
                <a:uFillTx/>
                <a:latin typeface="Arial"/>
                <a:cs typeface="Arial"/>
                <a:sym typeface="Arial"/>
              </a:rPr>
              <a:t>pdftoraster</a:t>
            </a:r>
            <a:r>
              <a:rPr lang="en-US" sz="1800" b="1" dirty="0">
                <a:solidFill>
                  <a:srgbClr val="073763"/>
                </a:solidFill>
                <a:highlight>
                  <a:srgbClr val="FFFFFF"/>
                </a:highlight>
                <a:uFillTx/>
                <a:latin typeface="Arial"/>
                <a:cs typeface="Arial"/>
                <a:sym typeface="Arial"/>
              </a:rPr>
              <a:t> to stable </a:t>
            </a:r>
            <a:r>
              <a:rPr lang="en-US" sz="1800" b="1" dirty="0" err="1">
                <a:solidFill>
                  <a:srgbClr val="073763"/>
                </a:solidFill>
                <a:highlight>
                  <a:srgbClr val="FFFFFF"/>
                </a:highlight>
                <a:uFillTx/>
                <a:latin typeface="Arial"/>
                <a:cs typeface="Arial"/>
                <a:sym typeface="Arial"/>
              </a:rPr>
              <a:t>Poppler</a:t>
            </a:r>
            <a:r>
              <a:rPr lang="en-US" sz="1800" b="1" dirty="0">
                <a:solidFill>
                  <a:srgbClr val="073763"/>
                </a:solidFill>
                <a:highlight>
                  <a:srgbClr val="FFFFFF"/>
                </a:highlight>
                <a:uFillTx/>
                <a:latin typeface="Arial"/>
                <a:cs typeface="Arial"/>
                <a:sym typeface="Arial"/>
              </a:rPr>
              <a:t> APIs, zero-page input, scaling</a:t>
            </a:r>
          </a:p>
          <a:p>
            <a:pPr marL="114300" marR="0" lvl="0" indent="0">
              <a:lnSpc>
                <a:spcPct val="120000"/>
              </a:lnSpc>
              <a:spcBef>
                <a:spcPts val="0"/>
              </a:spcBef>
              <a:buClr>
                <a:srgbClr val="073763"/>
              </a:buClr>
              <a:buSzPts val="1800"/>
              <a:buNone/>
            </a:pPr>
            <a:endParaRPr lang="en-US" b="1" dirty="0">
              <a:solidFill>
                <a:srgbClr val="073763"/>
              </a:solidFill>
              <a:uFillTx/>
              <a:latin typeface="Arial"/>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OP Driverless Scanning support in Linux</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Mostly for MFPs – put SANE under the hood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Integrate several proprietary scan technologies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Future direction is Scanner Application Snap</a:t>
            </a:r>
          </a:p>
        </p:txBody>
      </p:sp>
      <p:sp>
        <p:nvSpPr>
          <p:cNvPr id="136" name="Shape 136"/>
          <p:cNvSpPr>
            <a:spLocks noGrp="1"/>
          </p:cNvSpPr>
          <p:nvPr>
            <p:ph type="title"/>
          </p:nvPr>
        </p:nvSpPr>
        <p:spPr>
          <a:prstGeom prst="rect">
            <a:avLst/>
          </a:prstGeom>
        </p:spPr>
        <p:txBody>
          <a:bodyPr/>
          <a:lstStyle/>
          <a:p>
            <a:r>
              <a:rPr lang="en-US" dirty="0"/>
              <a:t>OpenPrinting Highlights 2020 – 2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14</a:t>
            </a:fld>
            <a:endParaRPr/>
          </a:p>
        </p:txBody>
      </p:sp>
    </p:spTree>
    <p:extLst>
      <p:ext uri="{BB962C8B-B14F-4D97-AF65-F5344CB8AC3E}">
        <p14:creationId xmlns:p14="http://schemas.microsoft.com/office/powerpoint/2010/main" val="3781353259"/>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OP CUPS Filters – the future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CUPS in a Snap – CUPS, </a:t>
            </a:r>
            <a:r>
              <a:rPr lang="en-US" sz="1800" b="1" dirty="0">
                <a:solidFill>
                  <a:srgbClr val="073763"/>
                </a:solidFill>
                <a:uFillTx/>
                <a:latin typeface="Arial"/>
                <a:cs typeface="Arial"/>
                <a:sym typeface="Arial"/>
              </a:rPr>
              <a:t>cups-filters, </a:t>
            </a:r>
            <a:r>
              <a:rPr lang="en-US" sz="1800" b="1" dirty="0" err="1">
                <a:solidFill>
                  <a:srgbClr val="073763"/>
                </a:solidFill>
                <a:uFillTx/>
                <a:latin typeface="Arial"/>
                <a:cs typeface="Arial"/>
                <a:sym typeface="Arial"/>
              </a:rPr>
              <a:t>cupsbrowsed</a:t>
            </a:r>
            <a:r>
              <a:rPr lang="en-US" sz="1800" b="1" dirty="0">
                <a:solidFill>
                  <a:srgbClr val="073763"/>
                </a:solidFill>
                <a:uFillTx/>
                <a:latin typeface="Arial"/>
                <a:cs typeface="Arial"/>
                <a:sym typeface="Arial"/>
              </a:rPr>
              <a:t>, GS, QPDF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complete CUPS printing stack in a Snap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no support for classic drivers</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first production release possibly before Ubuntu 20.10</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Printer Applications (PAPPL) – Mike will discuss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legacy driver conversions / replacements</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IPP-over-USB – </a:t>
            </a:r>
            <a:r>
              <a:rPr lang="en-US" sz="1800" b="1" dirty="0" err="1">
                <a:solidFill>
                  <a:srgbClr val="073763"/>
                </a:solidFill>
                <a:uFillTx/>
                <a:latin typeface="Arial"/>
                <a:cs typeface="Arial"/>
                <a:sym typeface="Arial"/>
              </a:rPr>
              <a:t>ippusbxd</a:t>
            </a:r>
            <a:r>
              <a:rPr lang="en-US" sz="1800" b="1" dirty="0">
                <a:solidFill>
                  <a:srgbClr val="073763"/>
                </a:solidFill>
                <a:uFillTx/>
                <a:latin typeface="Arial"/>
                <a:cs typeface="Arial"/>
                <a:sym typeface="Arial"/>
              </a:rPr>
              <a:t> versus </a:t>
            </a:r>
            <a:r>
              <a:rPr lang="en-US" sz="1800" b="1" dirty="0" err="1">
                <a:solidFill>
                  <a:srgbClr val="073763"/>
                </a:solidFill>
                <a:uFillTx/>
                <a:latin typeface="Arial"/>
                <a:cs typeface="Arial"/>
                <a:sym typeface="Arial"/>
              </a:rPr>
              <a:t>ipp-usb</a:t>
            </a:r>
            <a:r>
              <a:rPr lang="en-US" sz="1800" b="1" dirty="0">
                <a:solidFill>
                  <a:srgbClr val="073763"/>
                </a:solidFill>
                <a:uFillTx/>
                <a:latin typeface="Arial"/>
                <a:cs typeface="Arial"/>
                <a:sym typeface="Arial"/>
              </a:rPr>
              <a:t> (Go) – Till will discuss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compatibility and functionality issues</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Avahi – patch for DNS-SD advertising local services accepted </a:t>
            </a:r>
            <a:br>
              <a:rPr lang="en-US" sz="1800" b="1" dirty="0">
                <a:solidFill>
                  <a:srgbClr val="073763"/>
                </a:solidFill>
                <a:uFillTx/>
                <a:latin typeface="Arial"/>
                <a:cs typeface="Arial"/>
                <a:sym typeface="Arial"/>
              </a:rPr>
            </a:br>
            <a:r>
              <a:rPr lang="en-US" sz="1800" b="1" dirty="0">
                <a:solidFill>
                  <a:srgbClr val="073763"/>
                </a:solidFill>
                <a:uFillTx/>
                <a:latin typeface="Arial"/>
                <a:cs typeface="Arial"/>
                <a:sym typeface="Arial"/>
              </a:rPr>
              <a:t>– needed for Printer Applications and IPP-over-USB</a:t>
            </a:r>
          </a:p>
          <a:p>
            <a:pPr marL="457200" marR="0" lvl="0">
              <a:lnSpc>
                <a:spcPct val="120000"/>
              </a:lnSpc>
              <a:spcBef>
                <a:spcPts val="0"/>
              </a:spcBef>
              <a:buClr>
                <a:srgbClr val="073763"/>
              </a:buClr>
              <a:buSzPts val="1800"/>
              <a:buFont typeface="Arial"/>
              <a:buChar char="●"/>
            </a:pP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2020 – 3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15</a:t>
            </a:fld>
            <a:endParaRPr/>
          </a:p>
        </p:txBody>
      </p:sp>
    </p:spTree>
    <p:extLst>
      <p:ext uri="{BB962C8B-B14F-4D97-AF65-F5344CB8AC3E}">
        <p14:creationId xmlns:p14="http://schemas.microsoft.com/office/powerpoint/2010/main" val="27602337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GSoC 2020</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fall 2019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Recruitment started long before GSoC</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Screened many students from different universities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student projects announced on 4 May 2020</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2020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February 2020 – </a:t>
            </a:r>
            <a:r>
              <a:rPr lang="en-US" sz="1800" b="1" dirty="0">
                <a:solidFill>
                  <a:srgbClr val="073763"/>
                </a:solidFill>
                <a:uFillTx/>
                <a:latin typeface="Arial"/>
                <a:cs typeface="Arial"/>
                <a:sym typeface="Arial"/>
              </a:rPr>
              <a:t>Accepted mentoring organizations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31 March 2020 – Student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 May 2020 – </a:t>
            </a:r>
            <a:r>
              <a:rPr lang="en-US" sz="1800" b="1" dirty="0">
                <a:solidFill>
                  <a:srgbClr val="073763"/>
                </a:solidFill>
                <a:uFillTx/>
                <a:latin typeface="Arial"/>
                <a:cs typeface="Arial"/>
                <a:sym typeface="Arial"/>
              </a:rPr>
              <a:t>Accepted student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 June  2020 – Coding officially begins</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24-31 August 2020 – Final week for coding</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8 September 2020 – GSoC 2020 results announced</a:t>
            </a: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2020</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16</a:t>
            </a:fld>
            <a:endParaRPr/>
          </a:p>
        </p:txBody>
      </p:sp>
    </p:spTree>
    <p:extLst>
      <p:ext uri="{BB962C8B-B14F-4D97-AF65-F5344CB8AC3E}">
        <p14:creationId xmlns:p14="http://schemas.microsoft.com/office/powerpoint/2010/main" val="2492216518"/>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a:t>
            </a:r>
            <a:r>
              <a:rPr lang="en-US" sz="2400" b="1" dirty="0" err="1">
                <a:solidFill>
                  <a:srgbClr val="073763"/>
                </a:solidFill>
                <a:highlight>
                  <a:srgbClr val="FFFFFF"/>
                </a:highlight>
                <a:uFillTx/>
                <a:latin typeface="Arial"/>
                <a:cs typeface="Arial"/>
                <a:sym typeface="Arial"/>
              </a:rPr>
              <a:t>GSoD</a:t>
            </a:r>
            <a:r>
              <a:rPr lang="en-US" sz="2400" b="1" dirty="0">
                <a:solidFill>
                  <a:srgbClr val="073763"/>
                </a:solidFill>
                <a:highlight>
                  <a:srgbClr val="FFFFFF"/>
                </a:highlight>
                <a:uFillTx/>
                <a:latin typeface="Arial"/>
                <a:cs typeface="Arial"/>
                <a:sym typeface="Arial"/>
              </a:rPr>
              <a:t> 2020</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Bringing open source and technical writer communities together</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OP accepted under Linux Foundation umbrella</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GSoD 2020 – Timeline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11 May 2020 – </a:t>
            </a:r>
            <a:r>
              <a:rPr lang="en-US" sz="1800" b="1" dirty="0">
                <a:solidFill>
                  <a:srgbClr val="073763"/>
                </a:solidFill>
                <a:uFillTx/>
                <a:latin typeface="Arial"/>
                <a:cs typeface="Arial"/>
                <a:sym typeface="Arial"/>
              </a:rPr>
              <a:t>Accepted mentoring organizations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9 July 2020 – Technical writer applications deadline</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16 August 2020 – Accepted technical writer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14 September 2020 – Doc development officially begins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30 November to 5 December 2020 – Final week for standard length</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6 January 2021 – </a:t>
            </a:r>
            <a:r>
              <a:rPr lang="en-US" sz="1800" b="1" dirty="0">
                <a:solidFill>
                  <a:srgbClr val="073763"/>
                </a:solidFill>
                <a:uFillTx/>
                <a:latin typeface="Arial"/>
                <a:cs typeface="Arial"/>
                <a:sym typeface="Arial"/>
              </a:rPr>
              <a:t>GSoD 2020 standard length results announced</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1-8 March 2021 – Final week for long-running projects</a:t>
            </a:r>
          </a:p>
          <a:p>
            <a:pPr marL="457200" marR="0" lvl="0">
              <a:lnSpc>
                <a:spcPct val="120000"/>
              </a:lnSpc>
              <a:spcBef>
                <a:spcPts val="0"/>
              </a:spcBef>
              <a:buClr>
                <a:srgbClr val="073763"/>
              </a:buClr>
              <a:buSzPts val="1800"/>
              <a:buFont typeface="Arial"/>
              <a:buChar char="●"/>
            </a:pPr>
            <a:r>
              <a:rPr lang="en-US" sz="1800" b="1" dirty="0">
                <a:solidFill>
                  <a:srgbClr val="073763"/>
                </a:solidFill>
                <a:uFillTx/>
                <a:latin typeface="Arial"/>
                <a:cs typeface="Arial"/>
                <a:sym typeface="Arial"/>
              </a:rPr>
              <a:t>15 March 2021 – GSoD 2020 long-running results announced</a:t>
            </a:r>
            <a:endParaRPr lang="en-US" sz="1800" b="1" dirty="0">
              <a:solidFill>
                <a:srgbClr val="073763"/>
              </a:solidFill>
              <a:highlight>
                <a:srgbClr val="FFFFFF"/>
              </a:highlight>
              <a:uFillTx/>
              <a:latin typeface="Arial"/>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Season of Docs 2020</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17</a:t>
            </a:fld>
            <a:endParaRPr/>
          </a:p>
        </p:txBody>
      </p:sp>
    </p:spTree>
    <p:extLst>
      <p:ext uri="{BB962C8B-B14F-4D97-AF65-F5344CB8AC3E}">
        <p14:creationId xmlns:p14="http://schemas.microsoft.com/office/powerpoint/2010/main" val="672770553"/>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lnSpcReduction="10000"/>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LFMP 2020</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hlinkClick r:id="rId2"/>
              </a:rPr>
              <a:t>https://communitybridge.org/</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hlinkClick r:id="rId3"/>
              </a:rPr>
              <a:t>https://www.linuxfoundation.org/en/press-release/linux-foundation-expands-mentorship-program-in-response-to-covid-19/</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23 April 2020 – The Linux Foundation announced it’s expanding its Mentorship Program in response to COVID-19 with seed funding from Intel. The Program will grow to support interns who have been displaced as a result of the global pandemic and to give individuals an opportunity to reskill for some of the most sought-after, highly paid careers in the world.</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LFMP 2020 –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IPP Scan – 2 students made some progress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Motivated Mike Sweet to create the PAPPL scan roadmap</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IPP </a:t>
            </a:r>
            <a:r>
              <a:rPr lang="en-US" sz="1800" b="1" dirty="0" err="1">
                <a:solidFill>
                  <a:srgbClr val="073763"/>
                </a:solidFill>
                <a:highlight>
                  <a:srgbClr val="FFFFFF"/>
                </a:highlight>
                <a:uFillTx/>
                <a:latin typeface="Arial"/>
                <a:cs typeface="Arial"/>
                <a:sym typeface="Arial"/>
              </a:rPr>
              <a:t>FaxOut</a:t>
            </a:r>
            <a:r>
              <a:rPr lang="en-US" sz="1800" b="1" dirty="0">
                <a:solidFill>
                  <a:srgbClr val="073763"/>
                </a:solidFill>
                <a:highlight>
                  <a:srgbClr val="FFFFFF"/>
                </a:highlight>
                <a:uFillTx/>
                <a:latin typeface="Arial"/>
                <a:cs typeface="Arial"/>
                <a:sym typeface="Arial"/>
              </a:rPr>
              <a:t> –  2 students dropped out in October / November 2020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IPP Fax Out done, at least in cups-filters</a:t>
            </a:r>
          </a:p>
        </p:txBody>
      </p:sp>
      <p:sp>
        <p:nvSpPr>
          <p:cNvPr id="136" name="Shape 136"/>
          <p:cNvSpPr>
            <a:spLocks noGrp="1"/>
          </p:cNvSpPr>
          <p:nvPr>
            <p:ph type="title"/>
          </p:nvPr>
        </p:nvSpPr>
        <p:spPr>
          <a:prstGeom prst="rect">
            <a:avLst/>
          </a:prstGeom>
        </p:spPr>
        <p:txBody>
          <a:bodyPr/>
          <a:lstStyle/>
          <a:p>
            <a:r>
              <a:rPr lang="en-US" dirty="0"/>
              <a:t>OpenPrinting </a:t>
            </a:r>
            <a:br>
              <a:rPr lang="en-US" sz="2600" dirty="0"/>
            </a:br>
            <a:r>
              <a:rPr lang="en-US" sz="2600" dirty="0"/>
              <a:t>Linux Foundation Mentorship Program 2020</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18</a:t>
            </a:fld>
            <a:endParaRPr/>
          </a:p>
        </p:txBody>
      </p:sp>
    </p:spTree>
    <p:extLst>
      <p:ext uri="{BB962C8B-B14F-4D97-AF65-F5344CB8AC3E}">
        <p14:creationId xmlns:p14="http://schemas.microsoft.com/office/powerpoint/2010/main" val="68246026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OpenPrinting</a:t>
            </a:r>
            <a:r>
              <a:rPr lang="en-US" b="1" dirty="0">
                <a:solidFill>
                  <a:srgbClr val="073763"/>
                </a:solidFill>
                <a:uFillTx/>
                <a:latin typeface="Arial"/>
                <a:ea typeface="Verdana"/>
                <a:cs typeface="Arial"/>
                <a:sym typeface="Arial"/>
              </a:rPr>
              <a:t> celebrates 20 years of printing with free software!</a:t>
            </a:r>
            <a:endParaRPr kumimoji="0" lang="en-US" sz="2200" b="1" i="0" u="none" strike="noStrike" kern="0" cap="none" spc="0" normalizeH="0" baseline="0" noProof="0" dirty="0">
              <a:ln>
                <a:noFill/>
              </a:ln>
              <a:solidFill>
                <a:srgbClr val="073763"/>
              </a:solidFill>
              <a:effectLs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https://linuxplumbersconf.org/event/7/contributions/748/attachments/681/1265/20-Years-on-Printing-with-Free-Software.pdf</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endParaRPr kumimoji="0" lang="en-US" sz="2200" b="1" i="0" u="none" strike="noStrike" kern="0" cap="none" spc="0" normalizeH="0" baseline="0" noProof="0" dirty="0">
              <a:ln>
                <a:noFill/>
              </a:ln>
              <a:solidFill>
                <a:srgbClr val="073763"/>
              </a:solidFill>
              <a:effectLs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CUPS OpenPrinting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See CUPS Plenary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Developers – Mike Sweet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Releases – v2.3.3op1 (20 November 2020) and v2.3.3op2 (1 February 2021)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Ubuntu 21.04 (22 April 2021) shipped with CUPS v2.3.3op2</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Development is approaching CUPS v2.4.x</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uses GIT master of OpenPrinting CUPS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See CUPS Filters presentation tomorrow</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Releases – v1.27.5 (5 June 2020) thru v1.28.8 (25 March 2021)</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21.04 (22 April 2021) shipped with CUPS Filters v1.28.8</a:t>
            </a:r>
          </a:p>
        </p:txBody>
      </p:sp>
      <p:sp>
        <p:nvSpPr>
          <p:cNvPr id="136" name="Shape 136"/>
          <p:cNvSpPr>
            <a:spLocks noGrp="1"/>
          </p:cNvSpPr>
          <p:nvPr>
            <p:ph type="title"/>
          </p:nvPr>
        </p:nvSpPr>
        <p:spPr>
          <a:prstGeom prst="rect">
            <a:avLst/>
          </a:prstGeom>
        </p:spPr>
        <p:txBody>
          <a:bodyPr/>
          <a:lstStyle/>
          <a:p>
            <a:r>
              <a:rPr lang="en-US" dirty="0"/>
              <a:t>OpenPrinting Highlights 2021– 1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19</a:t>
            </a:fld>
            <a:endParaRPr/>
          </a:p>
        </p:txBody>
      </p:sp>
    </p:spTree>
    <p:extLst>
      <p:ext uri="{BB962C8B-B14F-4D97-AF65-F5344CB8AC3E}">
        <p14:creationId xmlns:p14="http://schemas.microsoft.com/office/powerpoint/2010/main" val="1403261732"/>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prstGeom prst="rect">
            <a:avLst/>
          </a:prstGeom>
        </p:spPr>
        <p:txBody>
          <a:bodyPr/>
          <a:lstStyle/>
          <a:p>
            <a:endParaRPr lang="en-US" dirty="0"/>
          </a:p>
          <a:p>
            <a:r>
              <a:rPr b="1" dirty="0"/>
              <a:t>Administrivia</a:t>
            </a:r>
          </a:p>
          <a:p>
            <a:r>
              <a:rPr lang="en-US" b="1" dirty="0"/>
              <a:t>Linux Markets and Distributions</a:t>
            </a:r>
          </a:p>
          <a:p>
            <a:r>
              <a:rPr lang="en-US" b="1" dirty="0"/>
              <a:t>OpenPrinting Highlights 2020</a:t>
            </a:r>
          </a:p>
          <a:p>
            <a:r>
              <a:rPr lang="en-US" b="1" dirty="0"/>
              <a:t>OpenPrinting GSoC / </a:t>
            </a:r>
            <a:r>
              <a:rPr lang="en-US" b="1" dirty="0" err="1"/>
              <a:t>GSoD</a:t>
            </a:r>
            <a:r>
              <a:rPr lang="en-US" b="1" dirty="0"/>
              <a:t> / LFMP 2020</a:t>
            </a:r>
          </a:p>
          <a:p>
            <a:r>
              <a:rPr lang="en-US" b="1" dirty="0"/>
              <a:t>OpenPrinting Highlights 2021</a:t>
            </a:r>
          </a:p>
          <a:p>
            <a:r>
              <a:rPr lang="en-US" b="1" dirty="0"/>
              <a:t>OpenPrinting GSoC / </a:t>
            </a:r>
            <a:r>
              <a:rPr lang="en-US" b="1" dirty="0" err="1"/>
              <a:t>GSoD</a:t>
            </a:r>
            <a:r>
              <a:rPr lang="en-US" b="1" dirty="0"/>
              <a:t> / LFMP 2021</a:t>
            </a:r>
          </a:p>
          <a:p>
            <a:r>
              <a:rPr lang="en-US" b="1" dirty="0"/>
              <a:t>OpenPrinting New Look</a:t>
            </a:r>
          </a:p>
          <a:p>
            <a:r>
              <a:rPr lang="en-US" b="1" dirty="0"/>
              <a:t>OpenPrinting Next Steps</a:t>
            </a:r>
          </a:p>
          <a:p>
            <a:endParaRPr dirty="0"/>
          </a:p>
        </p:txBody>
      </p:sp>
      <p:sp>
        <p:nvSpPr>
          <p:cNvPr id="82" name="Shape 82"/>
          <p:cNvSpPr>
            <a:spLocks noGrp="1"/>
          </p:cNvSpPr>
          <p:nvPr>
            <p:ph type="title"/>
          </p:nvPr>
        </p:nvSpPr>
        <p:spPr>
          <a:prstGeom prst="rect">
            <a:avLst/>
          </a:prstGeom>
        </p:spPr>
        <p:txBody>
          <a:bodyPr/>
          <a:lstStyle/>
          <a:p>
            <a:r>
              <a:rPr lang="en-US" dirty="0"/>
              <a:t>OP </a:t>
            </a:r>
            <a:r>
              <a:rPr dirty="0"/>
              <a:t>Plenary Agenda</a:t>
            </a:r>
          </a:p>
        </p:txBody>
      </p:sp>
      <p:sp>
        <p:nvSpPr>
          <p:cNvPr id="6" name="Shape 334">
            <a:extLst>
              <a:ext uri="{FF2B5EF4-FFF2-40B4-BE49-F238E27FC236}">
                <a16:creationId xmlns:a16="http://schemas.microsoft.com/office/drawing/2014/main" id="{0B2D52E0-39CD-0E4C-AFC6-DA87F55D53E8}"/>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114300" marR="0" lvl="0" indent="0">
              <a:lnSpc>
                <a:spcPct val="120000"/>
              </a:lnSpc>
              <a:spcBef>
                <a:spcPts val="0"/>
              </a:spcBef>
              <a:buClr>
                <a:srgbClr val="073763"/>
              </a:buClr>
              <a:buSzPts val="1800"/>
              <a:buNone/>
            </a:pPr>
            <a:r>
              <a:rPr lang="en-US" sz="2000" b="1" dirty="0">
                <a:solidFill>
                  <a:srgbClr val="073763"/>
                </a:solidFill>
                <a:uFillTx/>
                <a:latin typeface="Arial"/>
                <a:cs typeface="Arial"/>
                <a:sym typeface="Arial"/>
              </a:rPr>
              <a:t>PAPPL (Printer Application)</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See PAPPL presentations tomorrow</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Developers – Mike Sweet and Linux community</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Releases – v1.0.0 (11 December 2020) thru v1.0.3 (21 April 2021)</a:t>
            </a:r>
          </a:p>
          <a:p>
            <a:pPr marL="457200" marR="0" lvl="0">
              <a:lnSpc>
                <a:spcPct val="120000"/>
              </a:lnSpc>
              <a:spcBef>
                <a:spcPts val="0"/>
              </a:spcBef>
              <a:buClr>
                <a:srgbClr val="073763"/>
              </a:buClr>
              <a:buSzPts val="1800"/>
              <a:buFont typeface="Arial"/>
              <a:buChar char="●"/>
            </a:pPr>
            <a:endParaRPr lang="en-US" sz="1700" b="1" dirty="0">
              <a:solidFill>
                <a:srgbClr val="073763"/>
              </a:solidFill>
              <a:highlight>
                <a:srgbClr val="FFFFFF"/>
              </a:highlight>
              <a:uFillTx/>
              <a:latin typeface="Arial"/>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PostScript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PAPPL presentations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Started on 26 October 2020</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2"/>
              </a:rPr>
              <a:t>https://lists.linuxfoundation.org/pipermail/printing-architecture/2020/003899.html</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Mostly complete – a few PAPPL features are still pending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100" b="1" i="0" u="none" strike="noStrike" kern="0" cap="none" spc="0" normalizeH="0" baseline="0" noProof="0" dirty="0">
                <a:ln>
                  <a:noFill/>
                </a:ln>
                <a:solidFill>
                  <a:srgbClr val="073763"/>
                </a:solidFill>
                <a:effectLst/>
                <a:uLnTx/>
                <a:uFillTx/>
                <a:latin typeface="Arial"/>
                <a:ea typeface="Verdana"/>
                <a:cs typeface="Arial"/>
                <a:sym typeface="Arial"/>
              </a:rPr>
              <a:t>CUPS Snap (Printing Stack Snap)</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Snap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project started in October 2017</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3"/>
              </a:rPr>
              <a:t>https://github.com/OpenPrinting/cups-snap</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https://snapcraft.io/cups</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2021– 2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20</a:t>
            </a:fld>
            <a:endParaRPr/>
          </a:p>
        </p:txBody>
      </p:sp>
    </p:spTree>
    <p:extLst>
      <p:ext uri="{BB962C8B-B14F-4D97-AF65-F5344CB8AC3E}">
        <p14:creationId xmlns:p14="http://schemas.microsoft.com/office/powerpoint/2010/main" val="604486716"/>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b="1" dirty="0">
                <a:solidFill>
                  <a:srgbClr val="073763"/>
                </a:solidFill>
                <a:highlight>
                  <a:srgbClr val="FFFFFF"/>
                </a:highlight>
                <a:uFillTx/>
                <a:latin typeface="Arial"/>
                <a:ea typeface="Verdana"/>
                <a:cs typeface="Arial"/>
                <a:sym typeface="Arial"/>
              </a:rPr>
              <a:t>Driverless</a:t>
            </a:r>
            <a:endPar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Nidhi Jain, LFMP 2020 added IPP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FaxOut</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support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IPP over USB</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discontinued</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replaces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in most Linux distributions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Google Chrome OS has its own IPP-over-USB daemon in Rust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b="1" dirty="0">
                <a:solidFill>
                  <a:srgbClr val="073763"/>
                </a:solidFill>
                <a:highlight>
                  <a:srgbClr val="FFFFFF"/>
                </a:highlight>
                <a:uFillTx/>
                <a:latin typeface="Arial"/>
                <a:ea typeface="Verdana"/>
                <a:cs typeface="Arial"/>
                <a:sym typeface="Arial"/>
              </a:rPr>
              <a:t>Scanning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Mopria just published </a:t>
            </a:r>
            <a:r>
              <a:rPr lang="en-US" sz="1800" b="1" dirty="0" err="1">
                <a:solidFill>
                  <a:srgbClr val="073763"/>
                </a:solidFill>
                <a:highlight>
                  <a:srgbClr val="FFFFFF"/>
                </a:highlight>
                <a:uFillTx/>
                <a:latin typeface="Arial"/>
                <a:ea typeface="Verdana"/>
                <a:cs typeface="Arial"/>
                <a:sym typeface="Arial"/>
              </a:rPr>
              <a:t>eSCL</a:t>
            </a:r>
            <a:r>
              <a:rPr lang="en-US" sz="1800" b="1" dirty="0">
                <a:solidFill>
                  <a:srgbClr val="073763"/>
                </a:solidFill>
                <a:highlight>
                  <a:srgbClr val="FFFFFF"/>
                </a:highlight>
                <a:uFillTx/>
                <a:latin typeface="Arial"/>
                <a:ea typeface="Verdana"/>
                <a:cs typeface="Arial"/>
                <a:sym typeface="Arial"/>
              </a:rPr>
              <a:t> specification in April 2021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sane-</a:t>
            </a:r>
            <a:r>
              <a:rPr lang="en-US" sz="1800" b="1" dirty="0" err="1">
                <a:solidFill>
                  <a:srgbClr val="073763"/>
                </a:solidFill>
                <a:highlight>
                  <a:srgbClr val="FFFFFF"/>
                </a:highlight>
                <a:uFillTx/>
                <a:latin typeface="Arial"/>
                <a:ea typeface="Verdana"/>
                <a:cs typeface="Arial"/>
                <a:sym typeface="Arial"/>
              </a:rPr>
              <a:t>airscan</a:t>
            </a:r>
            <a:r>
              <a:rPr lang="en-US" sz="1800" b="1" dirty="0">
                <a:solidFill>
                  <a:srgbClr val="073763"/>
                </a:solidFill>
                <a:highlight>
                  <a:srgbClr val="FFFFFF"/>
                </a:highlight>
                <a:uFillTx/>
                <a:latin typeface="Arial"/>
                <a:ea typeface="Verdana"/>
                <a:cs typeface="Arial"/>
                <a:sym typeface="Arial"/>
              </a:rPr>
              <a:t> supports </a:t>
            </a:r>
            <a:r>
              <a:rPr lang="en-US" sz="1800" b="1" dirty="0" err="1">
                <a:solidFill>
                  <a:srgbClr val="073763"/>
                </a:solidFill>
                <a:highlight>
                  <a:srgbClr val="FFFFFF"/>
                </a:highlight>
                <a:uFillTx/>
                <a:latin typeface="Arial"/>
                <a:ea typeface="Verdana"/>
                <a:cs typeface="Arial"/>
                <a:sym typeface="Arial"/>
              </a:rPr>
              <a:t>eSCL</a:t>
            </a:r>
            <a:r>
              <a:rPr lang="en-US" sz="1800" b="1" dirty="0">
                <a:solidFill>
                  <a:srgbClr val="073763"/>
                </a:solidFill>
                <a:highlight>
                  <a:srgbClr val="FFFFFF"/>
                </a:highlight>
                <a:uFillTx/>
                <a:latin typeface="Arial"/>
                <a:ea typeface="Verdana"/>
                <a:cs typeface="Arial"/>
                <a:sym typeface="Arial"/>
              </a:rPr>
              <a:t> / WSD </a:t>
            </a:r>
            <a:br>
              <a:rPr lang="en-US" sz="1800" b="1" dirty="0">
                <a:solidFill>
                  <a:srgbClr val="073763"/>
                </a:solidFill>
                <a:highlight>
                  <a:srgbClr val="FFFFFF"/>
                </a:highlight>
                <a:uFillTx/>
                <a:latin typeface="Arial"/>
                <a:ea typeface="Verdana"/>
                <a:cs typeface="Arial"/>
                <a:sym typeface="Arial"/>
              </a:rPr>
            </a:br>
            <a:r>
              <a:rPr lang="en-US" sz="1800" b="1" dirty="0">
                <a:solidFill>
                  <a:srgbClr val="073763"/>
                </a:solidFill>
                <a:highlight>
                  <a:srgbClr val="FFFFFF"/>
                </a:highlight>
                <a:uFillTx/>
                <a:latin typeface="Arial"/>
                <a:ea typeface="Verdana"/>
                <a:cs typeface="Arial"/>
                <a:sym typeface="Arial"/>
              </a:rPr>
              <a:t>– Not integrated w/ IPP Scan Service or IPP System Service</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Scan integration w/ the IPP ecosystem is an o</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pen topic</a:t>
            </a:r>
            <a:endParaRPr lang="en-US" sz="18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800" b="1" dirty="0">
              <a:solidFill>
                <a:srgbClr val="073763"/>
              </a:solidFill>
              <a:highlight>
                <a:srgbClr val="FFFFFF"/>
              </a:highlight>
              <a:uFillTx/>
              <a:latin typeface="Arial"/>
              <a:ea typeface="Verdana"/>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2021– 3 of 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21</a:t>
            </a:fld>
            <a:endParaRPr/>
          </a:p>
        </p:txBody>
      </p:sp>
    </p:spTree>
    <p:extLst>
      <p:ext uri="{BB962C8B-B14F-4D97-AF65-F5344CB8AC3E}">
        <p14:creationId xmlns:p14="http://schemas.microsoft.com/office/powerpoint/2010/main" val="1749934162"/>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GSoC 2021 –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late 2020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Recruitment hampered by COVID-19 pandemic travel restrictions</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GSoC 2021 projects approximately half hours of GSoC 2020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student projects announced on 17 May 2021</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2021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29 January 2021 – Organization Applications Open – LF applied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19 February 2021 – Organization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9 March 2021 – Organizations Announced – LF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29 March 2021 to 13 April 2021 – Student Applications – 4 students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17 May 2021 – Student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June 2021 to 16 August 2021 – Coding</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31 August 2021 – Results Announced</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2021</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22</a:t>
            </a:fld>
            <a:endParaRPr/>
          </a:p>
        </p:txBody>
      </p:sp>
    </p:spTree>
    <p:extLst>
      <p:ext uri="{BB962C8B-B14F-4D97-AF65-F5344CB8AC3E}">
        <p14:creationId xmlns:p14="http://schemas.microsoft.com/office/powerpoint/2010/main" val="838526367"/>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a:t>
            </a:r>
            <a:r>
              <a:rPr lang="en-US" sz="2400" b="1" dirty="0" err="1">
                <a:solidFill>
                  <a:srgbClr val="073763"/>
                </a:solidFill>
                <a:highlight>
                  <a:srgbClr val="FFFFFF"/>
                </a:highlight>
                <a:uFillTx/>
                <a:latin typeface="Arial"/>
                <a:cs typeface="Arial"/>
                <a:sym typeface="Arial"/>
              </a:rPr>
              <a:t>GSoD</a:t>
            </a:r>
            <a:r>
              <a:rPr lang="en-US" sz="2400" b="1" dirty="0">
                <a:solidFill>
                  <a:srgbClr val="073763"/>
                </a:solidFill>
                <a:highlight>
                  <a:srgbClr val="FFFFFF"/>
                </a:highlight>
                <a:uFillTx/>
                <a:latin typeface="Arial"/>
                <a:cs typeface="Arial"/>
                <a:sym typeface="Arial"/>
              </a:rPr>
              <a:t> 2021</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Bringing open source and technical writer communities together</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Logistics are much more complicated for organizations than in 2020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a:t>
            </a:r>
            <a:r>
              <a:rPr lang="en-US" sz="1400" b="1" dirty="0">
                <a:solidFill>
                  <a:srgbClr val="073763"/>
                </a:solidFill>
                <a:highlight>
                  <a:srgbClr val="FFFFFF"/>
                </a:highlight>
                <a:uFillTx/>
                <a:latin typeface="Arial"/>
                <a:cs typeface="Arial"/>
                <a:sym typeface="Arial"/>
              </a:rPr>
              <a:t>Organization has to provide quote for total stipend needed from Google </a:t>
            </a:r>
            <a:br>
              <a:rPr lang="en-US" sz="1400" b="1" dirty="0">
                <a:solidFill>
                  <a:srgbClr val="073763"/>
                </a:solidFill>
                <a:highlight>
                  <a:srgbClr val="FFFFFF"/>
                </a:highlight>
                <a:uFillTx/>
                <a:latin typeface="Arial"/>
                <a:cs typeface="Arial"/>
                <a:sym typeface="Arial"/>
              </a:rPr>
            </a:br>
            <a:r>
              <a:rPr lang="en-US" sz="1400" b="1" dirty="0">
                <a:solidFill>
                  <a:srgbClr val="073763"/>
                </a:solidFill>
                <a:highlight>
                  <a:srgbClr val="FFFFFF"/>
                </a:highlight>
                <a:uFillTx/>
                <a:latin typeface="Arial"/>
                <a:cs typeface="Arial"/>
                <a:sym typeface="Arial"/>
              </a:rPr>
              <a:t>–  Organization has to recruit and contract technical writer </a:t>
            </a:r>
            <a:br>
              <a:rPr lang="en-US" sz="1400" b="1" dirty="0">
                <a:solidFill>
                  <a:srgbClr val="073763"/>
                </a:solidFill>
                <a:highlight>
                  <a:srgbClr val="FFFFFF"/>
                </a:highlight>
                <a:uFillTx/>
                <a:latin typeface="Arial"/>
                <a:cs typeface="Arial"/>
                <a:sym typeface="Arial"/>
              </a:rPr>
            </a:br>
            <a:r>
              <a:rPr lang="en-US" sz="1400" b="1" dirty="0">
                <a:solidFill>
                  <a:srgbClr val="073763"/>
                </a:solidFill>
                <a:highlight>
                  <a:srgbClr val="FFFFFF"/>
                </a:highlight>
                <a:uFillTx/>
                <a:latin typeface="Arial"/>
                <a:cs typeface="Arial"/>
                <a:sym typeface="Arial"/>
              </a:rPr>
              <a:t>–  Google pays stipend to organization </a:t>
            </a:r>
            <a:br>
              <a:rPr lang="en-US" sz="1400" b="1" dirty="0">
                <a:solidFill>
                  <a:srgbClr val="073763"/>
                </a:solidFill>
                <a:highlight>
                  <a:srgbClr val="FFFFFF"/>
                </a:highlight>
                <a:uFillTx/>
                <a:latin typeface="Arial"/>
                <a:cs typeface="Arial"/>
                <a:sym typeface="Arial"/>
              </a:rPr>
            </a:br>
            <a:r>
              <a:rPr lang="en-US" sz="1400" b="1" dirty="0">
                <a:solidFill>
                  <a:srgbClr val="073763"/>
                </a:solidFill>
                <a:highlight>
                  <a:srgbClr val="FFFFFF"/>
                </a:highlight>
                <a:uFillTx/>
                <a:latin typeface="Arial"/>
                <a:cs typeface="Arial"/>
                <a:sym typeface="Arial"/>
              </a:rPr>
              <a:t>–  Organization has to pay technical writer, mentor, materials, etc.</a:t>
            </a:r>
          </a:p>
          <a:p>
            <a:pPr marL="857250" marR="0" lvl="1">
              <a:lnSpc>
                <a:spcPct val="120000"/>
              </a:lnSpc>
              <a:spcBef>
                <a:spcPts val="0"/>
              </a:spcBef>
              <a:buClr>
                <a:srgbClr val="073763"/>
              </a:buClr>
              <a:buSzPts val="1800"/>
              <a:buFont typeface="Arial"/>
              <a:buChar char="●"/>
            </a:pPr>
            <a:endParaRPr lang="en-US"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err="1">
                <a:solidFill>
                  <a:srgbClr val="073763"/>
                </a:solidFill>
                <a:highlight>
                  <a:srgbClr val="FFFFFF"/>
                </a:highlight>
                <a:uFillTx/>
                <a:latin typeface="Arial"/>
                <a:cs typeface="Arial"/>
                <a:sym typeface="Arial"/>
              </a:rPr>
              <a:t>GSoD</a:t>
            </a:r>
            <a:r>
              <a:rPr lang="en-US" sz="2400" b="1" dirty="0">
                <a:solidFill>
                  <a:srgbClr val="073763"/>
                </a:solidFill>
                <a:highlight>
                  <a:srgbClr val="FFFFFF"/>
                </a:highlight>
                <a:uFillTx/>
                <a:latin typeface="Arial"/>
                <a:cs typeface="Arial"/>
                <a:sym typeface="Arial"/>
              </a:rPr>
              <a:t> 2021 – Timeline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19 February 2021 – Organization project applications Open</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26 March 2021 – Organization project applications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16 April 2021 – Google publishes list of accepted project applications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OpenPrinting cups-filters documentation project was not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17 May 2021 – Technical writer hiring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16 June 2021 – Organization monthly evaluations on project status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16-30 November 2021 – Final project evaluation and case study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14 December 2021 – Google publishes the </a:t>
            </a:r>
            <a:r>
              <a:rPr lang="en-US" sz="1800" b="1" dirty="0" err="1">
                <a:solidFill>
                  <a:srgbClr val="073763"/>
                </a:solidFill>
                <a:highlight>
                  <a:srgbClr val="FFFFFF"/>
                </a:highlight>
                <a:uFillTx/>
                <a:latin typeface="Arial"/>
                <a:cs typeface="Arial"/>
                <a:sym typeface="Arial"/>
              </a:rPr>
              <a:t>GSoD</a:t>
            </a:r>
            <a:r>
              <a:rPr lang="en-US" sz="1800" b="1" dirty="0">
                <a:solidFill>
                  <a:srgbClr val="073763"/>
                </a:solidFill>
                <a:highlight>
                  <a:srgbClr val="FFFFFF"/>
                </a:highlight>
                <a:uFillTx/>
                <a:latin typeface="Arial"/>
                <a:cs typeface="Arial"/>
                <a:sym typeface="Arial"/>
              </a:rPr>
              <a:t> 2021 case studies</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Season of Docs 2021</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23</a:t>
            </a:fld>
            <a:endParaRPr/>
          </a:p>
        </p:txBody>
      </p:sp>
    </p:spTree>
    <p:extLst>
      <p:ext uri="{BB962C8B-B14F-4D97-AF65-F5344CB8AC3E}">
        <p14:creationId xmlns:p14="http://schemas.microsoft.com/office/powerpoint/2010/main" val="1464621896"/>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LFMP 2021</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hlinkClick r:id="rId2"/>
              </a:rPr>
              <a:t>https://lfx.linuxfoundation.org/#</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hlinkClick r:id="rId2"/>
              </a:rPr>
              <a:t>https://www.linuxfoundation.org/projects</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The world runs on open source, and projects need more than a version or source control system to scale. The Linux Foundation has evolved a proven methodology to transform projects into category leaders. LFX operationalizes this approach, providing a suite of tools built to facilitate every aspect of open source development.</a:t>
            </a:r>
          </a:p>
          <a:p>
            <a:pPr marL="114300" marR="0" lvl="0" indent="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LFMP 2021 –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Currently under consideration by OP Steering Committee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Backfill for shorter GSoC 2021 projects</a:t>
            </a:r>
          </a:p>
        </p:txBody>
      </p:sp>
      <p:sp>
        <p:nvSpPr>
          <p:cNvPr id="136" name="Shape 136"/>
          <p:cNvSpPr>
            <a:spLocks noGrp="1"/>
          </p:cNvSpPr>
          <p:nvPr>
            <p:ph type="title"/>
          </p:nvPr>
        </p:nvSpPr>
        <p:spPr>
          <a:prstGeom prst="rect">
            <a:avLst/>
          </a:prstGeom>
        </p:spPr>
        <p:txBody>
          <a:bodyPr/>
          <a:lstStyle/>
          <a:p>
            <a:r>
              <a:rPr lang="en-US" dirty="0"/>
              <a:t>OpenPrinting </a:t>
            </a:r>
            <a:br>
              <a:rPr lang="en-US" sz="2600" dirty="0"/>
            </a:br>
            <a:r>
              <a:rPr lang="en-US" sz="2600" dirty="0"/>
              <a:t>Linux Foundation Mentorship Program 2021</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24</a:t>
            </a:fld>
            <a:endParaRPr/>
          </a:p>
        </p:txBody>
      </p:sp>
    </p:spTree>
    <p:extLst>
      <p:ext uri="{BB962C8B-B14F-4D97-AF65-F5344CB8AC3E}">
        <p14:creationId xmlns:p14="http://schemas.microsoft.com/office/powerpoint/2010/main" val="169388399"/>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600" b="1" dirty="0">
                <a:solidFill>
                  <a:srgbClr val="073763"/>
                </a:solidFill>
                <a:highlight>
                  <a:srgbClr val="FFFFFF"/>
                </a:highlight>
                <a:uFillTx/>
                <a:latin typeface="Arial"/>
                <a:cs typeface="Arial"/>
                <a:sym typeface="Arial"/>
              </a:rPr>
              <a:t>OpenPrinting New Logo</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600" b="1" dirty="0">
                <a:solidFill>
                  <a:srgbClr val="073763"/>
                </a:solidFill>
                <a:highlight>
                  <a:srgbClr val="FFFFFF"/>
                </a:highlight>
                <a:uFillTx/>
                <a:latin typeface="Arial"/>
                <a:cs typeface="Arial"/>
                <a:sym typeface="Arial"/>
              </a:rPr>
              <a:t>OpenPrinting New Website</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Wingdings" pitchFamily="2" charset="2"/>
              <a:buChar char="§"/>
            </a:pPr>
            <a:r>
              <a:rPr lang="en-US" b="1" dirty="0">
                <a:solidFill>
                  <a:srgbClr val="073763"/>
                </a:solidFill>
                <a:highlight>
                  <a:srgbClr val="FFFFFF"/>
                </a:highlight>
                <a:uFillTx/>
                <a:latin typeface="Arial"/>
                <a:cs typeface="Arial"/>
                <a:sym typeface="Arial"/>
              </a:rPr>
              <a:t>OpenPrinting Home</a:t>
            </a:r>
            <a:br>
              <a:rPr lang="en-US" sz="24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2"/>
              </a:rPr>
              <a:t>https://openprinting.github.io</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Wingdings" pitchFamily="2" charset="2"/>
              <a:buChar char="§"/>
            </a:pPr>
            <a:r>
              <a:rPr lang="en-US" b="1" dirty="0">
                <a:solidFill>
                  <a:srgbClr val="073763"/>
                </a:solidFill>
                <a:uFillTx/>
                <a:latin typeface="Arial"/>
                <a:cs typeface="Arial"/>
                <a:sym typeface="Arial"/>
              </a:rPr>
              <a:t>OpenPrinting News</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3"/>
              </a:rPr>
              <a:t>https://openprinting.github.io/news/</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Wingdings" pitchFamily="2" charset="2"/>
              <a:buChar char="§"/>
            </a:pPr>
            <a:r>
              <a:rPr lang="en-US" b="1" dirty="0">
                <a:solidFill>
                  <a:srgbClr val="073763"/>
                </a:solidFill>
                <a:highlight>
                  <a:srgbClr val="FFFFFF"/>
                </a:highlight>
                <a:uFillTx/>
                <a:latin typeface="Arial"/>
                <a:cs typeface="Arial"/>
                <a:sym typeface="Arial"/>
              </a:rPr>
              <a:t>OpenPrinting Driverless Printing</a:t>
            </a:r>
            <a:br>
              <a:rPr lang="en-US"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4"/>
              </a:rPr>
              <a:t>https://openprinting.github.io/driverless/</a:t>
            </a: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a:t>
            </a:r>
            <a:br>
              <a:rPr lang="en-US" dirty="0"/>
            </a:br>
            <a:r>
              <a:rPr lang="en-US" dirty="0"/>
              <a:t>New Look</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25</a:t>
            </a:fld>
            <a:endParaRPr/>
          </a:p>
        </p:txBody>
      </p:sp>
      <p:pic>
        <p:nvPicPr>
          <p:cNvPr id="2" name="Picture 1">
            <a:extLst>
              <a:ext uri="{FF2B5EF4-FFF2-40B4-BE49-F238E27FC236}">
                <a16:creationId xmlns:a16="http://schemas.microsoft.com/office/drawing/2014/main" id="{27F9FFE8-52D1-40B3-9C4C-0216A9E088EA}"/>
              </a:ext>
            </a:extLst>
          </p:cNvPr>
          <p:cNvPicPr>
            <a:picLocks noChangeAspect="1"/>
          </p:cNvPicPr>
          <p:nvPr/>
        </p:nvPicPr>
        <p:blipFill>
          <a:blip r:embed="rId5"/>
          <a:stretch>
            <a:fillRect/>
          </a:stretch>
        </p:blipFill>
        <p:spPr>
          <a:xfrm>
            <a:off x="1835931" y="1880540"/>
            <a:ext cx="5736833" cy="1725318"/>
          </a:xfrm>
          <a:prstGeom prst="rect">
            <a:avLst/>
          </a:prstGeom>
        </p:spPr>
      </p:pic>
    </p:spTree>
    <p:extLst>
      <p:ext uri="{BB962C8B-B14F-4D97-AF65-F5344CB8AC3E}">
        <p14:creationId xmlns:p14="http://schemas.microsoft.com/office/powerpoint/2010/main" val="274571858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Call for Participation</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is cost-effective for printer vendor support of Linux &amp; UNIX</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PWG and OP Collaboration</a:t>
            </a:r>
            <a:endParaRPr lang="en-US" sz="20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GSoC and LFMP implementations of PWG IPP specs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OP printer setup tool of the future </a:t>
            </a:r>
            <a:br>
              <a:rPr lang="en-US" sz="2000" b="1" dirty="0">
                <a:solidFill>
                  <a:srgbClr val="073763"/>
                </a:solidFill>
                <a:highlight>
                  <a:srgbClr val="FFFFFF"/>
                </a:highlight>
                <a:uFillTx/>
                <a:latin typeface="Arial"/>
                <a:cs typeface="Arial"/>
                <a:sym typeface="Arial"/>
              </a:rPr>
            </a:br>
            <a:r>
              <a:rPr lang="en-US" sz="2000" b="1" dirty="0">
                <a:solidFill>
                  <a:srgbClr val="073763"/>
                </a:solidFill>
                <a:highlight>
                  <a:srgbClr val="FFFFFF"/>
                </a:highlight>
                <a:uFillTx/>
                <a:latin typeface="Arial"/>
                <a:cs typeface="Arial"/>
                <a:sym typeface="Arial"/>
              </a:rPr>
              <a:t>– List of installed Printer Applications, which printers are set up with them, and buttons leading </a:t>
            </a:r>
            <a:r>
              <a:rPr lang="en-US" sz="2000" b="1">
                <a:solidFill>
                  <a:srgbClr val="073763"/>
                </a:solidFill>
                <a:highlight>
                  <a:srgbClr val="FFFFFF"/>
                </a:highlight>
                <a:uFillTx/>
                <a:latin typeface="Arial"/>
                <a:cs typeface="Arial"/>
                <a:sym typeface="Arial"/>
              </a:rPr>
              <a:t>to their web </a:t>
            </a:r>
            <a:r>
              <a:rPr lang="en-US" sz="2000" b="1" dirty="0">
                <a:solidFill>
                  <a:srgbClr val="073763"/>
                </a:solidFill>
                <a:highlight>
                  <a:srgbClr val="FFFFFF"/>
                </a:highlight>
                <a:uFillTx/>
                <a:latin typeface="Arial"/>
                <a:cs typeface="Arial"/>
                <a:sym typeface="Arial"/>
              </a:rPr>
              <a:t>interfaces</a:t>
            </a: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monthly teleconferences on Tuesdays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18 May 2021 1-2pm US EDT (F2F review/GSoC status)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8 June 2021 1-2pm US EDT (GSoC status)</a:t>
            </a:r>
          </a:p>
          <a:p>
            <a:pPr marL="457200" marR="0" lvl="0">
              <a:lnSpc>
                <a:spcPct val="120000"/>
              </a:lnSpc>
              <a:spcBef>
                <a:spcPts val="0"/>
              </a:spcBef>
              <a:buClr>
                <a:srgbClr val="073763"/>
              </a:buClr>
              <a:buSzPts val="1800"/>
              <a:buFont typeface="Arial"/>
              <a:buChar char="●"/>
            </a:pPr>
            <a:r>
              <a:rPr lang="en-US" sz="2000" b="1" dirty="0">
                <a:solidFill>
                  <a:srgbClr val="073763"/>
                </a:solidFill>
                <a:highlight>
                  <a:srgbClr val="FFFFFF"/>
                </a:highlight>
                <a:uFillTx/>
                <a:latin typeface="Arial"/>
                <a:cs typeface="Arial"/>
                <a:sym typeface="Arial"/>
              </a:rPr>
              <a:t>Tuesday 6 July 2021 1-2pm US EDT (GSoC status)</a:t>
            </a:r>
          </a:p>
        </p:txBody>
      </p:sp>
      <p:sp>
        <p:nvSpPr>
          <p:cNvPr id="136" name="Shape 136"/>
          <p:cNvSpPr>
            <a:spLocks noGrp="1"/>
          </p:cNvSpPr>
          <p:nvPr>
            <p:ph type="title"/>
          </p:nvPr>
        </p:nvSpPr>
        <p:spPr>
          <a:prstGeom prst="rect">
            <a:avLst/>
          </a:prstGeom>
        </p:spPr>
        <p:txBody>
          <a:bodyPr/>
          <a:lstStyle/>
          <a:p>
            <a:r>
              <a:rPr lang="en-US"/>
              <a:t>OpenPrinting </a:t>
            </a:r>
            <a:br>
              <a:rPr lang="en-US"/>
            </a:br>
            <a:r>
              <a:rPr lang="en-US"/>
              <a:t>Next </a:t>
            </a:r>
            <a:r>
              <a:rPr lang="en-US" dirty="0"/>
              <a:t>Steps</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26</a:t>
            </a:fld>
            <a:endParaRPr/>
          </a:p>
        </p:txBody>
      </p:sp>
    </p:spTree>
    <p:extLst>
      <p:ext uri="{BB962C8B-B14F-4D97-AF65-F5344CB8AC3E}">
        <p14:creationId xmlns:p14="http://schemas.microsoft.com/office/powerpoint/2010/main" val="1909567538"/>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14" name="Shape 334">
            <a:extLst>
              <a:ext uri="{FF2B5EF4-FFF2-40B4-BE49-F238E27FC236}">
                <a16:creationId xmlns:a16="http://schemas.microsoft.com/office/drawing/2014/main" id="{417EED2B-D25C-C843-9BEE-FB9B255EEE5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27</a:t>
            </a:fld>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a:spLocks noGrp="1"/>
          </p:cNvSpPr>
          <p:nvPr>
            <p:ph type="body" idx="1"/>
          </p:nvPr>
        </p:nvSpPr>
        <p:spPr>
          <a:prstGeom prst="rect">
            <a:avLst/>
          </a:prstGeom>
        </p:spPr>
        <p:txBody>
          <a:bodyPr/>
          <a:lstStyle/>
          <a:p>
            <a:r>
              <a:rPr b="1" dirty="0"/>
              <a:t>Welcome and Introductions</a:t>
            </a:r>
          </a:p>
          <a:p>
            <a:r>
              <a:rPr b="1" dirty="0"/>
              <a:t>Confirm Minutes Taker</a:t>
            </a:r>
          </a:p>
          <a:p>
            <a:r>
              <a:rPr b="1" dirty="0"/>
              <a:t>Review PWG </a:t>
            </a:r>
            <a:r>
              <a:rPr lang="en-US" b="1" dirty="0"/>
              <a:t>Antitrust Policy</a:t>
            </a:r>
          </a:p>
          <a:p>
            <a:r>
              <a:rPr lang="en-US" b="1" dirty="0"/>
              <a:t>Review PWG IP Policy</a:t>
            </a:r>
          </a:p>
          <a:p>
            <a:r>
              <a:rPr lang="en-US" b="1" dirty="0"/>
              <a:t>Review PWG </a:t>
            </a:r>
            <a:r>
              <a:rPr b="1" dirty="0"/>
              <a:t>Patent Polic</a:t>
            </a:r>
            <a:r>
              <a:rPr lang="en-US" b="1" dirty="0"/>
              <a:t>y</a:t>
            </a:r>
            <a:endParaRPr b="1" dirty="0"/>
          </a:p>
          <a:p>
            <a:r>
              <a:rPr lang="en-US" b="1" dirty="0"/>
              <a:t>OpenPrinting </a:t>
            </a:r>
            <a:r>
              <a:rPr b="1" dirty="0"/>
              <a:t>Agenda</a:t>
            </a:r>
            <a:endParaRPr lang="en-US" b="1" dirty="0"/>
          </a:p>
        </p:txBody>
      </p:sp>
      <p:sp>
        <p:nvSpPr>
          <p:cNvPr id="91" name="Shape 91"/>
          <p:cNvSpPr>
            <a:spLocks noGrp="1"/>
          </p:cNvSpPr>
          <p:nvPr>
            <p:ph type="title"/>
          </p:nvPr>
        </p:nvSpPr>
        <p:spPr>
          <a:prstGeom prst="rect">
            <a:avLst/>
          </a:prstGeom>
        </p:spPr>
        <p:txBody>
          <a:bodyPr/>
          <a:lstStyle/>
          <a:p>
            <a:r>
              <a:t>Administrivia</a:t>
            </a:r>
          </a:p>
        </p:txBody>
      </p:sp>
      <p:sp>
        <p:nvSpPr>
          <p:cNvPr id="6" name="Shape 334">
            <a:extLst>
              <a:ext uri="{FF2B5EF4-FFF2-40B4-BE49-F238E27FC236}">
                <a16:creationId xmlns:a16="http://schemas.microsoft.com/office/drawing/2014/main" id="{282D9C28-08C0-7849-A36D-A7DB0E280E4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lstStyle/>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"This meeting is being held in accordance with the PWG Antitrust Policy"</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r>
              <a:rPr kumimoji="0" lang="en-US" sz="18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2"/>
              </a:rPr>
              <a:t>https://www.pwg.org/chair/membership_docs/pwg-antitrust-policy.pdf</a:t>
            </a:r>
            <a:r>
              <a:rPr kumimoji="0" lang="en-US" sz="18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a:t>
            </a:r>
          </a:p>
          <a:p>
            <a:pPr marL="783590" marR="40640" lvl="1" indent="-285750" algn="l" defTabSz="914400" rtl="0" eaLnBrk="1" fontAlgn="auto" latinLnBrk="0" hangingPunct="1">
              <a:lnSpc>
                <a:spcPct val="100000"/>
              </a:lnSpc>
              <a:spcBef>
                <a:spcPts val="400"/>
              </a:spcBef>
              <a:spcAft>
                <a:spcPts val="0"/>
              </a:spcAft>
              <a:buClrTx/>
              <a:buSzPct val="100000"/>
              <a:buFontTx/>
              <a:buChar char="•"/>
              <a:tabLst/>
              <a:defRPr/>
            </a:pPr>
            <a:endParaRPr kumimoji="0" lang="en-US" sz="18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endParaRPr>
          </a:p>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0"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The IEEE-ISTO Printer Working Group ("PWG") will not become involved in the business decisions of its Members. The PWG strictly complies with applicable antitrust laws. Every PWG Member shall comply with this policy. The PWG Officers and PWG Workgroup Officers are responsible to ensure that this policy is adhered to in all PWG activities.</a:t>
            </a:r>
          </a:p>
        </p:txBody>
      </p:sp>
      <p:sp>
        <p:nvSpPr>
          <p:cNvPr id="100" name="Shape 100"/>
          <p:cNvSpPr>
            <a:spLocks noGrp="1"/>
          </p:cNvSpPr>
          <p:nvPr>
            <p:ph type="title"/>
          </p:nvPr>
        </p:nvSpPr>
        <p:spPr>
          <a:prstGeom prst="rect">
            <a:avLst/>
          </a:prstGeom>
        </p:spPr>
        <p:txBody>
          <a:bodyPr/>
          <a:lstStyle/>
          <a:p>
            <a:r>
              <a:rPr lang="en-US" dirty="0"/>
              <a:t>PWG Antitrust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Tree>
    <p:extLst>
      <p:ext uri="{BB962C8B-B14F-4D97-AF65-F5344CB8AC3E}">
        <p14:creationId xmlns:p14="http://schemas.microsoft.com/office/powerpoint/2010/main" val="298283982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lstStyle/>
          <a:p>
            <a:r>
              <a:rPr lang="en-US" dirty="0"/>
              <a:t>"This meeting is being held in accordance with the PWG Intellectual Property Policy"</a:t>
            </a:r>
          </a:p>
          <a:p>
            <a:pPr lvl="1"/>
            <a:r>
              <a:rPr lang="en-US" dirty="0">
                <a:hlinkClick r:id="rId2"/>
              </a:rPr>
              <a:t>https://</a:t>
            </a:r>
            <a:r>
              <a:rPr lang="en-US" dirty="0" err="1">
                <a:hlinkClick r:id="rId2"/>
              </a:rPr>
              <a:t>www.pwg.org</a:t>
            </a:r>
            <a:r>
              <a:rPr lang="en-US" dirty="0">
                <a:hlinkClick r:id="rId2"/>
              </a:rPr>
              <a:t>/chair/</a:t>
            </a:r>
            <a:r>
              <a:rPr lang="en-US" dirty="0" err="1">
                <a:hlinkClick r:id="rId2"/>
              </a:rPr>
              <a:t>membership_docs</a:t>
            </a:r>
            <a:r>
              <a:rPr lang="en-US" dirty="0">
                <a:hlinkClick r:id="rId2"/>
              </a:rPr>
              <a:t>/</a:t>
            </a:r>
            <a:r>
              <a:rPr lang="en-US" dirty="0" err="1">
                <a:hlinkClick r:id="rId2"/>
              </a:rPr>
              <a:t>pwg-ip-policy.pdf</a:t>
            </a:r>
            <a:endParaRPr lang="en-US" dirty="0"/>
          </a:p>
          <a:p>
            <a:endParaRPr lang="en-US" dirty="0"/>
          </a:p>
          <a:p>
            <a:r>
              <a:rPr lang="en-US" dirty="0"/>
              <a:t>TL;DR: Anything you say in a PWG meeting or email to a PWG address can be used in a PWG standard</a:t>
            </a:r>
          </a:p>
          <a:p>
            <a:pPr lvl="1"/>
            <a:r>
              <a:rPr lang="en-US" dirty="0"/>
              <a:t>(but please do read the IP policy above if you haven't done so)</a:t>
            </a:r>
          </a:p>
        </p:txBody>
      </p:sp>
      <p:sp>
        <p:nvSpPr>
          <p:cNvPr id="100" name="Shape 100"/>
          <p:cNvSpPr>
            <a:spLocks noGrp="1"/>
          </p:cNvSpPr>
          <p:nvPr>
            <p:ph type="title"/>
          </p:nvPr>
        </p:nvSpPr>
        <p:spPr>
          <a:prstGeom prst="rect">
            <a:avLst/>
          </a:prstGeom>
        </p:spPr>
        <p:txBody>
          <a:bodyPr/>
          <a:lstStyle/>
          <a:p>
            <a:r>
              <a:rPr dirty="0"/>
              <a:t>PWG </a:t>
            </a:r>
            <a:r>
              <a:rPr lang="en-US" dirty="0"/>
              <a:t>IP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5</a:t>
            </a:fld>
            <a:endParaRPr/>
          </a:p>
        </p:txBody>
      </p:sp>
    </p:spTree>
    <p:extLst>
      <p:ext uri="{BB962C8B-B14F-4D97-AF65-F5344CB8AC3E}">
        <p14:creationId xmlns:p14="http://schemas.microsoft.com/office/powerpoint/2010/main" val="419581297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body" idx="1"/>
          </p:nvPr>
        </p:nvSpPr>
        <p:spPr>
          <a:prstGeom prst="rect">
            <a:avLst/>
          </a:prstGeom>
        </p:spPr>
        <p:txBody>
          <a:bodyPr/>
          <a:lstStyle/>
          <a:p>
            <a:pPr marL="40640" indent="0">
              <a:buNone/>
            </a:pPr>
            <a:r>
              <a:rPr dirty="0"/>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0" name="Shape 100"/>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E42871DA-759F-1442-854C-929F7DFD5B7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body" idx="1"/>
          </p:nvPr>
        </p:nvSpPr>
        <p:spPr>
          <a:prstGeom prst="rect">
            <a:avLst/>
          </a:prstGeom>
        </p:spPr>
        <p:txBody>
          <a:bodyPr/>
          <a:lstStyle/>
          <a:p>
            <a:pPr marL="40640" indent="0">
              <a:buNone/>
            </a:pPr>
            <a:r>
              <a:rPr dirty="0"/>
              <a:t>This assurance shall be either: </a:t>
            </a:r>
          </a:p>
          <a:p>
            <a:pPr lvl="1"/>
            <a:r>
              <a:rPr dirty="0"/>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rPr dirty="0"/>
              <a:t>A statement that a license for such implementation will be made available without compensation or under reasonable rates, with reasonable terms and conditions that are demonstrably free of any unfair discrimination.</a:t>
            </a:r>
          </a:p>
        </p:txBody>
      </p:sp>
      <p:sp>
        <p:nvSpPr>
          <p:cNvPr id="109" name="Shape 109"/>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04B183C4-D840-9F43-8B69-8A31A140FA8C}"/>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7</a:t>
            </a:fld>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pPr marL="40640" indent="0">
              <a:buNone/>
            </a:pPr>
            <a:r>
              <a:rPr dirty="0"/>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6" name="Shape 334">
            <a:extLst>
              <a:ext uri="{FF2B5EF4-FFF2-40B4-BE49-F238E27FC236}">
                <a16:creationId xmlns:a16="http://schemas.microsoft.com/office/drawing/2014/main" id="{9EEC7E71-D29D-1846-8700-80CC66F0ACF7}"/>
              </a:ext>
            </a:extLst>
          </p:cNvPr>
          <p:cNvSpPr>
            <a:spLocks noGrp="1"/>
          </p:cNvSpPr>
          <p:nvPr>
            <p:ph type="sldNum" sz="quarter" idx="4"/>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8</a:t>
            </a:fld>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body" idx="1"/>
          </p:nvPr>
        </p:nvSpPr>
        <p:spPr>
          <a:prstGeom prst="rect">
            <a:avLst/>
          </a:prstGeom>
        </p:spPr>
        <p:txBody>
          <a:bodyPr/>
          <a:lstStyle/>
          <a:p>
            <a:pPr marL="40640" indent="0">
              <a:buNone/>
            </a:pPr>
            <a:r>
              <a:rPr lang="en-US" dirty="0"/>
              <a:t>Do Not Discuss:</a:t>
            </a:r>
          </a:p>
          <a:p>
            <a:r>
              <a:rPr lang="en-US" dirty="0"/>
              <a:t>The </a:t>
            </a:r>
            <a:r>
              <a:rPr dirty="0"/>
              <a:t>validity/essentiality of patents/patent claims </a:t>
            </a:r>
          </a:p>
          <a:p>
            <a:r>
              <a:rPr lang="en-US" dirty="0"/>
              <a:t>T</a:t>
            </a:r>
            <a:r>
              <a:rPr dirty="0"/>
              <a:t>he cost of specific patent use</a:t>
            </a:r>
          </a:p>
          <a:p>
            <a:r>
              <a:rPr lang="en-US" dirty="0"/>
              <a:t>L</a:t>
            </a:r>
            <a:r>
              <a:rPr dirty="0"/>
              <a:t>icensing terms or conditions</a:t>
            </a:r>
          </a:p>
          <a:p>
            <a:r>
              <a:rPr lang="en-US" dirty="0"/>
              <a:t>P</a:t>
            </a:r>
            <a:r>
              <a:rPr dirty="0"/>
              <a:t>roduct pricing, territorial restrictions, or market share</a:t>
            </a:r>
          </a:p>
          <a:p>
            <a:r>
              <a:rPr dirty="0"/>
              <a:t>Don’t discuss ongoing litigation or threatened litigation</a:t>
            </a:r>
          </a:p>
          <a:p>
            <a:pPr lvl="1"/>
            <a:endParaRPr lang="en-US" dirty="0"/>
          </a:p>
          <a:p>
            <a:pPr marL="40640" indent="0">
              <a:buNone/>
            </a:pPr>
            <a:endParaRPr lang="en-US" dirty="0"/>
          </a:p>
          <a:p>
            <a:pPr marL="40640" indent="0">
              <a:buNone/>
            </a:pPr>
            <a:r>
              <a:rPr lang="en-US" b="1" u="sng" dirty="0"/>
              <a:t>DO raise an objection</a:t>
            </a:r>
            <a:r>
              <a:rPr lang="en-US" dirty="0"/>
              <a:t> if inappropriate topics are discussed</a:t>
            </a:r>
            <a:endParaRPr dirty="0"/>
          </a:p>
        </p:txBody>
      </p:sp>
      <p:sp>
        <p:nvSpPr>
          <p:cNvPr id="127" name="Shape 127"/>
          <p:cNvSpPr>
            <a:spLocks noGrp="1"/>
          </p:cNvSpPr>
          <p:nvPr>
            <p:ph type="title"/>
          </p:nvPr>
        </p:nvSpPr>
        <p:spPr>
          <a:prstGeom prst="rect">
            <a:avLst/>
          </a:prstGeom>
        </p:spPr>
        <p:txBody>
          <a:bodyPr/>
          <a:lstStyle/>
          <a:p>
            <a:r>
              <a:rPr dirty="0"/>
              <a:t>Inappropriate Topics for</a:t>
            </a:r>
            <a:br>
              <a:rPr lang="en-US" dirty="0"/>
            </a:br>
            <a:r>
              <a:rPr dirty="0"/>
              <a:t>PWG W</a:t>
            </a:r>
            <a:r>
              <a:rPr lang="en-US" dirty="0"/>
              <a:t>orking </a:t>
            </a:r>
            <a:r>
              <a:rPr dirty="0"/>
              <a:t>G</a:t>
            </a:r>
            <a:r>
              <a:rPr lang="en-US" dirty="0"/>
              <a:t>roup</a:t>
            </a:r>
            <a:r>
              <a:rPr dirty="0"/>
              <a:t> Meetings</a:t>
            </a:r>
          </a:p>
        </p:txBody>
      </p:sp>
      <p:sp>
        <p:nvSpPr>
          <p:cNvPr id="6" name="Shape 334">
            <a:extLst>
              <a:ext uri="{FF2B5EF4-FFF2-40B4-BE49-F238E27FC236}">
                <a16:creationId xmlns:a16="http://schemas.microsoft.com/office/drawing/2014/main" id="{C23A0B3E-FB0D-1E45-9EC0-85AC6760E78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9</a:t>
            </a:fld>
            <a:endParaRPr/>
          </a:p>
        </p:txBody>
      </p:sp>
    </p:spTree>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47963</TotalTime>
  <Words>2475</Words>
  <Application>Microsoft Office PowerPoint</Application>
  <PresentationFormat>On-screen Show (4:3)</PresentationFormat>
  <Paragraphs>264</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Lucida Grande</vt:lpstr>
      <vt:lpstr>Verdana</vt:lpstr>
      <vt:lpstr>Wingdings</vt:lpstr>
      <vt:lpstr>White</vt:lpstr>
      <vt:lpstr>      – Joint PWG/OP Summit OpenPrinting Plenary – 4 May 2021 </vt:lpstr>
      <vt:lpstr>OP Plenary Agenda</vt:lpstr>
      <vt:lpstr>Administrivia</vt:lpstr>
      <vt:lpstr>PWG Antitrust Policy</vt:lpstr>
      <vt:lpstr>PWG IP Policy</vt:lpstr>
      <vt:lpstr>PWG Patent Statement</vt:lpstr>
      <vt:lpstr>PWG Patent Statement</vt:lpstr>
      <vt:lpstr>PWG Patent Statement</vt:lpstr>
      <vt:lpstr>Inappropriate Topics for PWG Working Group Meetings</vt:lpstr>
      <vt:lpstr>OP Agenda Overview – Tuesday</vt:lpstr>
      <vt:lpstr>OP Agenda Overview – Wednesday</vt:lpstr>
      <vt:lpstr>Linux Markets and Distributions</vt:lpstr>
      <vt:lpstr>OpenPrinting Highlights 2020 – 1 of 3</vt:lpstr>
      <vt:lpstr>OpenPrinting Highlights 2020 – 2 of 3</vt:lpstr>
      <vt:lpstr>OpenPrinting Highlights 2020 – 3 of 3</vt:lpstr>
      <vt:lpstr>OpenPrinting Google Summer of Code 2020</vt:lpstr>
      <vt:lpstr>OpenPrinting Google Season of Docs 2020</vt:lpstr>
      <vt:lpstr>OpenPrinting  Linux Foundation Mentorship Program 2020</vt:lpstr>
      <vt:lpstr>OpenPrinting Highlights 2021– 1 of 3</vt:lpstr>
      <vt:lpstr>OpenPrinting Highlights 2021– 2 of 3</vt:lpstr>
      <vt:lpstr>OpenPrinting Highlights 2021– 3 of 3</vt:lpstr>
      <vt:lpstr>OpenPrinting Google Summer of Code 2021</vt:lpstr>
      <vt:lpstr>OpenPrinting Google Season of Docs 2021</vt:lpstr>
      <vt:lpstr>OpenPrinting  Linux Foundation Mentorship Program 2021</vt:lpstr>
      <vt:lpstr>OpenPrinting  New Look</vt:lpstr>
      <vt:lpstr>OpenPrinting  Next Steps</vt:lpstr>
      <vt:lpstr>Other Questions / Comments</vt:lpstr>
    </vt:vector>
  </TitlesOfParts>
  <Manager/>
  <Company>IEEE ISTO Printer Working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August 2019</dc:title>
  <dc:subject/>
  <dc:creator>Smith Kennedy [HP Inc.]</dc:creator>
  <cp:keywords/>
  <dc:description/>
  <cp:lastModifiedBy>Ira McDonald</cp:lastModifiedBy>
  <cp:revision>728</cp:revision>
  <cp:lastPrinted>2019-08-28T15:37:14Z</cp:lastPrinted>
  <dcterms:modified xsi:type="dcterms:W3CDTF">2021-04-30T15:49:41Z</dcterms:modified>
  <cp:category/>
</cp:coreProperties>
</file>