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417" r:id="rId2"/>
    <p:sldId id="257" r:id="rId3"/>
    <p:sldId id="258" r:id="rId4"/>
    <p:sldId id="374" r:id="rId5"/>
    <p:sldId id="259" r:id="rId6"/>
    <p:sldId id="260" r:id="rId7"/>
    <p:sldId id="261" r:id="rId8"/>
    <p:sldId id="262" r:id="rId9"/>
    <p:sldId id="418" r:id="rId10"/>
    <p:sldId id="419" r:id="rId11"/>
    <p:sldId id="420" r:id="rId12"/>
    <p:sldId id="421" r:id="rId13"/>
    <p:sldId id="422" r:id="rId14"/>
    <p:sldId id="423" r:id="rId15"/>
    <p:sldId id="426" r:id="rId16"/>
    <p:sldId id="428" r:id="rId17"/>
    <p:sldId id="430" r:id="rId18"/>
    <p:sldId id="427" r:id="rId19"/>
    <p:sldId id="429" r:id="rId20"/>
    <p:sldId id="424" r:id="rId21"/>
    <p:sldId id="425" r:id="rId22"/>
    <p:sldId id="289"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D6FB7"/>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7EA03C-71EE-114E-822C-4901484729E3}" v="19" dt="2020-04-08T06:13:12.423"/>
  </p1510:revLst>
</p1510:revInfo>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5"/>
    <p:restoredTop sz="96058"/>
  </p:normalViewPr>
  <p:slideViewPr>
    <p:cSldViewPr snapToGrid="0" snapToObjects="1">
      <p:cViewPr varScale="1">
        <p:scale>
          <a:sx n="64" d="100"/>
          <a:sy n="64" d="100"/>
        </p:scale>
        <p:origin x="1402" y="58"/>
      </p:cViewPr>
      <p:guideLst>
        <p:guide orient="horz" pos="2160"/>
        <p:guide pos="2880"/>
      </p:guideLst>
    </p:cSldViewPr>
  </p:slideViewPr>
  <p:outlineViewPr>
    <p:cViewPr>
      <p:scale>
        <a:sx n="33" d="100"/>
        <a:sy n="33" d="100"/>
      </p:scale>
      <p:origin x="0" y="-4112"/>
    </p:cViewPr>
  </p:outlineViewPr>
  <p:notesTextViewPr>
    <p:cViewPr>
      <p:scale>
        <a:sx n="1" d="1"/>
        <a:sy n="1" d="1"/>
      </p:scale>
      <p:origin x="0" y="0"/>
    </p:cViewPr>
  </p:notesTextViewPr>
  <p:sorterViewPr>
    <p:cViewPr>
      <p:scale>
        <a:sx n="93" d="100"/>
        <a:sy n="93"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nedy, Smith (Wireless &amp; IPP Standards)" userId="0eeb2244-425b-4283-bee1-e4f5d8874cb0" providerId="ADAL" clId="{F77EA03C-71EE-114E-822C-4901484729E3}"/>
    <pc:docChg chg="modMainMaster">
      <pc:chgData name="Kennedy, Smith (Wireless &amp; IPP Standards)" userId="0eeb2244-425b-4283-bee1-e4f5d8874cb0" providerId="ADAL" clId="{F77EA03C-71EE-114E-822C-4901484729E3}" dt="2020-04-08T06:15:10.007" v="82" actId="20577"/>
      <pc:docMkLst>
        <pc:docMk/>
      </pc:docMkLst>
      <pc:sldMasterChg chg="modSp modSldLayout">
        <pc:chgData name="Kennedy, Smith (Wireless &amp; IPP Standards)" userId="0eeb2244-425b-4283-bee1-e4f5d8874cb0" providerId="ADAL" clId="{F77EA03C-71EE-114E-822C-4901484729E3}" dt="2020-04-08T06:15:10.007" v="82" actId="20577"/>
        <pc:sldMasterMkLst>
          <pc:docMk/>
          <pc:sldMasterMk cId="0" sldId="2147483648"/>
        </pc:sldMasterMkLst>
        <pc:spChg chg="mod">
          <ac:chgData name="Kennedy, Smith (Wireless &amp; IPP Standards)" userId="0eeb2244-425b-4283-bee1-e4f5d8874cb0" providerId="ADAL" clId="{F77EA03C-71EE-114E-822C-4901484729E3}" dt="2020-04-08T06:13:06.635" v="67" actId="207"/>
          <ac:spMkLst>
            <pc:docMk/>
            <pc:sldMasterMk cId="0" sldId="2147483648"/>
            <ac:spMk id="2" creationId="{00000000-0000-0000-0000-000000000000}"/>
          </ac:spMkLst>
        </pc:spChg>
        <pc:spChg chg="mod">
          <ac:chgData name="Kennedy, Smith (Wireless &amp; IPP Standards)" userId="0eeb2244-425b-4283-bee1-e4f5d8874cb0" providerId="ADAL" clId="{F77EA03C-71EE-114E-822C-4901484729E3}" dt="2020-04-08T06:13:12.423" v="68" actId="207"/>
          <ac:spMkLst>
            <pc:docMk/>
            <pc:sldMasterMk cId="0" sldId="2147483648"/>
            <ac:spMk id="12" creationId="{B67249C2-F919-FB43-A3E8-432384B3F9C2}"/>
          </ac:spMkLst>
        </pc:spChg>
        <pc:spChg chg="mod">
          <ac:chgData name="Kennedy, Smith (Wireless &amp; IPP Standards)" userId="0eeb2244-425b-4283-bee1-e4f5d8874cb0" providerId="ADAL" clId="{F77EA03C-71EE-114E-822C-4901484729E3}" dt="2020-04-08T06:15:10.007" v="82" actId="20577"/>
          <ac:spMkLst>
            <pc:docMk/>
            <pc:sldMasterMk cId="0" sldId="2147483648"/>
            <ac:spMk id="14" creationId="{D6751747-1FDD-7544-A3EA-07F79A4C8066}"/>
          </ac:spMkLst>
        </pc:spChg>
        <pc:picChg chg="mod">
          <ac:chgData name="Kennedy, Smith (Wireless &amp; IPP Standards)" userId="0eeb2244-425b-4283-bee1-e4f5d8874cb0" providerId="ADAL" clId="{F77EA03C-71EE-114E-822C-4901484729E3}" dt="2020-04-08T06:11:33.624" v="59" actId="14826"/>
          <ac:picMkLst>
            <pc:docMk/>
            <pc:sldMasterMk cId="0" sldId="2147483648"/>
            <ac:picMk id="3" creationId="{00000000-0000-0000-0000-000000000000}"/>
          </ac:picMkLst>
        </pc:picChg>
        <pc:sldLayoutChg chg="modSp">
          <pc:chgData name="Kennedy, Smith (Wireless &amp; IPP Standards)" userId="0eeb2244-425b-4283-bee1-e4f5d8874cb0" providerId="ADAL" clId="{F77EA03C-71EE-114E-822C-4901484729E3}" dt="2020-04-08T06:13:38.376" v="69" actId="6549"/>
          <pc:sldLayoutMkLst>
            <pc:docMk/>
            <pc:sldMasterMk cId="0" sldId="2147483648"/>
            <pc:sldLayoutMk cId="0" sldId="2147483649"/>
          </pc:sldLayoutMkLst>
          <pc:spChg chg="mod">
            <ac:chgData name="Kennedy, Smith (Wireless &amp; IPP Standards)" userId="0eeb2244-425b-4283-bee1-e4f5d8874cb0" providerId="ADAL" clId="{F77EA03C-71EE-114E-822C-4901484729E3}" dt="2020-04-08T06:13:38.376" v="69" actId="6549"/>
            <ac:spMkLst>
              <pc:docMk/>
              <pc:sldMasterMk cId="0" sldId="2147483648"/>
              <pc:sldLayoutMk cId="0" sldId="2147483649"/>
              <ac:spMk id="17" creationId="{00000000-0000-0000-0000-000000000000}"/>
            </ac:spMkLst>
          </pc:spChg>
          <pc:picChg chg="mod">
            <ac:chgData name="Kennedy, Smith (Wireless &amp; IPP Standards)" userId="0eeb2244-425b-4283-bee1-e4f5d8874cb0" providerId="ADAL" clId="{F77EA03C-71EE-114E-822C-4901484729E3}" dt="2020-04-08T06:10:54.345" v="0" actId="14826"/>
            <ac:picMkLst>
              <pc:docMk/>
              <pc:sldMasterMk cId="0" sldId="2147483648"/>
              <pc:sldLayoutMk cId="0" sldId="2147483649"/>
              <ac:picMk id="18" creationId="{00000000-0000-0000-0000-00000000000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143000" y="685800"/>
            <a:ext cx="4572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426202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7" name="Shape 17"/>
          <p:cNvSpPr/>
          <p:nvPr/>
        </p:nvSpPr>
        <p:spPr>
          <a:xfrm>
            <a:off x="419100" y="2565400"/>
            <a:ext cx="3005951" cy="553998"/>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3600" b="1">
                <a:solidFill>
                  <a:srgbClr val="5D70B7"/>
                </a:solidFill>
                <a:uFill>
                  <a:solidFill>
                    <a:srgbClr val="5D70B7"/>
                  </a:solidFill>
                </a:uFill>
              </a:defRPr>
            </a:lvl1pPr>
          </a:lstStyle>
          <a:p>
            <a:r>
              <a:rPr lang="en-US" dirty="0">
                <a:solidFill>
                  <a:schemeClr val="bg1">
                    <a:lumMod val="50000"/>
                  </a:schemeClr>
                </a:solidFill>
              </a:rPr>
              <a:t>OpenPrinting</a:t>
            </a:r>
            <a:endParaRPr dirty="0">
              <a:solidFill>
                <a:schemeClr val="bg1">
                  <a:lumMod val="50000"/>
                </a:schemeClr>
              </a:solidFill>
            </a:endParaRPr>
          </a:p>
        </p:txBody>
      </p:sp>
      <p:pic>
        <p:nvPicPr>
          <p:cNvPr id="18" name="pwg-transparency.png"/>
          <p:cNvPicPr>
            <a:picLocks noChangeAspect="1"/>
          </p:cNvPicPr>
          <p:nvPr/>
        </p:nvPicPr>
        <p:blipFill>
          <a:blip r:embed="rId2">
            <a:extLst>
              <a:ext uri="{28A0092B-C50C-407E-A947-70E740481C1C}">
                <a14:useLocalDpi xmlns:a14="http://schemas.microsoft.com/office/drawing/2010/main" val="0"/>
              </a:ext>
            </a:extLst>
          </a:blip>
          <a:srcRect/>
          <a:stretch/>
        </p:blipFill>
        <p:spPr>
          <a:xfrm>
            <a:off x="457200" y="672955"/>
            <a:ext cx="1905000" cy="1637109"/>
          </a:xfrm>
          <a:prstGeom prst="rect">
            <a:avLst/>
          </a:prstGeom>
        </p:spPr>
      </p:pic>
      <p:sp>
        <p:nvSpPr>
          <p:cNvPr id="20" name="Shape 20"/>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rPr dirty="0"/>
              <a:t>Title Text</a:t>
            </a:r>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t>Title Text</a:t>
            </a:r>
          </a:p>
        </p:txBody>
      </p:sp>
      <p:sp>
        <p:nvSpPr>
          <p:cNvPr id="31" name="Shape 31"/>
          <p:cNvSpPr>
            <a:spLocks noGrp="1"/>
          </p:cNvSpPr>
          <p:nvPr>
            <p:ph type="body" idx="1"/>
          </p:nvPr>
        </p:nvSpPr>
        <p:spPr>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5" name="Shape 307">
            <a:extLst>
              <a:ext uri="{FF2B5EF4-FFF2-40B4-BE49-F238E27FC236}">
                <a16:creationId xmlns:a16="http://schemas.microsoft.com/office/drawing/2014/main" id="{8BA6A6C4-804A-5E49-836A-CE31D6452905}"/>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lvl1pPr algn="ctr">
              <a:defRPr sz="900">
                <a:solidFill>
                  <a:schemeClr val="bg1"/>
                </a:solidFill>
              </a:defRPr>
            </a:lvl1pPr>
          </a:lstStyle>
          <a:p>
            <a:fld id="{86CB4B4D-7CA3-9044-876B-883B54F8677D}" type="slidenum">
              <a:rPr lang="en-US" smtClean="0"/>
              <a:pPr/>
              <a:t>‹#›</a:t>
            </a:fld>
            <a:endParaRPr lang="en-US"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 name="Shape 300">
            <a:extLst>
              <a:ext uri="{FF2B5EF4-FFF2-40B4-BE49-F238E27FC236}">
                <a16:creationId xmlns:a16="http://schemas.microsoft.com/office/drawing/2014/main" id="{B67249C2-F919-FB43-A3E8-432384B3F9C2}"/>
              </a:ext>
            </a:extLst>
          </p:cNvPr>
          <p:cNvSpPr/>
          <p:nvPr userDrawn="1"/>
        </p:nvSpPr>
        <p:spPr>
          <a:xfrm>
            <a:off x="0" y="6629400"/>
            <a:ext cx="9144000" cy="228600"/>
          </a:xfrm>
          <a:prstGeom prst="rect">
            <a:avLst/>
          </a:prstGeom>
          <a:solidFill>
            <a:schemeClr val="bg1">
              <a:lumMod val="50000"/>
            </a:schemeClr>
          </a:solidFill>
          <a:ln>
            <a:miter lim="400000"/>
          </a:ln>
        </p:spPr>
        <p:txBody>
          <a:bodyPr lIns="50800" tIns="50800" rIns="50800" bIns="50800" anchor="ctr"/>
          <a:lstStyle/>
          <a:p>
            <a:endParaRPr/>
          </a:p>
        </p:txBody>
      </p:sp>
      <p:sp>
        <p:nvSpPr>
          <p:cNvPr id="2" name="Shape 2"/>
          <p:cNvSpPr/>
          <p:nvPr/>
        </p:nvSpPr>
        <p:spPr>
          <a:xfrm>
            <a:off x="0" y="0"/>
            <a:ext cx="9144000" cy="1143000"/>
          </a:xfrm>
          <a:prstGeom prst="rect">
            <a:avLst/>
          </a:prstGeom>
          <a:solidFill>
            <a:schemeClr val="bg1">
              <a:lumMod val="50000"/>
            </a:schemeClr>
          </a:solidFill>
        </p:spPr>
        <p:txBody>
          <a:bodyPr lIns="50800" tIns="50800" rIns="50800" bIns="50800" anchor="ctr"/>
          <a:lstStyle/>
          <a:p>
            <a:endParaRPr/>
          </a:p>
        </p:txBody>
      </p:sp>
      <p:sp>
        <p:nvSpPr>
          <p:cNvPr id="8" name="Shape 8"/>
          <p:cNvSpPr>
            <a:spLocks noGrp="1"/>
          </p:cNvSpPr>
          <p:nvPr>
            <p:ph type="body" idx="1"/>
          </p:nvPr>
        </p:nvSpPr>
        <p:spPr>
          <a:xfrm>
            <a:off x="457200" y="1371600"/>
            <a:ext cx="8229600" cy="5130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pic>
        <p:nvPicPr>
          <p:cNvPr id="3" name="pwg-4dark-bkgrnd-transparency.png"/>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8166100" y="205490"/>
            <a:ext cx="851804" cy="732019"/>
          </a:xfrm>
          <a:prstGeom prst="rect">
            <a:avLst/>
          </a:prstGeom>
        </p:spPr>
      </p:pic>
      <p:sp>
        <p:nvSpPr>
          <p:cNvPr id="6" name="Shape 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p>
            <a:r>
              <a:t>Title Text</a:t>
            </a:r>
          </a:p>
        </p:txBody>
      </p:sp>
      <p:sp>
        <p:nvSpPr>
          <p:cNvPr id="14" name="Shape 303">
            <a:extLst>
              <a:ext uri="{FF2B5EF4-FFF2-40B4-BE49-F238E27FC236}">
                <a16:creationId xmlns:a16="http://schemas.microsoft.com/office/drawing/2014/main" id="{D6751747-1FDD-7544-A3EA-07F79A4C8066}"/>
              </a:ext>
            </a:extLst>
          </p:cNvPr>
          <p:cNvSpPr/>
          <p:nvPr userDrawn="1"/>
        </p:nvSpPr>
        <p:spPr>
          <a:xfrm>
            <a:off x="127000" y="6661796"/>
            <a:ext cx="8547100" cy="15388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2020 OpenPrinting</a:t>
            </a:r>
            <a:r>
              <a:rPr dirty="0"/>
              <a:t>. All rights reserved. </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3techs.com/technologies/comparison/os-linux,os-windows" TargetMode="External"/><Relationship Id="rId2" Type="http://schemas.openxmlformats.org/officeDocument/2006/relationships/hyperlink" Target="https://w3techs.com/technologies/overview/operating_system/all" TargetMode="External"/><Relationship Id="rId1" Type="http://schemas.openxmlformats.org/officeDocument/2006/relationships/slideLayout" Target="../slideLayouts/slideLayout2.xml"/><Relationship Id="rId5" Type="http://schemas.openxmlformats.org/officeDocument/2006/relationships/hyperlink" Target="https://distrowatch.com/dwres.php?resource=popularity" TargetMode="External"/><Relationship Id="rId4" Type="http://schemas.openxmlformats.org/officeDocument/2006/relationships/hyperlink" Target="http://gs.statcounter.com/os-market-share/mobile/worldwid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iki.ubuntu.com/Release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openprinting.org/download/cups-filter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iitmandi.ac.in/" TargetMode="External"/><Relationship Id="rId2" Type="http://schemas.openxmlformats.org/officeDocument/2006/relationships/hyperlink" Target="https://www.youtube.com/watch?v=0c_JaX4G7Zc" TargetMode="External"/><Relationship Id="rId1" Type="http://schemas.openxmlformats.org/officeDocument/2006/relationships/slideLayout" Target="../slideLayouts/slideLayout2.xml"/><Relationship Id="rId5" Type="http://schemas.openxmlformats.org/officeDocument/2006/relationships/hyperlink" Target="https://openprinting.github.io/" TargetMode="External"/><Relationship Id="rId4" Type="http://schemas.openxmlformats.org/officeDocument/2006/relationships/hyperlink" Target="https://events.linuxfoundation.org/lf-member-summit/"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openprinting.github.io/news/" TargetMode="External"/><Relationship Id="rId2" Type="http://schemas.openxmlformats.org/officeDocument/2006/relationships/hyperlink" Target="https://openprinting.github.io/"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openprinting.github.io/driverles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pwg.org/chair/membership_docs/pwg-ip-policy.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a:prstGeom prst="rect">
            <a:avLst/>
          </a:prstGeom>
        </p:spPr>
        <p:txBody>
          <a:bodyPr lIns="0"/>
          <a:lstStyle/>
          <a:p>
            <a:br>
              <a:rPr lang="en-US" dirty="0"/>
            </a:br>
            <a:r>
              <a:rPr lang="en-US" dirty="0"/>
              <a:t>OpenPrinting May 2020 Face-to-Face</a:t>
            </a:r>
            <a:br>
              <a:rPr lang="en-US" dirty="0"/>
            </a:br>
            <a:r>
              <a:rPr lang="en-US" dirty="0"/>
              <a:t>Plenary Session</a:t>
            </a:r>
            <a:endParaRPr dirty="0"/>
          </a:p>
        </p:txBody>
      </p:sp>
      <p:sp>
        <p:nvSpPr>
          <p:cNvPr id="74" name="Shape 74"/>
          <p:cNvSpPr>
            <a:spLocks noGrp="1"/>
          </p:cNvSpPr>
          <p:nvPr>
            <p:ph type="body" sz="half" idx="1"/>
          </p:nvPr>
        </p:nvSpPr>
        <p:spPr>
          <a:prstGeom prst="rect">
            <a:avLst/>
          </a:prstGeom>
        </p:spPr>
        <p:txBody>
          <a:bodyPr/>
          <a:lstStyle/>
          <a:p>
            <a:endParaRPr lang="en-US" dirty="0"/>
          </a:p>
          <a:p>
            <a:r>
              <a:rPr lang="en-US" b="1" dirty="0"/>
              <a:t>Ira McDonald (High North) – OP Chair</a:t>
            </a:r>
          </a:p>
          <a:p>
            <a:r>
              <a:rPr lang="en-US" b="1" dirty="0"/>
              <a:t>Till Kamppeter (Canonical) – OP Manager</a:t>
            </a:r>
          </a:p>
          <a:p>
            <a:r>
              <a:rPr lang="en-US" b="1" dirty="0"/>
              <a:t>5 May 2020</a:t>
            </a:r>
          </a:p>
        </p:txBody>
      </p:sp>
    </p:spTree>
    <p:extLst>
      <p:ext uri="{BB962C8B-B14F-4D97-AF65-F5344CB8AC3E}">
        <p14:creationId xmlns:p14="http://schemas.microsoft.com/office/powerpoint/2010/main" val="168947725"/>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Font typeface="Arial"/>
              <a:buChar char="●"/>
            </a:pPr>
            <a:r>
              <a:rPr lang="en-US" b="1" dirty="0">
                <a:solidFill>
                  <a:srgbClr val="073763"/>
                </a:solidFill>
                <a:highlight>
                  <a:srgbClr val="FFFFFF"/>
                </a:highlight>
                <a:uFillTx/>
                <a:latin typeface="Arial"/>
                <a:cs typeface="Arial"/>
                <a:sym typeface="Arial"/>
              </a:rPr>
              <a:t>Linux Internet public server market share in May 2020</a:t>
            </a:r>
            <a:br>
              <a:rPr lang="en-US"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32% Linux / 30% Windows / 38% other/unknown</a:t>
            </a:r>
            <a:br>
              <a:rPr lang="en-US" sz="1800" b="1" dirty="0">
                <a:solidFill>
                  <a:srgbClr val="073763"/>
                </a:solidFill>
                <a:highlight>
                  <a:srgbClr val="FFFFFF"/>
                </a:highlight>
                <a:uFillTx/>
                <a:latin typeface="Arial"/>
                <a:cs typeface="Arial"/>
                <a:sym typeface="Arial"/>
              </a:rPr>
            </a:br>
            <a:r>
              <a:rPr lang="en-US" sz="1800" b="1" dirty="0">
                <a:solidFill>
                  <a:srgbClr val="073763"/>
                </a:solidFill>
                <a:uFillTx/>
                <a:latin typeface="Arial"/>
                <a:cs typeface="Arial"/>
                <a:sym typeface="Arial"/>
                <a:hlinkClick r:id="rId2"/>
              </a:rPr>
              <a:t>https://w3techs.com/technologies/overview/operating_system/all</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b="1" dirty="0">
                <a:solidFill>
                  <a:srgbClr val="073763"/>
                </a:solidFill>
                <a:uFillTx/>
                <a:latin typeface="Arial"/>
                <a:cs typeface="Arial"/>
                <a:sym typeface="Arial"/>
              </a:rPr>
              <a:t>Linux Web Server market share in May 2020</a:t>
            </a:r>
            <a:br>
              <a:rPr lang="en-US" b="1" dirty="0">
                <a:solidFill>
                  <a:srgbClr val="073763"/>
                </a:solidFill>
                <a:uFillTx/>
                <a:latin typeface="Arial"/>
                <a:cs typeface="Arial"/>
                <a:sym typeface="Arial"/>
              </a:rPr>
            </a:br>
            <a:r>
              <a:rPr lang="en-US" sz="1800" b="1" dirty="0">
                <a:solidFill>
                  <a:srgbClr val="073763"/>
                </a:solidFill>
                <a:uFillTx/>
                <a:latin typeface="Arial"/>
                <a:cs typeface="Arial"/>
                <a:sym typeface="Arial"/>
              </a:rPr>
              <a:t>– 32% Linux / 30% Windows / 38% other/unknown</a:t>
            </a:r>
            <a:br>
              <a:rPr lang="en-US" b="1" dirty="0">
                <a:solidFill>
                  <a:srgbClr val="073763"/>
                </a:solidFill>
                <a:uFillTx/>
                <a:latin typeface="Arial"/>
                <a:cs typeface="Arial"/>
                <a:sym typeface="Arial"/>
              </a:rPr>
            </a:br>
            <a:r>
              <a:rPr lang="en-US" sz="1800" b="1" dirty="0">
                <a:solidFill>
                  <a:srgbClr val="073763"/>
                </a:solidFill>
                <a:uFillTx/>
                <a:latin typeface="Arial"/>
                <a:cs typeface="Arial"/>
                <a:sym typeface="Arial"/>
                <a:hlinkClick r:id="rId3"/>
              </a:rPr>
              <a:t>https://w3techs.com/technologies/comparison/os-linux,os-windows</a:t>
            </a:r>
            <a:endParaRPr lang="en-US" sz="18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b="1" dirty="0">
                <a:solidFill>
                  <a:srgbClr val="073763"/>
                </a:solidFill>
                <a:highlight>
                  <a:srgbClr val="FFFFFF"/>
                </a:highlight>
                <a:uFillTx/>
                <a:latin typeface="Arial"/>
                <a:cs typeface="Arial"/>
                <a:sym typeface="Arial"/>
              </a:rPr>
              <a:t>Linux mobile OS market share in </a:t>
            </a:r>
            <a:r>
              <a:rPr lang="en-US" b="1" dirty="0">
                <a:solidFill>
                  <a:srgbClr val="073763"/>
                </a:solidFill>
                <a:uFillTx/>
                <a:latin typeface="Arial"/>
                <a:cs typeface="Arial"/>
                <a:sym typeface="Arial"/>
              </a:rPr>
              <a:t>May 2020 </a:t>
            </a:r>
            <a:br>
              <a:rPr lang="en-US"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72% Android / 27% iOS / 1% other/unknown</a:t>
            </a:r>
            <a:br>
              <a:rPr lang="en-US" sz="1800" b="1" dirty="0">
                <a:solidFill>
                  <a:srgbClr val="073763"/>
                </a:solidFill>
                <a:highlight>
                  <a:srgbClr val="FFFFFF"/>
                </a:highlight>
                <a:uFillTx/>
                <a:latin typeface="Arial"/>
                <a:cs typeface="Arial"/>
                <a:sym typeface="Arial"/>
              </a:rPr>
            </a:br>
            <a:r>
              <a:rPr lang="en-US" sz="1800" b="1" dirty="0">
                <a:solidFill>
                  <a:srgbClr val="073763"/>
                </a:solidFill>
                <a:uFillTx/>
                <a:latin typeface="Arial"/>
                <a:cs typeface="Arial"/>
                <a:sym typeface="Arial"/>
                <a:hlinkClick r:id="rId4"/>
              </a:rPr>
              <a:t>http://gs.statcounter.com/os-market-share/mobile/worldwide</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b="1" dirty="0">
                <a:solidFill>
                  <a:srgbClr val="073763"/>
                </a:solidFill>
                <a:highlight>
                  <a:srgbClr val="FFFFFF"/>
                </a:highlight>
                <a:uFillTx/>
                <a:latin typeface="Arial"/>
                <a:cs typeface="Arial"/>
                <a:sym typeface="Arial"/>
              </a:rPr>
              <a:t>Linux distributions popularity on Distro Watch in 2020 </a:t>
            </a:r>
            <a:br>
              <a:rPr lang="en-US" b="1" dirty="0">
                <a:solidFill>
                  <a:srgbClr val="073763"/>
                </a:solidFill>
                <a:highlight>
                  <a:srgbClr val="FFFFFF"/>
                </a:highlight>
                <a:uFillTx/>
                <a:latin typeface="Arial"/>
                <a:cs typeface="Arial"/>
                <a:sym typeface="Arial"/>
              </a:rPr>
            </a:br>
            <a:r>
              <a:rPr lang="en-US" b="1" dirty="0">
                <a:solidFill>
                  <a:srgbClr val="073763"/>
                </a:solidFill>
                <a:highlight>
                  <a:srgbClr val="FFFFFF"/>
                </a:highlight>
                <a:uFillTx/>
                <a:latin typeface="Arial"/>
                <a:cs typeface="Arial"/>
                <a:sym typeface="Arial"/>
              </a:rPr>
              <a:t>– </a:t>
            </a:r>
            <a:r>
              <a:rPr lang="en-US" sz="1800" b="1" dirty="0" err="1">
                <a:solidFill>
                  <a:srgbClr val="073763"/>
                </a:solidFill>
                <a:highlight>
                  <a:srgbClr val="FFFFFF"/>
                </a:highlight>
                <a:uFillTx/>
                <a:latin typeface="Arial"/>
                <a:cs typeface="Arial"/>
                <a:sym typeface="Arial"/>
              </a:rPr>
              <a:t>Manjaro</a:t>
            </a:r>
            <a:r>
              <a:rPr lang="en-US" sz="1800" b="1" dirty="0">
                <a:solidFill>
                  <a:srgbClr val="073763"/>
                </a:solidFill>
                <a:highlight>
                  <a:srgbClr val="FFFFFF"/>
                </a:highlight>
                <a:uFillTx/>
                <a:latin typeface="Arial"/>
                <a:cs typeface="Arial"/>
                <a:sym typeface="Arial"/>
              </a:rPr>
              <a:t>, Mint, Debian, Ubuntu, Fedora, openSUSE, CentOS</a:t>
            </a:r>
            <a:br>
              <a:rPr lang="en-US" sz="1800" b="1" dirty="0">
                <a:solidFill>
                  <a:srgbClr val="073763"/>
                </a:solidFill>
                <a:highlight>
                  <a:srgbClr val="FFFFFF"/>
                </a:highlight>
                <a:uFillTx/>
                <a:latin typeface="Arial"/>
                <a:cs typeface="Arial"/>
                <a:sym typeface="Arial"/>
              </a:rPr>
            </a:br>
            <a:r>
              <a:rPr lang="en-US" sz="1800" b="1" dirty="0">
                <a:solidFill>
                  <a:srgbClr val="073763"/>
                </a:solidFill>
                <a:uFillTx/>
                <a:latin typeface="Arial"/>
                <a:cs typeface="Arial"/>
                <a:sym typeface="Arial"/>
                <a:hlinkClick r:id="rId5"/>
              </a:rPr>
              <a:t>https://distrowatch.com/dwres.php?resource=popularity</a:t>
            </a:r>
            <a:br>
              <a:rPr lang="en-US" sz="1800" b="1" dirty="0">
                <a:solidFill>
                  <a:srgbClr val="073763"/>
                </a:solidFill>
                <a:highlight>
                  <a:srgbClr val="FFFFFF"/>
                </a:highlight>
                <a:uFillTx/>
                <a:latin typeface="Arial"/>
                <a:cs typeface="Arial"/>
                <a:sym typeface="Arial"/>
              </a:rPr>
            </a:br>
            <a:endParaRPr lang="en-US" dirty="0"/>
          </a:p>
        </p:txBody>
      </p:sp>
      <p:sp>
        <p:nvSpPr>
          <p:cNvPr id="136" name="Shape 136"/>
          <p:cNvSpPr>
            <a:spLocks noGrp="1"/>
          </p:cNvSpPr>
          <p:nvPr>
            <p:ph type="title"/>
          </p:nvPr>
        </p:nvSpPr>
        <p:spPr>
          <a:prstGeom prst="rect">
            <a:avLst/>
          </a:prstGeom>
        </p:spPr>
        <p:txBody>
          <a:bodyPr/>
          <a:lstStyle/>
          <a:p>
            <a:r>
              <a:rPr lang="en-US" dirty="0"/>
              <a:t>Linux Markets and Distributions</a:t>
            </a:r>
            <a:endParaRPr dirty="0"/>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10</a:t>
            </a:fld>
            <a:endParaRPr/>
          </a:p>
        </p:txBody>
      </p:sp>
    </p:spTree>
    <p:extLst>
      <p:ext uri="{BB962C8B-B14F-4D97-AF65-F5344CB8AC3E}">
        <p14:creationId xmlns:p14="http://schemas.microsoft.com/office/powerpoint/2010/main" val="2060370389"/>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lnSpcReduction="10000"/>
          </a:bodyPr>
          <a:lstStyle/>
          <a:p>
            <a:pPr marL="114300" marR="0" lvl="0" indent="0">
              <a:lnSpc>
                <a:spcPct val="120000"/>
              </a:lnSpc>
              <a:spcBef>
                <a:spcPts val="0"/>
              </a:spcBef>
              <a:buClr>
                <a:srgbClr val="073763"/>
              </a:buClr>
              <a:buSzPts val="1800"/>
              <a:buNone/>
            </a:pPr>
            <a:r>
              <a:rPr lang="en-US" sz="2400" b="1" dirty="0">
                <a:solidFill>
                  <a:srgbClr val="073763"/>
                </a:solidFill>
                <a:uFillTx/>
                <a:latin typeface="Arial"/>
                <a:cs typeface="Arial"/>
                <a:sym typeface="Arial"/>
              </a:rPr>
              <a:t>OP Driverless Printing support in Linux</a:t>
            </a:r>
          </a:p>
          <a:p>
            <a:pPr marL="457200" marR="0" lvl="0">
              <a:lnSpc>
                <a:spcPct val="120000"/>
              </a:lnSpc>
              <a:spcBef>
                <a:spcPts val="0"/>
              </a:spcBef>
              <a:buClr>
                <a:srgbClr val="073763"/>
              </a:buClr>
              <a:buSzPts val="1800"/>
              <a:buFont typeface="Arial"/>
              <a:buChar char="●"/>
            </a:pPr>
            <a:r>
              <a:rPr lang="en-US" sz="1900" b="1" dirty="0">
                <a:solidFill>
                  <a:srgbClr val="073763"/>
                </a:solidFill>
                <a:highlight>
                  <a:srgbClr val="FFFFFF"/>
                </a:highlight>
                <a:uFillTx/>
                <a:latin typeface="Arial"/>
                <a:cs typeface="Arial"/>
                <a:sym typeface="Arial"/>
              </a:rPr>
              <a:t>Developers – Till Kamppeter and Linux community</a:t>
            </a:r>
          </a:p>
          <a:p>
            <a:pPr marL="457200" marR="0" lvl="0">
              <a:lnSpc>
                <a:spcPct val="120000"/>
              </a:lnSpc>
              <a:spcBef>
                <a:spcPts val="0"/>
              </a:spcBef>
              <a:buClr>
                <a:srgbClr val="073763"/>
              </a:buClr>
              <a:buSzPts val="1800"/>
              <a:buFont typeface="Arial"/>
              <a:buChar char="●"/>
            </a:pPr>
            <a:r>
              <a:rPr lang="en-US" sz="1900" b="1" dirty="0">
                <a:solidFill>
                  <a:srgbClr val="073763"/>
                </a:solidFill>
                <a:highlight>
                  <a:srgbClr val="FFFFFF"/>
                </a:highlight>
                <a:uFillTx/>
                <a:latin typeface="Arial"/>
                <a:cs typeface="Arial"/>
                <a:sym typeface="Arial"/>
              </a:rPr>
              <a:t>Ubuntu 19.04 (18 April 2019) – Driverless Printing enhanced</a:t>
            </a:r>
            <a:br>
              <a:rPr lang="en-US" sz="1900" b="1" dirty="0">
                <a:solidFill>
                  <a:srgbClr val="073763"/>
                </a:solidFill>
                <a:highlight>
                  <a:srgbClr val="FFFFFF"/>
                </a:highlight>
                <a:uFillTx/>
                <a:latin typeface="Arial"/>
                <a:cs typeface="Arial"/>
                <a:sym typeface="Arial"/>
              </a:rPr>
            </a:br>
            <a:r>
              <a:rPr lang="en-US" sz="1900" b="1" dirty="0">
                <a:solidFill>
                  <a:srgbClr val="073763"/>
                </a:solidFill>
                <a:highlight>
                  <a:srgbClr val="FFFFFF"/>
                </a:highlight>
                <a:uFillTx/>
                <a:latin typeface="Arial"/>
                <a:cs typeface="Arial"/>
                <a:sym typeface="Arial"/>
              </a:rPr>
              <a:t>–  Automatic setup / Connect a printer as easily as a USB stick</a:t>
            </a:r>
            <a:br>
              <a:rPr lang="en-US" sz="1900" b="1" dirty="0">
                <a:solidFill>
                  <a:srgbClr val="073763"/>
                </a:solidFill>
                <a:highlight>
                  <a:srgbClr val="FFFFFF"/>
                </a:highlight>
                <a:uFillTx/>
                <a:latin typeface="Arial"/>
                <a:cs typeface="Arial"/>
                <a:sym typeface="Arial"/>
              </a:rPr>
            </a:br>
            <a:r>
              <a:rPr lang="en-US" sz="1900" b="1" dirty="0">
                <a:solidFill>
                  <a:srgbClr val="073763"/>
                </a:solidFill>
                <a:uFillTx/>
                <a:latin typeface="Arial"/>
                <a:cs typeface="Arial"/>
                <a:sym typeface="Arial"/>
                <a:hlinkClick r:id="rId2"/>
              </a:rPr>
              <a:t>https://wiki.ubuntu.com/Releases</a:t>
            </a:r>
            <a:r>
              <a:rPr lang="en-US" sz="1900" b="1" dirty="0">
                <a:solidFill>
                  <a:srgbClr val="073763"/>
                </a:solidFill>
                <a:highlight>
                  <a:srgbClr val="FFFFFF"/>
                </a:highlight>
                <a:uFillTx/>
                <a:latin typeface="Arial"/>
                <a:cs typeface="Arial"/>
                <a:sym typeface="Arial"/>
              </a:rPr>
              <a:t> –  Disco Dingo</a:t>
            </a:r>
          </a:p>
          <a:p>
            <a:pPr marL="457200" marR="0" lvl="0">
              <a:lnSpc>
                <a:spcPct val="120000"/>
              </a:lnSpc>
              <a:spcBef>
                <a:spcPts val="0"/>
              </a:spcBef>
              <a:buClr>
                <a:srgbClr val="073763"/>
              </a:buClr>
              <a:buSzPts val="1800"/>
              <a:buFont typeface="Arial"/>
              <a:buChar char="●"/>
            </a:pPr>
            <a:r>
              <a:rPr lang="en-US" sz="1900" b="1" dirty="0">
                <a:solidFill>
                  <a:srgbClr val="073763"/>
                </a:solidFill>
                <a:highlight>
                  <a:srgbClr val="FFFFFF"/>
                </a:highlight>
                <a:uFillTx/>
                <a:latin typeface="Arial"/>
                <a:cs typeface="Arial"/>
                <a:sym typeface="Arial"/>
              </a:rPr>
              <a:t>IPP Everywhere open standard from PWG mainstream in CUPS – 365 IPP Everywhere Printers now certified</a:t>
            </a:r>
          </a:p>
          <a:p>
            <a:pPr marL="457200" marR="0" lvl="0">
              <a:lnSpc>
                <a:spcPct val="120000"/>
              </a:lnSpc>
              <a:spcBef>
                <a:spcPts val="0"/>
              </a:spcBef>
              <a:buClr>
                <a:srgbClr val="073763"/>
              </a:buClr>
              <a:buSzPts val="1800"/>
              <a:buFont typeface="Arial"/>
              <a:buChar char="●"/>
            </a:pPr>
            <a:r>
              <a:rPr lang="en-US" sz="1900" b="1" dirty="0">
                <a:solidFill>
                  <a:srgbClr val="073763"/>
                </a:solidFill>
                <a:highlight>
                  <a:srgbClr val="FFFFFF"/>
                </a:highlight>
                <a:uFillTx/>
                <a:latin typeface="Arial"/>
                <a:cs typeface="Arial"/>
                <a:sym typeface="Arial"/>
              </a:rPr>
              <a:t>CUPS 2.2.10 (7 December 2018) – included in Ubuntu 19.04</a:t>
            </a:r>
            <a:br>
              <a:rPr lang="en-US" sz="1900" b="1" dirty="0">
                <a:solidFill>
                  <a:srgbClr val="073763"/>
                </a:solidFill>
                <a:highlight>
                  <a:srgbClr val="FFFFFF"/>
                </a:highlight>
                <a:uFillTx/>
                <a:latin typeface="Arial"/>
                <a:cs typeface="Arial"/>
                <a:sym typeface="Arial"/>
              </a:rPr>
            </a:br>
            <a:r>
              <a:rPr lang="en-US" sz="1900" b="1" dirty="0">
                <a:solidFill>
                  <a:srgbClr val="073763"/>
                </a:solidFill>
                <a:highlight>
                  <a:srgbClr val="FFFFFF"/>
                </a:highlight>
                <a:uFillTx/>
                <a:latin typeface="Arial"/>
                <a:cs typeface="Arial"/>
                <a:sym typeface="Arial"/>
              </a:rPr>
              <a:t>– ‘</a:t>
            </a:r>
            <a:r>
              <a:rPr lang="en-US" sz="1900" b="1" dirty="0" err="1">
                <a:solidFill>
                  <a:srgbClr val="073763"/>
                </a:solidFill>
                <a:highlight>
                  <a:srgbClr val="FFFFFF"/>
                </a:highlight>
                <a:uFillTx/>
                <a:latin typeface="Arial"/>
                <a:cs typeface="Arial"/>
                <a:sym typeface="Arial"/>
              </a:rPr>
              <a:t>lpoptions</a:t>
            </a:r>
            <a:r>
              <a:rPr lang="en-US" sz="1900" b="1" dirty="0">
                <a:solidFill>
                  <a:srgbClr val="073763"/>
                </a:solidFill>
                <a:highlight>
                  <a:srgbClr val="FFFFFF"/>
                </a:highlight>
                <a:uFillTx/>
                <a:latin typeface="Arial"/>
                <a:cs typeface="Arial"/>
                <a:sym typeface="Arial"/>
              </a:rPr>
              <a:t>’ for IPP Everywhere, USB &amp; PPD fixes, Page accounting (2.3)</a:t>
            </a:r>
          </a:p>
          <a:p>
            <a:pPr marL="457200" marR="0" lvl="0">
              <a:lnSpc>
                <a:spcPct val="120000"/>
              </a:lnSpc>
              <a:spcBef>
                <a:spcPts val="0"/>
              </a:spcBef>
              <a:buClr>
                <a:srgbClr val="073763"/>
              </a:buClr>
              <a:buSzPts val="1800"/>
              <a:buFont typeface="Arial"/>
              <a:buChar char="●"/>
            </a:pPr>
            <a:r>
              <a:rPr lang="en-US" sz="1900" b="1" dirty="0">
                <a:solidFill>
                  <a:srgbClr val="073763"/>
                </a:solidFill>
                <a:highlight>
                  <a:srgbClr val="FFFFFF"/>
                </a:highlight>
                <a:uFillTx/>
                <a:latin typeface="Arial"/>
                <a:cs typeface="Arial"/>
                <a:sym typeface="Arial"/>
              </a:rPr>
              <a:t>CUPS 2.2.11 (22 March 2019) – </a:t>
            </a:r>
            <a:r>
              <a:rPr lang="en-US" sz="1900" b="1" i="1" dirty="0">
                <a:solidFill>
                  <a:srgbClr val="073763"/>
                </a:solidFill>
                <a:highlight>
                  <a:srgbClr val="FFFFFF"/>
                </a:highlight>
                <a:uFillTx/>
                <a:latin typeface="Arial"/>
                <a:cs typeface="Arial"/>
                <a:sym typeface="Arial"/>
              </a:rPr>
              <a:t>not in Ubuntu 19.04 release </a:t>
            </a:r>
            <a:br>
              <a:rPr lang="en-US" sz="1900" b="1" dirty="0">
                <a:solidFill>
                  <a:srgbClr val="073763"/>
                </a:solidFill>
                <a:highlight>
                  <a:srgbClr val="FFFFFF"/>
                </a:highlight>
                <a:uFillTx/>
                <a:latin typeface="Arial"/>
                <a:cs typeface="Arial"/>
                <a:sym typeface="Arial"/>
              </a:rPr>
            </a:br>
            <a:r>
              <a:rPr lang="en-US" sz="1900" b="1" dirty="0">
                <a:solidFill>
                  <a:srgbClr val="073763"/>
                </a:solidFill>
                <a:highlight>
                  <a:srgbClr val="FFFFFF"/>
                </a:highlight>
                <a:uFillTx/>
                <a:latin typeface="Arial"/>
                <a:cs typeface="Arial"/>
                <a:sym typeface="Arial"/>
              </a:rPr>
              <a:t>– Bug fixes in Scheduler, IPP Everywhere, CUPS library, and USB printers</a:t>
            </a:r>
          </a:p>
          <a:p>
            <a:pPr marL="457200" marR="0" lvl="0">
              <a:lnSpc>
                <a:spcPct val="120000"/>
              </a:lnSpc>
              <a:spcBef>
                <a:spcPts val="0"/>
              </a:spcBef>
              <a:buClr>
                <a:srgbClr val="073763"/>
              </a:buClr>
              <a:buSzPts val="1800"/>
              <a:buFont typeface="Arial"/>
              <a:buChar char="●"/>
            </a:pPr>
            <a:r>
              <a:rPr lang="en-US" sz="1900" b="1" dirty="0">
                <a:solidFill>
                  <a:srgbClr val="073763"/>
                </a:solidFill>
                <a:highlight>
                  <a:srgbClr val="FFFFFF"/>
                </a:highlight>
                <a:uFillTx/>
                <a:latin typeface="Arial"/>
                <a:cs typeface="Arial"/>
                <a:sym typeface="Arial"/>
              </a:rPr>
              <a:t>CUPS 2.3b7 (14 December 2018) </a:t>
            </a:r>
            <a:br>
              <a:rPr lang="en-US" sz="1900" b="1" dirty="0">
                <a:solidFill>
                  <a:srgbClr val="073763"/>
                </a:solidFill>
                <a:highlight>
                  <a:srgbClr val="FFFFFF"/>
                </a:highlight>
                <a:uFillTx/>
                <a:latin typeface="Arial"/>
                <a:cs typeface="Arial"/>
                <a:sym typeface="Arial"/>
              </a:rPr>
            </a:br>
            <a:r>
              <a:rPr lang="en-US" sz="1900" b="1" dirty="0">
                <a:solidFill>
                  <a:srgbClr val="073763"/>
                </a:solidFill>
                <a:highlight>
                  <a:srgbClr val="FFFFFF"/>
                </a:highlight>
                <a:uFillTx/>
                <a:latin typeface="Arial"/>
                <a:cs typeface="Arial"/>
                <a:sym typeface="Arial"/>
              </a:rPr>
              <a:t>– Bug fixes and build failure fixes</a:t>
            </a:r>
            <a:endParaRPr lang="en-US" sz="1900" dirty="0"/>
          </a:p>
        </p:txBody>
      </p:sp>
      <p:sp>
        <p:nvSpPr>
          <p:cNvPr id="136" name="Shape 136"/>
          <p:cNvSpPr>
            <a:spLocks noGrp="1"/>
          </p:cNvSpPr>
          <p:nvPr>
            <p:ph type="title"/>
          </p:nvPr>
        </p:nvSpPr>
        <p:spPr>
          <a:prstGeom prst="rect">
            <a:avLst/>
          </a:prstGeom>
        </p:spPr>
        <p:txBody>
          <a:bodyPr/>
          <a:lstStyle/>
          <a:p>
            <a:r>
              <a:rPr lang="en-US" dirty="0"/>
              <a:t>OpenPrinting 2019 – 1 of 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11</a:t>
            </a:fld>
            <a:endParaRPr/>
          </a:p>
        </p:txBody>
      </p:sp>
    </p:spTree>
    <p:extLst>
      <p:ext uri="{BB962C8B-B14F-4D97-AF65-F5344CB8AC3E}">
        <p14:creationId xmlns:p14="http://schemas.microsoft.com/office/powerpoint/2010/main" val="1896817186"/>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OP CUPS Filters – accomplishments this year</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Developers – Till Kamppeter and Linux community</a:t>
            </a:r>
            <a:br>
              <a:rPr lang="en-US" sz="1800" b="1" dirty="0">
                <a:solidFill>
                  <a:srgbClr val="073763"/>
                </a:solidFill>
                <a:highlight>
                  <a:srgbClr val="FFFFFF"/>
                </a:highlight>
                <a:uFillTx/>
                <a:latin typeface="Arial"/>
                <a:cs typeface="Arial"/>
                <a:sym typeface="Arial"/>
              </a:rPr>
            </a:br>
            <a:r>
              <a:rPr lang="en-US" sz="1800" b="1" dirty="0">
                <a:solidFill>
                  <a:srgbClr val="073763"/>
                </a:solidFill>
                <a:uFillTx/>
                <a:latin typeface="Arial"/>
                <a:cs typeface="Arial"/>
                <a:sym typeface="Arial"/>
                <a:hlinkClick r:id="rId2"/>
              </a:rPr>
              <a:t>http://www.openprinting.org/download/cups-filters/</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cups-browsed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No new features added after last year’s OpenPrinting Summit 2018</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Focus on reliability this year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Bug fixes in Cluster Printing, IPPS upgrade, HTTP timeouts, etc.</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filters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a:t>
            </a:r>
            <a:r>
              <a:rPr lang="en-US" sz="1800" b="1" dirty="0" err="1">
                <a:solidFill>
                  <a:srgbClr val="073763"/>
                </a:solidFill>
                <a:highlight>
                  <a:srgbClr val="FFFFFF"/>
                </a:highlight>
                <a:uFillTx/>
                <a:latin typeface="Arial"/>
                <a:cs typeface="Arial"/>
                <a:sym typeface="Arial"/>
              </a:rPr>
              <a:t>pdftoopvp</a:t>
            </a:r>
            <a:r>
              <a:rPr lang="en-US" sz="1800" b="1" dirty="0">
                <a:solidFill>
                  <a:srgbClr val="073763"/>
                </a:solidFill>
                <a:highlight>
                  <a:srgbClr val="FFFFFF"/>
                </a:highlight>
                <a:uFillTx/>
                <a:latin typeface="Arial"/>
                <a:cs typeface="Arial"/>
                <a:sym typeface="Arial"/>
              </a:rPr>
              <a:t> and </a:t>
            </a:r>
            <a:r>
              <a:rPr lang="en-US" sz="1800" b="1" dirty="0" err="1">
                <a:solidFill>
                  <a:srgbClr val="073763"/>
                </a:solidFill>
                <a:highlight>
                  <a:srgbClr val="FFFFFF"/>
                </a:highlight>
                <a:uFillTx/>
                <a:latin typeface="Arial"/>
                <a:cs typeface="Arial"/>
                <a:sym typeface="Arial"/>
              </a:rPr>
              <a:t>pdftoijs</a:t>
            </a:r>
            <a:r>
              <a:rPr lang="en-US" sz="1800" b="1" dirty="0">
                <a:solidFill>
                  <a:srgbClr val="073763"/>
                </a:solidFill>
                <a:highlight>
                  <a:srgbClr val="FFFFFF"/>
                </a:highlight>
                <a:uFillTx/>
                <a:latin typeface="Arial"/>
                <a:cs typeface="Arial"/>
                <a:sym typeface="Arial"/>
              </a:rPr>
              <a:t> deprecated</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QPDF-based solutions – </a:t>
            </a:r>
            <a:r>
              <a:rPr lang="en-US" sz="1800" b="1" dirty="0" err="1">
                <a:solidFill>
                  <a:srgbClr val="073763"/>
                </a:solidFill>
                <a:highlight>
                  <a:srgbClr val="FFFFFF"/>
                </a:highlight>
                <a:uFillTx/>
                <a:latin typeface="Arial"/>
                <a:cs typeface="Arial"/>
                <a:sym typeface="Arial"/>
              </a:rPr>
              <a:t>pdftopdf</a:t>
            </a:r>
            <a:r>
              <a:rPr lang="en-US" sz="1800" b="1" dirty="0">
                <a:solidFill>
                  <a:srgbClr val="073763"/>
                </a:solidFill>
                <a:highlight>
                  <a:srgbClr val="FFFFFF"/>
                </a:highlight>
                <a:uFillTx/>
                <a:latin typeface="Arial"/>
                <a:cs typeface="Arial"/>
                <a:sym typeface="Arial"/>
              </a:rPr>
              <a:t>, </a:t>
            </a:r>
            <a:r>
              <a:rPr lang="en-US" sz="1800" b="1" dirty="0" err="1">
                <a:solidFill>
                  <a:srgbClr val="073763"/>
                </a:solidFill>
                <a:highlight>
                  <a:srgbClr val="FFFFFF"/>
                </a:highlight>
                <a:uFillTx/>
                <a:latin typeface="Arial"/>
                <a:cs typeface="Arial"/>
                <a:sym typeface="Arial"/>
              </a:rPr>
              <a:t>bannertopdf</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New options for scaling/fitting images/page content</a:t>
            </a:r>
          </a:p>
          <a:p>
            <a:pPr marL="457200" marR="0" lvl="0">
              <a:lnSpc>
                <a:spcPct val="120000"/>
              </a:lnSpc>
              <a:spcBef>
                <a:spcPts val="0"/>
              </a:spcBef>
              <a:buClr>
                <a:srgbClr val="073763"/>
              </a:buClr>
              <a:buSzPts val="1800"/>
              <a:buFont typeface="Arial"/>
              <a:buChar char="●"/>
            </a:pPr>
            <a:r>
              <a:rPr lang="en-US" sz="1800" b="1" dirty="0" err="1">
                <a:solidFill>
                  <a:srgbClr val="073763"/>
                </a:solidFill>
                <a:highlight>
                  <a:srgbClr val="FFFFFF"/>
                </a:highlight>
                <a:uFillTx/>
                <a:latin typeface="Arial"/>
                <a:cs typeface="Arial"/>
                <a:sym typeface="Arial"/>
              </a:rPr>
              <a:t>ippusbxd</a:t>
            </a:r>
            <a:r>
              <a:rPr lang="en-US" sz="1800" b="1" dirty="0">
                <a:solidFill>
                  <a:srgbClr val="073763"/>
                </a:solidFill>
                <a:highlight>
                  <a:srgbClr val="FFFFFF"/>
                </a:highlight>
                <a:uFillTx/>
                <a:latin typeface="Arial"/>
                <a:cs typeface="Arial"/>
                <a:sym typeface="Arial"/>
              </a:rPr>
              <a:t>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No code changes, no new features, no functional changes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Need Avahi patch (not just Ubuntu) – now in progress</a:t>
            </a:r>
            <a:endParaRPr lang="en-US" sz="1800" dirty="0"/>
          </a:p>
        </p:txBody>
      </p:sp>
      <p:sp>
        <p:nvSpPr>
          <p:cNvPr id="136" name="Shape 136"/>
          <p:cNvSpPr>
            <a:spLocks noGrp="1"/>
          </p:cNvSpPr>
          <p:nvPr>
            <p:ph type="title"/>
          </p:nvPr>
        </p:nvSpPr>
        <p:spPr>
          <a:prstGeom prst="rect">
            <a:avLst/>
          </a:prstGeom>
        </p:spPr>
        <p:txBody>
          <a:bodyPr/>
          <a:lstStyle/>
          <a:p>
            <a:r>
              <a:rPr lang="en-US" dirty="0"/>
              <a:t>OpenPrinting 2019 – 2 of 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12</a:t>
            </a:fld>
            <a:endParaRPr/>
          </a:p>
        </p:txBody>
      </p:sp>
    </p:spTree>
    <p:extLst>
      <p:ext uri="{BB962C8B-B14F-4D97-AF65-F5344CB8AC3E}">
        <p14:creationId xmlns:p14="http://schemas.microsoft.com/office/powerpoint/2010/main" val="6415789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OP CUPS Filters – the future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Make cups-browsed re-</a:t>
            </a:r>
            <a:r>
              <a:rPr lang="en-US" sz="1800" b="1" dirty="0" err="1">
                <a:solidFill>
                  <a:srgbClr val="073763"/>
                </a:solidFill>
                <a:highlight>
                  <a:srgbClr val="FFFFFF"/>
                </a:highlight>
                <a:uFillTx/>
                <a:latin typeface="Arial"/>
                <a:cs typeface="Arial"/>
                <a:sym typeface="Arial"/>
              </a:rPr>
              <a:t>startable</a:t>
            </a:r>
            <a:r>
              <a:rPr lang="en-US" sz="1800" b="1" dirty="0">
                <a:solidFill>
                  <a:srgbClr val="073763"/>
                </a:solidFill>
                <a:highlight>
                  <a:srgbClr val="FFFFFF"/>
                </a:highlight>
                <a:uFillTx/>
                <a:latin typeface="Arial"/>
                <a:cs typeface="Arial"/>
                <a:sym typeface="Arial"/>
              </a:rPr>
              <a:t> in-process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Make cups-browsed not use CUPS PPD APIs any more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Make cups-browsed treat IPP network printers and remote CUPS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printers equal</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Make cups-browsed auto-select printers in a cluster of very different printers depending on Job and option settings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Make cups-filters not use CUPS PPD APIs any more</a:t>
            </a:r>
          </a:p>
          <a:p>
            <a:pPr marL="114300" marR="0" lvl="0" indent="0">
              <a:lnSpc>
                <a:spcPct val="120000"/>
              </a:lnSpc>
              <a:spcBef>
                <a:spcPts val="0"/>
              </a:spcBef>
              <a:buClr>
                <a:srgbClr val="073763"/>
              </a:buClr>
              <a:buSzPts val="1800"/>
              <a:buNone/>
            </a:pPr>
            <a:endParaRPr lang="en-US" sz="2000" b="1" dirty="0">
              <a:solidFill>
                <a:srgbClr val="073763"/>
              </a:solidFill>
              <a:highlight>
                <a:srgbClr val="FFFFFF"/>
              </a:highlight>
              <a:uFillTx/>
              <a:latin typeface="Arial"/>
              <a:cs typeface="Arial"/>
              <a:sym typeface="Arial"/>
            </a:endParaRPr>
          </a:p>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OP IPP System Service support – the future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Full system admin support for MFDs and Printers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Full driverless support for MFDs, including driverless IPP Scan</a:t>
            </a:r>
            <a:endParaRPr lang="en-US" sz="1800" b="1" dirty="0">
              <a:solidFill>
                <a:srgbClr val="073763"/>
              </a:solidFill>
              <a:uFillTx/>
              <a:latin typeface="Arial"/>
              <a:cs typeface="Arial"/>
              <a:sym typeface="Arial"/>
            </a:endParaRPr>
          </a:p>
          <a:p>
            <a:pPr marL="114300" marR="0" lvl="0" indent="0">
              <a:lnSpc>
                <a:spcPct val="120000"/>
              </a:lnSpc>
              <a:spcBef>
                <a:spcPts val="0"/>
              </a:spcBef>
              <a:buClr>
                <a:srgbClr val="073763"/>
              </a:buClr>
              <a:buSzPts val="1800"/>
              <a:buNone/>
            </a:pPr>
            <a:endParaRPr lang="en-US" sz="20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2019 – 3 of 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13</a:t>
            </a:fld>
            <a:endParaRPr/>
          </a:p>
        </p:txBody>
      </p:sp>
    </p:spTree>
    <p:extLst>
      <p:ext uri="{BB962C8B-B14F-4D97-AF65-F5344CB8AC3E}">
        <p14:creationId xmlns:p14="http://schemas.microsoft.com/office/powerpoint/2010/main" val="4060005033"/>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GSoC 2019 – OP Recruitment</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Student selection process started in Jan 2018 – long before GSoC</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Screened over 100 students from different universities</a:t>
            </a: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GSoC 2019 – OP 5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Generic Framework to turn legacy drivers consisting of CUPS filters and PPDs into Printer Applications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IPP: </a:t>
            </a:r>
            <a:r>
              <a:rPr lang="en-US" sz="1800" b="1" dirty="0" err="1">
                <a:solidFill>
                  <a:srgbClr val="073763"/>
                </a:solidFill>
                <a:highlight>
                  <a:srgbClr val="FFFFFF"/>
                </a:highlight>
                <a:uFillTx/>
                <a:latin typeface="Arial"/>
                <a:cs typeface="Arial"/>
                <a:sym typeface="Arial"/>
              </a:rPr>
              <a:t>ipptool</a:t>
            </a:r>
            <a:r>
              <a:rPr lang="en-US" sz="1800" b="1" dirty="0">
                <a:solidFill>
                  <a:srgbClr val="073763"/>
                </a:solidFill>
                <a:highlight>
                  <a:srgbClr val="FFFFFF"/>
                </a:highlight>
                <a:uFillTx/>
                <a:latin typeface="Arial"/>
                <a:cs typeface="Arial"/>
                <a:sym typeface="Arial"/>
              </a:rPr>
              <a:t> test suite for IPP System Service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IPP: </a:t>
            </a:r>
            <a:r>
              <a:rPr lang="en-US" sz="1800" b="1" dirty="0" err="1">
                <a:solidFill>
                  <a:srgbClr val="073763"/>
                </a:solidFill>
                <a:highlight>
                  <a:srgbClr val="FFFFFF"/>
                </a:highlight>
                <a:uFillTx/>
                <a:latin typeface="Arial"/>
                <a:cs typeface="Arial"/>
                <a:sym typeface="Arial"/>
              </a:rPr>
              <a:t>ipptool</a:t>
            </a:r>
            <a:r>
              <a:rPr lang="en-US" sz="1800" b="1" dirty="0">
                <a:solidFill>
                  <a:srgbClr val="073763"/>
                </a:solidFill>
                <a:highlight>
                  <a:srgbClr val="FFFFFF"/>
                </a:highlight>
                <a:uFillTx/>
                <a:latin typeface="Arial"/>
                <a:cs typeface="Arial"/>
                <a:sym typeface="Arial"/>
              </a:rPr>
              <a:t> test suite updates for IPP errata updates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Update </a:t>
            </a:r>
            <a:r>
              <a:rPr lang="en-US" sz="1800" b="1" dirty="0" err="1">
                <a:solidFill>
                  <a:srgbClr val="073763"/>
                </a:solidFill>
                <a:highlight>
                  <a:srgbClr val="FFFFFF"/>
                </a:highlight>
                <a:uFillTx/>
                <a:latin typeface="Arial"/>
                <a:cs typeface="Arial"/>
                <a:sym typeface="Arial"/>
              </a:rPr>
              <a:t>pdftoraster</a:t>
            </a:r>
            <a:r>
              <a:rPr lang="en-US" sz="1800" b="1" dirty="0">
                <a:solidFill>
                  <a:srgbClr val="073763"/>
                </a:solidFill>
                <a:highlight>
                  <a:srgbClr val="FFFFFF"/>
                </a:highlight>
                <a:uFillTx/>
                <a:latin typeface="Arial"/>
                <a:cs typeface="Arial"/>
                <a:sym typeface="Arial"/>
              </a:rPr>
              <a:t> to only use standard </a:t>
            </a:r>
            <a:r>
              <a:rPr lang="en-US" sz="1800" b="1" dirty="0" err="1">
                <a:solidFill>
                  <a:srgbClr val="073763"/>
                </a:solidFill>
                <a:highlight>
                  <a:srgbClr val="FFFFFF"/>
                </a:highlight>
                <a:uFillTx/>
                <a:latin typeface="Arial"/>
                <a:cs typeface="Arial"/>
                <a:sym typeface="Arial"/>
              </a:rPr>
              <a:t>Poppler</a:t>
            </a:r>
            <a:r>
              <a:rPr lang="en-US" sz="1800" b="1" dirty="0">
                <a:solidFill>
                  <a:srgbClr val="073763"/>
                </a:solidFill>
                <a:highlight>
                  <a:srgbClr val="FFFFFF"/>
                </a:highlight>
                <a:uFillTx/>
                <a:latin typeface="Arial"/>
                <a:cs typeface="Arial"/>
                <a:sym typeface="Arial"/>
              </a:rPr>
              <a:t> APIs </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Turn the </a:t>
            </a:r>
            <a:r>
              <a:rPr lang="en-US" sz="1800" b="1" dirty="0" err="1">
                <a:solidFill>
                  <a:srgbClr val="073763"/>
                </a:solidFill>
                <a:highlight>
                  <a:srgbClr val="FFFFFF"/>
                </a:highlight>
                <a:uFillTx/>
                <a:latin typeface="Arial"/>
                <a:cs typeface="Arial"/>
                <a:sym typeface="Arial"/>
              </a:rPr>
              <a:t>scp</a:t>
            </a:r>
            <a:r>
              <a:rPr lang="en-US" sz="1800" b="1" dirty="0">
                <a:solidFill>
                  <a:srgbClr val="073763"/>
                </a:solidFill>
                <a:highlight>
                  <a:srgbClr val="FFFFFF"/>
                </a:highlight>
                <a:uFillTx/>
                <a:latin typeface="Arial"/>
                <a:cs typeface="Arial"/>
                <a:sym typeface="Arial"/>
              </a:rPr>
              <a:t>-</a:t>
            </a:r>
            <a:r>
              <a:rPr lang="en-US" sz="1800" b="1" dirty="0" err="1">
                <a:solidFill>
                  <a:srgbClr val="073763"/>
                </a:solidFill>
                <a:highlight>
                  <a:srgbClr val="FFFFFF"/>
                </a:highlight>
                <a:uFillTx/>
                <a:latin typeface="Arial"/>
                <a:cs typeface="Arial"/>
                <a:sym typeface="Arial"/>
              </a:rPr>
              <a:t>dbus</a:t>
            </a:r>
            <a:r>
              <a:rPr lang="en-US" sz="1800" b="1" dirty="0">
                <a:solidFill>
                  <a:srgbClr val="073763"/>
                </a:solidFill>
                <a:highlight>
                  <a:srgbClr val="FFFFFF"/>
                </a:highlight>
                <a:uFillTx/>
                <a:latin typeface="Arial"/>
                <a:cs typeface="Arial"/>
                <a:sym typeface="Arial"/>
              </a:rPr>
              <a:t>-service of system-config-printer into C (from current Python implementation)</a:t>
            </a: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GSoD 2019 – OP in Google Season of Docs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Bringing open source and technical writer communities together</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Linux Foundation was not accepted as a mentor organization</a:t>
            </a:r>
          </a:p>
        </p:txBody>
      </p:sp>
      <p:sp>
        <p:nvSpPr>
          <p:cNvPr id="136" name="Shape 136"/>
          <p:cNvSpPr>
            <a:spLocks noGrp="1"/>
          </p:cNvSpPr>
          <p:nvPr>
            <p:ph type="title"/>
          </p:nvPr>
        </p:nvSpPr>
        <p:spPr>
          <a:prstGeom prst="rect">
            <a:avLst/>
          </a:prstGeom>
        </p:spPr>
        <p:txBody>
          <a:bodyPr/>
          <a:lstStyle/>
          <a:p>
            <a:r>
              <a:rPr lang="en-US" dirty="0"/>
              <a:t>Google Summer of Code 2019</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14</a:t>
            </a:fld>
            <a:endParaRPr/>
          </a:p>
        </p:txBody>
      </p:sp>
    </p:spTree>
    <p:extLst>
      <p:ext uri="{BB962C8B-B14F-4D97-AF65-F5344CB8AC3E}">
        <p14:creationId xmlns:p14="http://schemas.microsoft.com/office/powerpoint/2010/main" val="643375709"/>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OP Highlights since Joint PWG/OP F2F in May 2019</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Linux Plumbers – Lisbon, Portugal – 9-11 September 2019</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OP Micro Conference</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Speakers: </a:t>
            </a:r>
            <a:r>
              <a:rPr lang="sv-SE" sz="1800" b="1" dirty="0">
                <a:solidFill>
                  <a:srgbClr val="073763"/>
                </a:solidFill>
                <a:uFillTx/>
                <a:latin typeface="Arial"/>
                <a:cs typeface="Arial"/>
                <a:sym typeface="Arial"/>
              </a:rPr>
              <a:t>Aveek Basu, Till Kamppeter, Rithvik Patibandla</a:t>
            </a:r>
            <a:br>
              <a:rPr lang="sv-SE" sz="1800" b="1" dirty="0">
                <a:solidFill>
                  <a:srgbClr val="073763"/>
                </a:solidFill>
                <a:uFillTx/>
                <a:latin typeface="Arial"/>
                <a:cs typeface="Arial"/>
                <a:sym typeface="Arial"/>
              </a:rPr>
            </a:br>
            <a:r>
              <a:rPr lang="sv-SE" sz="1800" b="1" dirty="0">
                <a:solidFill>
                  <a:srgbClr val="073763"/>
                </a:solidFill>
                <a:uFillTx/>
                <a:latin typeface="Arial"/>
                <a:cs typeface="Arial"/>
                <a:sym typeface="Arial"/>
                <a:hlinkClick r:id="rId2"/>
              </a:rPr>
              <a:t>https://www.youtube.com/watch?v=0c_JaX4G7Zc</a:t>
            </a:r>
            <a:endParaRPr lang="sv-SE"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OP Mini Summit – Mandi, India – 19 November 2019</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Indian Institute of Technology – recruiting for OP and GSoC</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hlinkClick r:id="rId3"/>
              </a:rPr>
              <a:t>http://www.iitmandi.ac.in/</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Linux Foundation Members Summit 2020 – canceled due to COVID-19</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OP proposal was accepted </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Speakers: </a:t>
            </a:r>
            <a:r>
              <a:rPr lang="en-US" sz="1800" b="1" dirty="0" err="1">
                <a:solidFill>
                  <a:srgbClr val="073763"/>
                </a:solidFill>
                <a:uFillTx/>
                <a:latin typeface="Arial"/>
                <a:cs typeface="Arial"/>
                <a:sym typeface="Arial"/>
              </a:rPr>
              <a:t>Aveek</a:t>
            </a:r>
            <a:r>
              <a:rPr lang="en-US" sz="1800" b="1" dirty="0">
                <a:solidFill>
                  <a:srgbClr val="073763"/>
                </a:solidFill>
                <a:uFillTx/>
                <a:latin typeface="Arial"/>
                <a:cs typeface="Arial"/>
                <a:sym typeface="Arial"/>
              </a:rPr>
              <a:t> </a:t>
            </a:r>
            <a:r>
              <a:rPr lang="en-US" sz="1800" b="1" dirty="0" err="1">
                <a:solidFill>
                  <a:srgbClr val="073763"/>
                </a:solidFill>
                <a:uFillTx/>
                <a:latin typeface="Arial"/>
                <a:cs typeface="Arial"/>
                <a:sym typeface="Arial"/>
              </a:rPr>
              <a:t>Basu</a:t>
            </a:r>
            <a:r>
              <a:rPr lang="en-US" sz="1800" b="1" dirty="0">
                <a:solidFill>
                  <a:srgbClr val="073763"/>
                </a:solidFill>
                <a:uFillTx/>
                <a:latin typeface="Arial"/>
                <a:cs typeface="Arial"/>
                <a:sym typeface="Arial"/>
              </a:rPr>
              <a:t> and Till Kamppeter</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hlinkClick r:id="rId4"/>
              </a:rPr>
              <a:t>https://events.linuxfoundation.org/lf-member-summit/</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OP New Website – fully functional</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hlinkClick r:id="rId5"/>
              </a:rPr>
              <a:t>https://openprinting.github.io</a:t>
            </a:r>
            <a:endParaRPr lang="en-US" sz="1800" b="1" dirty="0">
              <a:solidFill>
                <a:srgbClr val="073763"/>
              </a:solidFill>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2020 – 1 of 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15</a:t>
            </a:fld>
            <a:endParaRPr/>
          </a:p>
        </p:txBody>
      </p:sp>
    </p:spTree>
    <p:extLst>
      <p:ext uri="{BB962C8B-B14F-4D97-AF65-F5344CB8AC3E}">
        <p14:creationId xmlns:p14="http://schemas.microsoft.com/office/powerpoint/2010/main" val="7342161"/>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CUPS Filters Highlights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Developers – Till Kamppeter and Linux community</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Releases – v1.22.5 (7 April 2019) thru v1.27.4 (9 April 2020)</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Ubuntu 20.04 (23 April 2020) – Driverless Printing enhancements</a:t>
            </a:r>
          </a:p>
          <a:p>
            <a:pPr marL="457200" marR="0" lvl="0">
              <a:lnSpc>
                <a:spcPct val="120000"/>
              </a:lnSpc>
              <a:spcBef>
                <a:spcPts val="0"/>
              </a:spcBef>
              <a:buClr>
                <a:srgbClr val="073763"/>
              </a:buClr>
              <a:buSzPts val="1800"/>
              <a:buFont typeface="Arial"/>
              <a:buChar char="●"/>
            </a:pPr>
            <a:r>
              <a:rPr lang="en-US" sz="1800" b="1" dirty="0" err="1">
                <a:solidFill>
                  <a:srgbClr val="073763"/>
                </a:solidFill>
                <a:highlight>
                  <a:srgbClr val="FFFFFF"/>
                </a:highlight>
                <a:uFillTx/>
                <a:latin typeface="Arial"/>
                <a:cs typeface="Arial"/>
                <a:sym typeface="Arial"/>
              </a:rPr>
              <a:t>cupsbrowsed</a:t>
            </a:r>
            <a:r>
              <a:rPr lang="en-US" sz="1800" b="1" dirty="0">
                <a:solidFill>
                  <a:srgbClr val="073763"/>
                </a:solidFill>
                <a:highlight>
                  <a:srgbClr val="FFFFFF"/>
                </a:highlight>
                <a:uFillTx/>
                <a:latin typeface="Arial"/>
                <a:cs typeface="Arial"/>
                <a:sym typeface="Arial"/>
              </a:rPr>
              <a:t> – clustering, PPDs only local, DNS-SD enhancements</a:t>
            </a:r>
          </a:p>
          <a:p>
            <a:pPr marL="457200" marR="0" lvl="0">
              <a:lnSpc>
                <a:spcPct val="120000"/>
              </a:lnSpc>
              <a:spcBef>
                <a:spcPts val="0"/>
              </a:spcBef>
              <a:buClr>
                <a:srgbClr val="073763"/>
              </a:buClr>
              <a:buSzPts val="1800"/>
              <a:buFont typeface="Arial"/>
              <a:buChar char="●"/>
            </a:pPr>
            <a:r>
              <a:rPr lang="en-US" sz="1800" b="1" dirty="0" err="1">
                <a:solidFill>
                  <a:srgbClr val="073763"/>
                </a:solidFill>
                <a:highlight>
                  <a:srgbClr val="FFFFFF"/>
                </a:highlight>
                <a:uFillTx/>
                <a:latin typeface="Arial"/>
                <a:cs typeface="Arial"/>
                <a:sym typeface="Arial"/>
              </a:rPr>
              <a:t>libcupsfilters</a:t>
            </a:r>
            <a:r>
              <a:rPr lang="en-US" sz="1800" b="1" dirty="0">
                <a:solidFill>
                  <a:srgbClr val="073763"/>
                </a:solidFill>
                <a:highlight>
                  <a:srgbClr val="FFFFFF"/>
                </a:highlight>
                <a:uFillTx/>
                <a:latin typeface="Arial"/>
                <a:cs typeface="Arial"/>
                <a:sym typeface="Arial"/>
              </a:rPr>
              <a:t> – get-printer-attributes enhancements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filters – </a:t>
            </a:r>
            <a:r>
              <a:rPr lang="en-US" sz="1800" b="1" dirty="0" err="1">
                <a:solidFill>
                  <a:srgbClr val="073763"/>
                </a:solidFill>
                <a:highlight>
                  <a:srgbClr val="FFFFFF"/>
                </a:highlight>
                <a:uFillTx/>
                <a:latin typeface="Arial"/>
                <a:cs typeface="Arial"/>
                <a:sym typeface="Arial"/>
              </a:rPr>
              <a:t>pdftoraster</a:t>
            </a:r>
            <a:r>
              <a:rPr lang="en-US" sz="1800" b="1" dirty="0">
                <a:solidFill>
                  <a:srgbClr val="073763"/>
                </a:solidFill>
                <a:highlight>
                  <a:srgbClr val="FFFFFF"/>
                </a:highlight>
                <a:uFillTx/>
                <a:latin typeface="Arial"/>
                <a:cs typeface="Arial"/>
                <a:sym typeface="Arial"/>
              </a:rPr>
              <a:t> to stable </a:t>
            </a:r>
            <a:r>
              <a:rPr lang="en-US" sz="1800" b="1" dirty="0" err="1">
                <a:solidFill>
                  <a:srgbClr val="073763"/>
                </a:solidFill>
                <a:highlight>
                  <a:srgbClr val="FFFFFF"/>
                </a:highlight>
                <a:uFillTx/>
                <a:latin typeface="Arial"/>
                <a:cs typeface="Arial"/>
                <a:sym typeface="Arial"/>
              </a:rPr>
              <a:t>Poppler</a:t>
            </a:r>
            <a:r>
              <a:rPr lang="en-US" sz="1800" b="1" dirty="0">
                <a:solidFill>
                  <a:srgbClr val="073763"/>
                </a:solidFill>
                <a:highlight>
                  <a:srgbClr val="FFFFFF"/>
                </a:highlight>
                <a:uFillTx/>
                <a:latin typeface="Arial"/>
                <a:cs typeface="Arial"/>
                <a:sym typeface="Arial"/>
              </a:rPr>
              <a:t> APIs, zero-page input, scaling</a:t>
            </a:r>
          </a:p>
          <a:p>
            <a:pPr marL="114300" marR="0" lvl="0" indent="0">
              <a:lnSpc>
                <a:spcPct val="120000"/>
              </a:lnSpc>
              <a:spcBef>
                <a:spcPts val="0"/>
              </a:spcBef>
              <a:buClr>
                <a:srgbClr val="073763"/>
              </a:buClr>
              <a:buSzPts val="1800"/>
              <a:buNone/>
            </a:pPr>
            <a:endParaRPr lang="en-US" b="1" dirty="0">
              <a:solidFill>
                <a:srgbClr val="073763"/>
              </a:solidFill>
              <a:uFillTx/>
              <a:latin typeface="Arial"/>
              <a:cs typeface="Arial"/>
              <a:sym typeface="Arial"/>
            </a:endParaRPr>
          </a:p>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OP Driverless Scanning support in Linux</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Developers – Till Kamppeter and Linux community</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Mostly for MFPs – put SANE under the hood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Integrate several proprietary scan technologies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Future direction is Scanner Application Snap</a:t>
            </a:r>
          </a:p>
        </p:txBody>
      </p:sp>
      <p:sp>
        <p:nvSpPr>
          <p:cNvPr id="136" name="Shape 136"/>
          <p:cNvSpPr>
            <a:spLocks noGrp="1"/>
          </p:cNvSpPr>
          <p:nvPr>
            <p:ph type="title"/>
          </p:nvPr>
        </p:nvSpPr>
        <p:spPr>
          <a:prstGeom prst="rect">
            <a:avLst/>
          </a:prstGeom>
        </p:spPr>
        <p:txBody>
          <a:bodyPr/>
          <a:lstStyle/>
          <a:p>
            <a:r>
              <a:rPr lang="en-US" dirty="0"/>
              <a:t>OpenPrinting 2020 – 2 of 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16</a:t>
            </a:fld>
            <a:endParaRPr/>
          </a:p>
        </p:txBody>
      </p:sp>
    </p:spTree>
    <p:extLst>
      <p:ext uri="{BB962C8B-B14F-4D97-AF65-F5344CB8AC3E}">
        <p14:creationId xmlns:p14="http://schemas.microsoft.com/office/powerpoint/2010/main" val="3781353259"/>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OP CUPS Filters – the future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CUPS in a Snap – CUPS, </a:t>
            </a:r>
            <a:r>
              <a:rPr lang="en-US" sz="1800" b="1" dirty="0">
                <a:solidFill>
                  <a:srgbClr val="073763"/>
                </a:solidFill>
                <a:uFillTx/>
                <a:latin typeface="Arial"/>
                <a:cs typeface="Arial"/>
                <a:sym typeface="Arial"/>
              </a:rPr>
              <a:t>cups-filters, </a:t>
            </a:r>
            <a:r>
              <a:rPr lang="en-US" sz="1800" b="1" dirty="0" err="1">
                <a:solidFill>
                  <a:srgbClr val="073763"/>
                </a:solidFill>
                <a:uFillTx/>
                <a:latin typeface="Arial"/>
                <a:cs typeface="Arial"/>
                <a:sym typeface="Arial"/>
              </a:rPr>
              <a:t>cupsbrowsed</a:t>
            </a:r>
            <a:r>
              <a:rPr lang="en-US" sz="1800" b="1" dirty="0">
                <a:solidFill>
                  <a:srgbClr val="073763"/>
                </a:solidFill>
                <a:uFillTx/>
                <a:latin typeface="Arial"/>
                <a:cs typeface="Arial"/>
                <a:sym typeface="Arial"/>
              </a:rPr>
              <a:t>, GS, QPDF </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complete CUPS printing stack in a Snap </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no support for classic drivers</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first production release possibly before Ubuntu 20.10</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Printer Applications (PAPPL) – Mike will discuss </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legacy driver conversions / replacements</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IPP-over-USB – </a:t>
            </a:r>
            <a:r>
              <a:rPr lang="en-US" sz="1800" b="1" dirty="0" err="1">
                <a:solidFill>
                  <a:srgbClr val="073763"/>
                </a:solidFill>
                <a:uFillTx/>
                <a:latin typeface="Arial"/>
                <a:cs typeface="Arial"/>
                <a:sym typeface="Arial"/>
              </a:rPr>
              <a:t>ippusbxd</a:t>
            </a:r>
            <a:r>
              <a:rPr lang="en-US" sz="1800" b="1" dirty="0">
                <a:solidFill>
                  <a:srgbClr val="073763"/>
                </a:solidFill>
                <a:uFillTx/>
                <a:latin typeface="Arial"/>
                <a:cs typeface="Arial"/>
                <a:sym typeface="Arial"/>
              </a:rPr>
              <a:t> versus </a:t>
            </a:r>
            <a:r>
              <a:rPr lang="en-US" sz="1800" b="1" dirty="0" err="1">
                <a:solidFill>
                  <a:srgbClr val="073763"/>
                </a:solidFill>
                <a:uFillTx/>
                <a:latin typeface="Arial"/>
                <a:cs typeface="Arial"/>
                <a:sym typeface="Arial"/>
              </a:rPr>
              <a:t>ipp-usb</a:t>
            </a:r>
            <a:r>
              <a:rPr lang="en-US" sz="1800" b="1" dirty="0">
                <a:solidFill>
                  <a:srgbClr val="073763"/>
                </a:solidFill>
                <a:uFillTx/>
                <a:latin typeface="Arial"/>
                <a:cs typeface="Arial"/>
                <a:sym typeface="Arial"/>
              </a:rPr>
              <a:t> (Go) – Till will discuss </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compatibility and functionality issues</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Avahi – patch for DNS-SD advertising local services accepted </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needed for Printer Applications and IPP-over-USB</a:t>
            </a:r>
          </a:p>
          <a:p>
            <a:pPr marL="457200" marR="0" lvl="0">
              <a:lnSpc>
                <a:spcPct val="120000"/>
              </a:lnSpc>
              <a:spcBef>
                <a:spcPts val="0"/>
              </a:spcBef>
              <a:buClr>
                <a:srgbClr val="073763"/>
              </a:buClr>
              <a:buSzPts val="1800"/>
              <a:buFont typeface="Arial"/>
              <a:buChar char="●"/>
            </a:pP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2020 – 3 of 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17</a:t>
            </a:fld>
            <a:endParaRPr/>
          </a:p>
        </p:txBody>
      </p:sp>
    </p:spTree>
    <p:extLst>
      <p:ext uri="{BB962C8B-B14F-4D97-AF65-F5344CB8AC3E}">
        <p14:creationId xmlns:p14="http://schemas.microsoft.com/office/powerpoint/2010/main" val="276023375"/>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GSoC 2020 – OP Recruitment and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Student recruitment process started in fall 2019 – long before GSoC</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Screened many students from different universities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Specific projects and accepted student proposals to be announced</a:t>
            </a: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GSoC 2020 – Timeline </a:t>
            </a:r>
            <a:r>
              <a:rPr lang="en-US" sz="2400" b="1" dirty="0">
                <a:solidFill>
                  <a:srgbClr val="073763"/>
                </a:solidFill>
                <a:uFillTx/>
                <a:latin typeface="Arial"/>
                <a:cs typeface="Arial"/>
                <a:sym typeface="Arial"/>
              </a:rPr>
              <a:t>Highlights</a:t>
            </a: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20 February 2020 – </a:t>
            </a:r>
            <a:r>
              <a:rPr lang="en-US" sz="1800" b="1" dirty="0">
                <a:solidFill>
                  <a:srgbClr val="073763"/>
                </a:solidFill>
                <a:uFillTx/>
                <a:latin typeface="Arial"/>
                <a:cs typeface="Arial"/>
                <a:sym typeface="Arial"/>
              </a:rPr>
              <a:t>Accepted mentoring organizations announced</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31 March 2020 – Student application deadline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4 May 2020 – </a:t>
            </a:r>
            <a:r>
              <a:rPr lang="en-US" sz="1800" b="1" dirty="0">
                <a:solidFill>
                  <a:srgbClr val="073763"/>
                </a:solidFill>
                <a:uFillTx/>
                <a:latin typeface="Arial"/>
                <a:cs typeface="Arial"/>
                <a:sym typeface="Arial"/>
              </a:rPr>
              <a:t>Accepted student projects announced</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1 June  2020 – Coding officially begins</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24-31 August 2020 – Final week for coding</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8 September 2020 – GSoC 2020 results announced</a:t>
            </a: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Google Summer of Code 2020</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18</a:t>
            </a:fld>
            <a:endParaRPr/>
          </a:p>
        </p:txBody>
      </p:sp>
    </p:spTree>
    <p:extLst>
      <p:ext uri="{BB962C8B-B14F-4D97-AF65-F5344CB8AC3E}">
        <p14:creationId xmlns:p14="http://schemas.microsoft.com/office/powerpoint/2010/main" val="2492216518"/>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GSoD 2020 – OP in Google Season of Docs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Bringing open source and technical writer communities together</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OP applied under Linux Foundation umbrella</a:t>
            </a: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GSoD 2020 – Timeline Highlights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11 May 2020 – </a:t>
            </a:r>
            <a:r>
              <a:rPr lang="en-US" sz="1800" b="1" dirty="0">
                <a:solidFill>
                  <a:srgbClr val="073763"/>
                </a:solidFill>
                <a:uFillTx/>
                <a:latin typeface="Arial"/>
                <a:cs typeface="Arial"/>
                <a:sym typeface="Arial"/>
              </a:rPr>
              <a:t>Accepted mentoring organizations announced</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9 July 2020 – Technical writer applications deadline</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16 August 2020 – Accepted technical writer projects announced</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14 September 2020 – Doc development officially begins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30 November to 5 December 2020 – Final week for standard length</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6 January 2021 – </a:t>
            </a:r>
            <a:r>
              <a:rPr lang="en-US" sz="1800" b="1" dirty="0">
                <a:solidFill>
                  <a:srgbClr val="073763"/>
                </a:solidFill>
                <a:uFillTx/>
                <a:latin typeface="Arial"/>
                <a:cs typeface="Arial"/>
                <a:sym typeface="Arial"/>
              </a:rPr>
              <a:t>GSoD 2020 standard length results announced</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1-8 March 2021 – Final week for long-running projects</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15 March 2021 – GSoD 2020 long-running results announced</a:t>
            </a:r>
            <a:endParaRPr lang="en-US" sz="1800" b="1" dirty="0">
              <a:solidFill>
                <a:srgbClr val="073763"/>
              </a:solidFill>
              <a:highlight>
                <a:srgbClr val="FFFFFF"/>
              </a:highlight>
              <a:uFillTx/>
              <a:latin typeface="Arial"/>
              <a:cs typeface="Arial"/>
              <a:sym typeface="Arial"/>
            </a:endParaRPr>
          </a:p>
          <a:p>
            <a:pPr marL="114300" marR="0" lvl="0" indent="0">
              <a:lnSpc>
                <a:spcPct val="120000"/>
              </a:lnSpc>
              <a:spcBef>
                <a:spcPts val="0"/>
              </a:spcBef>
              <a:buClr>
                <a:srgbClr val="073763"/>
              </a:buClr>
              <a:buSzPts val="1800"/>
              <a:buNone/>
            </a:pP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Google Season of Docs 2020</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19</a:t>
            </a:fld>
            <a:endParaRPr/>
          </a:p>
        </p:txBody>
      </p:sp>
    </p:spTree>
    <p:extLst>
      <p:ext uri="{BB962C8B-B14F-4D97-AF65-F5344CB8AC3E}">
        <p14:creationId xmlns:p14="http://schemas.microsoft.com/office/powerpoint/2010/main" val="672770553"/>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p:cNvSpPr>
          <p:nvPr>
            <p:ph type="body" idx="1"/>
          </p:nvPr>
        </p:nvSpPr>
        <p:spPr>
          <a:prstGeom prst="rect">
            <a:avLst/>
          </a:prstGeom>
        </p:spPr>
        <p:txBody>
          <a:bodyPr/>
          <a:lstStyle/>
          <a:p>
            <a:endParaRPr lang="en-US" dirty="0"/>
          </a:p>
          <a:p>
            <a:r>
              <a:rPr b="1" dirty="0"/>
              <a:t>Administrivia</a:t>
            </a:r>
          </a:p>
          <a:p>
            <a:r>
              <a:rPr lang="en-US" b="1" dirty="0"/>
              <a:t>Linux Markets and Distributions</a:t>
            </a:r>
          </a:p>
          <a:p>
            <a:r>
              <a:rPr lang="en-US" b="1" dirty="0"/>
              <a:t>OpenPrinting 2019</a:t>
            </a:r>
          </a:p>
          <a:p>
            <a:r>
              <a:rPr lang="en-US" b="1" dirty="0"/>
              <a:t>Google Summer of Code 2019</a:t>
            </a:r>
          </a:p>
          <a:p>
            <a:r>
              <a:rPr lang="en-US" b="1" dirty="0"/>
              <a:t>OpenPrinting 2020</a:t>
            </a:r>
          </a:p>
          <a:p>
            <a:r>
              <a:rPr lang="en-US" b="1" dirty="0"/>
              <a:t>Google Summer of Code 2020</a:t>
            </a:r>
          </a:p>
          <a:p>
            <a:r>
              <a:rPr lang="en-US" b="1" dirty="0"/>
              <a:t>OpenPrinting New Look</a:t>
            </a:r>
          </a:p>
          <a:p>
            <a:r>
              <a:rPr lang="en-US" b="1" dirty="0"/>
              <a:t>Next Steps</a:t>
            </a:r>
          </a:p>
          <a:p>
            <a:endParaRPr dirty="0"/>
          </a:p>
        </p:txBody>
      </p:sp>
      <p:sp>
        <p:nvSpPr>
          <p:cNvPr id="82" name="Shape 82"/>
          <p:cNvSpPr>
            <a:spLocks noGrp="1"/>
          </p:cNvSpPr>
          <p:nvPr>
            <p:ph type="title"/>
          </p:nvPr>
        </p:nvSpPr>
        <p:spPr>
          <a:prstGeom prst="rect">
            <a:avLst/>
          </a:prstGeom>
        </p:spPr>
        <p:txBody>
          <a:bodyPr/>
          <a:lstStyle/>
          <a:p>
            <a:r>
              <a:t>Plenary Agenda</a:t>
            </a:r>
          </a:p>
        </p:txBody>
      </p:sp>
      <p:sp>
        <p:nvSpPr>
          <p:cNvPr id="6" name="Shape 334">
            <a:extLst>
              <a:ext uri="{FF2B5EF4-FFF2-40B4-BE49-F238E27FC236}">
                <a16:creationId xmlns:a16="http://schemas.microsoft.com/office/drawing/2014/main" id="{0B2D52E0-39CD-0E4C-AFC6-DA87F55D53E8}"/>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a:t>
            </a:fld>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None/>
            </a:pPr>
            <a:r>
              <a:rPr lang="en-US" sz="2600" b="1" dirty="0">
                <a:solidFill>
                  <a:srgbClr val="073763"/>
                </a:solidFill>
                <a:highlight>
                  <a:srgbClr val="FFFFFF"/>
                </a:highlight>
                <a:uFillTx/>
                <a:latin typeface="Arial"/>
                <a:cs typeface="Arial"/>
                <a:sym typeface="Arial"/>
              </a:rPr>
              <a:t>OpenPrinting New Logo</a:t>
            </a: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600" b="1" dirty="0">
                <a:solidFill>
                  <a:srgbClr val="073763"/>
                </a:solidFill>
                <a:highlight>
                  <a:srgbClr val="FFFFFF"/>
                </a:highlight>
                <a:uFillTx/>
                <a:latin typeface="Arial"/>
                <a:cs typeface="Arial"/>
                <a:sym typeface="Arial"/>
              </a:rPr>
              <a:t>OpenPrinting New Website</a:t>
            </a:r>
            <a:endParaRPr lang="en-US" sz="18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Wingdings" pitchFamily="2" charset="2"/>
              <a:buChar char="§"/>
            </a:pPr>
            <a:r>
              <a:rPr lang="en-US" b="1" dirty="0">
                <a:solidFill>
                  <a:srgbClr val="073763"/>
                </a:solidFill>
                <a:highlight>
                  <a:srgbClr val="FFFFFF"/>
                </a:highlight>
                <a:uFillTx/>
                <a:latin typeface="Arial"/>
                <a:cs typeface="Arial"/>
                <a:sym typeface="Arial"/>
              </a:rPr>
              <a:t>OpenPrinting Home</a:t>
            </a:r>
            <a:br>
              <a:rPr lang="en-US" sz="2400" b="1" dirty="0">
                <a:solidFill>
                  <a:srgbClr val="073763"/>
                </a:solidFill>
                <a:highlight>
                  <a:srgbClr val="FFFFFF"/>
                </a:highlight>
                <a:uFillTx/>
                <a:latin typeface="Arial"/>
                <a:cs typeface="Arial"/>
                <a:sym typeface="Arial"/>
              </a:rPr>
            </a:br>
            <a:r>
              <a:rPr lang="en-US" sz="1800" b="1" dirty="0">
                <a:solidFill>
                  <a:srgbClr val="073763"/>
                </a:solidFill>
                <a:uFillTx/>
                <a:latin typeface="Arial"/>
                <a:cs typeface="Arial"/>
                <a:sym typeface="Arial"/>
                <a:hlinkClick r:id="rId2"/>
              </a:rPr>
              <a:t>https://openprinting.github.io</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Wingdings" pitchFamily="2" charset="2"/>
              <a:buChar char="§"/>
            </a:pPr>
            <a:r>
              <a:rPr lang="en-US" b="1" dirty="0">
                <a:solidFill>
                  <a:srgbClr val="073763"/>
                </a:solidFill>
                <a:uFillTx/>
                <a:latin typeface="Arial"/>
                <a:cs typeface="Arial"/>
                <a:sym typeface="Arial"/>
              </a:rPr>
              <a:t>OpenPrinting News</a:t>
            </a:r>
            <a:br>
              <a:rPr lang="en-US" b="1" dirty="0">
                <a:solidFill>
                  <a:srgbClr val="073763"/>
                </a:solidFill>
                <a:uFillTx/>
                <a:latin typeface="Arial"/>
                <a:cs typeface="Arial"/>
                <a:sym typeface="Arial"/>
              </a:rPr>
            </a:br>
            <a:r>
              <a:rPr lang="en-US" sz="1800" b="1" dirty="0">
                <a:solidFill>
                  <a:srgbClr val="073763"/>
                </a:solidFill>
                <a:uFillTx/>
                <a:latin typeface="Arial"/>
                <a:cs typeface="Arial"/>
                <a:sym typeface="Arial"/>
                <a:hlinkClick r:id="rId3"/>
              </a:rPr>
              <a:t>https://openprinting.github.io/news/</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Wingdings" pitchFamily="2" charset="2"/>
              <a:buChar char="§"/>
            </a:pPr>
            <a:r>
              <a:rPr lang="en-US" b="1" dirty="0">
                <a:solidFill>
                  <a:srgbClr val="073763"/>
                </a:solidFill>
                <a:highlight>
                  <a:srgbClr val="FFFFFF"/>
                </a:highlight>
                <a:uFillTx/>
                <a:latin typeface="Arial"/>
                <a:cs typeface="Arial"/>
                <a:sym typeface="Arial"/>
              </a:rPr>
              <a:t>OpenPrinting Driverless Printing</a:t>
            </a:r>
            <a:br>
              <a:rPr lang="en-US" b="1" dirty="0">
                <a:solidFill>
                  <a:srgbClr val="073763"/>
                </a:solidFill>
                <a:highlight>
                  <a:srgbClr val="FFFFFF"/>
                </a:highlight>
                <a:uFillTx/>
                <a:latin typeface="Arial"/>
                <a:cs typeface="Arial"/>
                <a:sym typeface="Arial"/>
              </a:rPr>
            </a:br>
            <a:r>
              <a:rPr lang="en-US" sz="1800" b="1" dirty="0">
                <a:solidFill>
                  <a:srgbClr val="073763"/>
                </a:solidFill>
                <a:uFillTx/>
                <a:latin typeface="Arial"/>
                <a:cs typeface="Arial"/>
                <a:sym typeface="Arial"/>
                <a:hlinkClick r:id="rId4"/>
              </a:rPr>
              <a:t>https://openprinting.github.io/driverless/</a:t>
            </a: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New Look</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20</a:t>
            </a:fld>
            <a:endParaRPr/>
          </a:p>
        </p:txBody>
      </p:sp>
      <p:pic>
        <p:nvPicPr>
          <p:cNvPr id="2" name="Picture 1">
            <a:extLst>
              <a:ext uri="{FF2B5EF4-FFF2-40B4-BE49-F238E27FC236}">
                <a16:creationId xmlns:a16="http://schemas.microsoft.com/office/drawing/2014/main" id="{27F9FFE8-52D1-40B3-9C4C-0216A9E088EA}"/>
              </a:ext>
            </a:extLst>
          </p:cNvPr>
          <p:cNvPicPr>
            <a:picLocks noChangeAspect="1"/>
          </p:cNvPicPr>
          <p:nvPr/>
        </p:nvPicPr>
        <p:blipFill>
          <a:blip r:embed="rId5"/>
          <a:stretch>
            <a:fillRect/>
          </a:stretch>
        </p:blipFill>
        <p:spPr>
          <a:xfrm>
            <a:off x="1835931" y="1880540"/>
            <a:ext cx="5736833" cy="1725318"/>
          </a:xfrm>
          <a:prstGeom prst="rect">
            <a:avLst/>
          </a:prstGeom>
        </p:spPr>
      </p:pic>
    </p:spTree>
    <p:extLst>
      <p:ext uri="{BB962C8B-B14F-4D97-AF65-F5344CB8AC3E}">
        <p14:creationId xmlns:p14="http://schemas.microsoft.com/office/powerpoint/2010/main" val="2745718581"/>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lnSpcReduction="10000"/>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Call for Participation</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OP is cost-effective for printer vendor support of Linux &amp; UNIX</a:t>
            </a: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PWG and OP Collaboration</a:t>
            </a:r>
            <a:endParaRPr lang="en-US" sz="20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IPP System Service 1.0 – Linux GUI app – future</a:t>
            </a:r>
          </a:p>
          <a:p>
            <a:pPr marL="457200" marR="0" lvl="0">
              <a:lnSpc>
                <a:spcPct val="120000"/>
              </a:lnSpc>
              <a:spcBef>
                <a:spcPts val="0"/>
              </a:spcBef>
              <a:buClr>
                <a:srgbClr val="073763"/>
              </a:buClr>
              <a:buSzPts val="1800"/>
              <a:buFont typeface="Arial"/>
              <a:buChar char="●"/>
            </a:pPr>
            <a:r>
              <a:rPr lang="en-US" sz="2000" b="1" dirty="0">
                <a:solidFill>
                  <a:srgbClr val="073763"/>
                </a:solidFill>
                <a:uFillTx/>
                <a:latin typeface="Arial"/>
                <a:cs typeface="Arial"/>
                <a:sym typeface="Arial"/>
              </a:rPr>
              <a:t>IPP Scan Service 1.0 – future</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IPP Shared Infrastructure Extensions 1.1 (Cloud) – future</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IPP 3D Printing Extensions 1.1 – future</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IPP Driverless Printing Extensions 2.0 – future</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IPP Enterprise Printing Extensions 2.0 – future</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IPP Production Printing Extensions 2.0 – future</a:t>
            </a: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monthly teleconferences on Tuesdays</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Tuesday 12 May 2020 1-2pm US EDT (F2F review/</a:t>
            </a:r>
            <a:r>
              <a:rPr lang="en-US" sz="2000" b="1" dirty="0" err="1">
                <a:solidFill>
                  <a:srgbClr val="073763"/>
                </a:solidFill>
                <a:highlight>
                  <a:srgbClr val="FFFFFF"/>
                </a:highlight>
                <a:uFillTx/>
                <a:latin typeface="Arial"/>
                <a:cs typeface="Arial"/>
                <a:sym typeface="Arial"/>
              </a:rPr>
              <a:t>GSoC</a:t>
            </a:r>
            <a:r>
              <a:rPr lang="en-US" sz="2000" b="1" dirty="0">
                <a:solidFill>
                  <a:srgbClr val="073763"/>
                </a:solidFill>
                <a:highlight>
                  <a:srgbClr val="FFFFFF"/>
                </a:highlight>
                <a:uFillTx/>
                <a:latin typeface="Arial"/>
                <a:cs typeface="Arial"/>
                <a:sym typeface="Arial"/>
              </a:rPr>
              <a:t> status)</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Tuesday 2 June 2020 1-2pm US EDT (GSoC status)</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Tuesday 7 July 2020 1-2pm US EDT (GSoC status)</a:t>
            </a:r>
          </a:p>
        </p:txBody>
      </p:sp>
      <p:sp>
        <p:nvSpPr>
          <p:cNvPr id="136" name="Shape 136"/>
          <p:cNvSpPr>
            <a:spLocks noGrp="1"/>
          </p:cNvSpPr>
          <p:nvPr>
            <p:ph type="title"/>
          </p:nvPr>
        </p:nvSpPr>
        <p:spPr>
          <a:prstGeom prst="rect">
            <a:avLst/>
          </a:prstGeom>
        </p:spPr>
        <p:txBody>
          <a:bodyPr/>
          <a:lstStyle/>
          <a:p>
            <a:r>
              <a:rPr lang="en-US" dirty="0"/>
              <a:t>OpenPrinting Next Steps</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21</a:t>
            </a:fld>
            <a:endParaRPr/>
          </a:p>
        </p:txBody>
      </p:sp>
    </p:spTree>
    <p:extLst>
      <p:ext uri="{BB962C8B-B14F-4D97-AF65-F5344CB8AC3E}">
        <p14:creationId xmlns:p14="http://schemas.microsoft.com/office/powerpoint/2010/main" val="1909567538"/>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Shape 377"/>
          <p:cNvSpPr>
            <a:spLocks noGrp="1"/>
          </p:cNvSpPr>
          <p:nvPr>
            <p:ph type="title"/>
          </p:nvPr>
        </p:nvSpPr>
        <p:spPr>
          <a:prstGeom prst="rect">
            <a:avLst/>
          </a:prstGeom>
        </p:spPr>
        <p:txBody>
          <a:bodyPr/>
          <a:lstStyle/>
          <a:p>
            <a:r>
              <a:t>Other Questions / Comments</a:t>
            </a:r>
          </a:p>
        </p:txBody>
      </p:sp>
      <p:grpSp>
        <p:nvGrpSpPr>
          <p:cNvPr id="386" name="Group 386"/>
          <p:cNvGrpSpPr/>
          <p:nvPr/>
        </p:nvGrpSpPr>
        <p:grpSpPr>
          <a:xfrm>
            <a:off x="3962400" y="3276600"/>
            <a:ext cx="1042988" cy="1042988"/>
            <a:chOff x="0" y="0"/>
            <a:chExt cx="1042987" cy="1042987"/>
          </a:xfrm>
        </p:grpSpPr>
        <p:sp>
          <p:nvSpPr>
            <p:cNvPr id="378" name="Shape 378"/>
            <p:cNvSpPr/>
            <p:nvPr/>
          </p:nvSpPr>
          <p:spPr>
            <a:xfrm>
              <a:off x="0" y="0"/>
              <a:ext cx="1042988" cy="1042988"/>
            </a:xfrm>
            <a:prstGeom prst="rect">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9" name="Shape 379"/>
            <p:cNvSpPr/>
            <p:nvPr/>
          </p:nvSpPr>
          <p:spPr>
            <a:xfrm>
              <a:off x="0" y="0"/>
              <a:ext cx="1042988" cy="651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350" y="21600"/>
                  </a:lnTo>
                  <a:lnTo>
                    <a:pt x="20250" y="21600"/>
                  </a:lnTo>
                  <a:lnTo>
                    <a:pt x="21600" y="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0" name="Shape 380"/>
            <p:cNvSpPr/>
            <p:nvPr/>
          </p:nvSpPr>
          <p:spPr>
            <a:xfrm>
              <a:off x="0" y="0"/>
              <a:ext cx="65187" cy="10429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350"/>
                  </a:lnTo>
                  <a:lnTo>
                    <a:pt x="21600" y="2025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1" name="Shape 381"/>
            <p:cNvSpPr/>
            <p:nvPr/>
          </p:nvSpPr>
          <p:spPr>
            <a:xfrm>
              <a:off x="977800" y="0"/>
              <a:ext cx="65188" cy="104298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50"/>
                  </a:lnTo>
                  <a:lnTo>
                    <a:pt x="0" y="20250"/>
                  </a:lnTo>
                  <a:lnTo>
                    <a:pt x="2160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2" name="Shape 382"/>
            <p:cNvSpPr/>
            <p:nvPr/>
          </p:nvSpPr>
          <p:spPr>
            <a:xfrm>
              <a:off x="0" y="977800"/>
              <a:ext cx="1042988" cy="6518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0250" y="0"/>
                  </a:lnTo>
                  <a:lnTo>
                    <a:pt x="1350" y="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3" name="Shape 383"/>
            <p:cNvSpPr/>
            <p:nvPr/>
          </p:nvSpPr>
          <p:spPr>
            <a:xfrm>
              <a:off x="335204" y="195560"/>
              <a:ext cx="372531" cy="488901"/>
            </a:xfrm>
            <a:custGeom>
              <a:avLst/>
              <a:gdLst/>
              <a:ahLst/>
              <a:cxnLst>
                <a:cxn ang="0">
                  <a:pos x="wd2" y="hd2"/>
                </a:cxn>
                <a:cxn ang="5400000">
                  <a:pos x="wd2" y="hd2"/>
                </a:cxn>
                <a:cxn ang="10800000">
                  <a:pos x="wd2" y="hd2"/>
                </a:cxn>
                <a:cxn ang="16200000">
                  <a:pos x="wd2" y="hd2"/>
                </a:cxn>
              </a:cxnLst>
              <a:rect l="0" t="0" r="r" b="b"/>
              <a:pathLst>
                <a:path w="21600" h="21600" extrusionOk="0">
                  <a:moveTo>
                    <a:pt x="0" y="8228"/>
                  </a:moveTo>
                  <a:cubicBezTo>
                    <a:pt x="0" y="3684"/>
                    <a:pt x="4836" y="0"/>
                    <a:pt x="10801" y="0"/>
                  </a:cubicBezTo>
                  <a:cubicBezTo>
                    <a:pt x="16765" y="0"/>
                    <a:pt x="21600" y="3684"/>
                    <a:pt x="21600" y="8228"/>
                  </a:cubicBezTo>
                  <a:cubicBezTo>
                    <a:pt x="21600" y="11637"/>
                    <a:pt x="19182" y="14400"/>
                    <a:pt x="16199" y="14400"/>
                  </a:cubicBezTo>
                  <a:cubicBezTo>
                    <a:pt x="14709" y="14400"/>
                    <a:pt x="13500" y="15781"/>
                    <a:pt x="13500" y="17485"/>
                  </a:cubicBezTo>
                  <a:lnTo>
                    <a:pt x="13500" y="21600"/>
                  </a:lnTo>
                  <a:lnTo>
                    <a:pt x="8100" y="21600"/>
                  </a:lnTo>
                  <a:lnTo>
                    <a:pt x="8100" y="17485"/>
                  </a:lnTo>
                  <a:cubicBezTo>
                    <a:pt x="8100" y="14076"/>
                    <a:pt x="10518" y="11313"/>
                    <a:pt x="13500" y="11313"/>
                  </a:cubicBezTo>
                  <a:cubicBezTo>
                    <a:pt x="14991" y="11313"/>
                    <a:pt x="16199" y="9932"/>
                    <a:pt x="16199" y="8228"/>
                  </a:cubicBezTo>
                  <a:cubicBezTo>
                    <a:pt x="16199" y="5956"/>
                    <a:pt x="13783" y="4113"/>
                    <a:pt x="10801" y="4113"/>
                  </a:cubicBezTo>
                  <a:cubicBezTo>
                    <a:pt x="7819" y="4113"/>
                    <a:pt x="5401" y="5956"/>
                    <a:pt x="5401" y="8228"/>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4" name="Shape 384"/>
            <p:cNvSpPr/>
            <p:nvPr/>
          </p:nvSpPr>
          <p:spPr>
            <a:xfrm>
              <a:off x="451623" y="707734"/>
              <a:ext cx="139693" cy="139694"/>
            </a:xfrm>
            <a:prstGeom prst="ellipse">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5" name="Shape 385"/>
            <p:cNvSpPr/>
            <p:nvPr/>
          </p:nvSpPr>
          <p:spPr>
            <a:xfrm>
              <a:off x="0" y="0"/>
              <a:ext cx="1042988" cy="1042988"/>
            </a:xfrm>
            <a:custGeom>
              <a:avLst/>
              <a:gdLst/>
              <a:ahLst/>
              <a:cxnLst>
                <a:cxn ang="0">
                  <a:pos x="wd2" y="hd2"/>
                </a:cxn>
                <a:cxn ang="5400000">
                  <a:pos x="wd2" y="hd2"/>
                </a:cxn>
                <a:cxn ang="10800000">
                  <a:pos x="wd2" y="hd2"/>
                </a:cxn>
                <a:cxn ang="16200000">
                  <a:pos x="wd2" y="hd2"/>
                </a:cxn>
              </a:cxnLst>
              <a:rect l="0" t="0" r="r" b="b"/>
              <a:pathLst>
                <a:path w="21600" h="21600" extrusionOk="0">
                  <a:moveTo>
                    <a:pt x="1350" y="1350"/>
                  </a:moveTo>
                  <a:lnTo>
                    <a:pt x="1350" y="20250"/>
                  </a:lnTo>
                  <a:lnTo>
                    <a:pt x="20250" y="20250"/>
                  </a:lnTo>
                  <a:lnTo>
                    <a:pt x="20250" y="1350"/>
                  </a:lnTo>
                  <a:close/>
                  <a:moveTo>
                    <a:pt x="0" y="0"/>
                  </a:moveTo>
                  <a:lnTo>
                    <a:pt x="1350" y="1350"/>
                  </a:lnTo>
                  <a:moveTo>
                    <a:pt x="0" y="21600"/>
                  </a:moveTo>
                  <a:lnTo>
                    <a:pt x="1350" y="20250"/>
                  </a:lnTo>
                  <a:moveTo>
                    <a:pt x="21600" y="21600"/>
                  </a:moveTo>
                  <a:lnTo>
                    <a:pt x="20250" y="20250"/>
                  </a:lnTo>
                  <a:moveTo>
                    <a:pt x="21600" y="0"/>
                  </a:moveTo>
                  <a:lnTo>
                    <a:pt x="20250" y="1350"/>
                  </a:lnTo>
                  <a:moveTo>
                    <a:pt x="6942" y="7907"/>
                  </a:moveTo>
                  <a:cubicBezTo>
                    <a:pt x="6942" y="5777"/>
                    <a:pt x="8669" y="4050"/>
                    <a:pt x="10800" y="4050"/>
                  </a:cubicBezTo>
                  <a:cubicBezTo>
                    <a:pt x="12930" y="4050"/>
                    <a:pt x="14657" y="5777"/>
                    <a:pt x="14657" y="7907"/>
                  </a:cubicBezTo>
                  <a:cubicBezTo>
                    <a:pt x="14657" y="9505"/>
                    <a:pt x="13793" y="10800"/>
                    <a:pt x="12728" y="10800"/>
                  </a:cubicBezTo>
                  <a:cubicBezTo>
                    <a:pt x="12196" y="10800"/>
                    <a:pt x="11764" y="11447"/>
                    <a:pt x="11764" y="12246"/>
                  </a:cubicBezTo>
                  <a:lnTo>
                    <a:pt x="11764" y="14175"/>
                  </a:lnTo>
                  <a:lnTo>
                    <a:pt x="9835" y="14175"/>
                  </a:lnTo>
                  <a:lnTo>
                    <a:pt x="9835" y="12246"/>
                  </a:lnTo>
                  <a:cubicBezTo>
                    <a:pt x="9835" y="10648"/>
                    <a:pt x="10699" y="9353"/>
                    <a:pt x="11764" y="9353"/>
                  </a:cubicBezTo>
                  <a:cubicBezTo>
                    <a:pt x="12296" y="9353"/>
                    <a:pt x="12728" y="8706"/>
                    <a:pt x="12728" y="7907"/>
                  </a:cubicBezTo>
                  <a:cubicBezTo>
                    <a:pt x="12728" y="6842"/>
                    <a:pt x="11865" y="5978"/>
                    <a:pt x="10800" y="5978"/>
                  </a:cubicBezTo>
                  <a:cubicBezTo>
                    <a:pt x="9735" y="5978"/>
                    <a:pt x="8871" y="6842"/>
                    <a:pt x="8871" y="7907"/>
                  </a:cubicBezTo>
                  <a:close/>
                  <a:moveTo>
                    <a:pt x="10800" y="14657"/>
                  </a:moveTo>
                  <a:cubicBezTo>
                    <a:pt x="10001" y="14657"/>
                    <a:pt x="9353" y="15304"/>
                    <a:pt x="9353" y="16103"/>
                  </a:cubicBezTo>
                  <a:cubicBezTo>
                    <a:pt x="9353" y="16902"/>
                    <a:pt x="10001" y="17550"/>
                    <a:pt x="10800" y="17550"/>
                  </a:cubicBezTo>
                  <a:cubicBezTo>
                    <a:pt x="11599" y="17550"/>
                    <a:pt x="12246" y="16902"/>
                    <a:pt x="12246" y="16103"/>
                  </a:cubicBezTo>
                  <a:cubicBezTo>
                    <a:pt x="12246" y="15304"/>
                    <a:pt x="11599" y="14657"/>
                    <a:pt x="10800" y="14657"/>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grpSp>
      <p:sp>
        <p:nvSpPr>
          <p:cNvPr id="14" name="Shape 334">
            <a:extLst>
              <a:ext uri="{FF2B5EF4-FFF2-40B4-BE49-F238E27FC236}">
                <a16:creationId xmlns:a16="http://schemas.microsoft.com/office/drawing/2014/main" id="{417EED2B-D25C-C843-9BEE-FB9B255EEE5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22</a:t>
            </a:fld>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Shape 92"/>
          <p:cNvSpPr>
            <a:spLocks noGrp="1"/>
          </p:cNvSpPr>
          <p:nvPr>
            <p:ph type="body" idx="1"/>
          </p:nvPr>
        </p:nvSpPr>
        <p:spPr>
          <a:prstGeom prst="rect">
            <a:avLst/>
          </a:prstGeom>
        </p:spPr>
        <p:txBody>
          <a:bodyPr/>
          <a:lstStyle/>
          <a:p>
            <a:r>
              <a:rPr dirty="0"/>
              <a:t>Welcome and Introductions</a:t>
            </a:r>
          </a:p>
          <a:p>
            <a:r>
              <a:rPr dirty="0"/>
              <a:t>Confirm Minutes Taker</a:t>
            </a:r>
          </a:p>
          <a:p>
            <a:r>
              <a:rPr dirty="0"/>
              <a:t>Review PWG Patent Policy</a:t>
            </a:r>
          </a:p>
          <a:p>
            <a:r>
              <a:rPr lang="en-US" dirty="0"/>
              <a:t>OpenPrinting </a:t>
            </a:r>
            <a:r>
              <a:rPr dirty="0"/>
              <a:t>Agenda</a:t>
            </a:r>
            <a:endParaRPr lang="en-US" dirty="0"/>
          </a:p>
        </p:txBody>
      </p:sp>
      <p:sp>
        <p:nvSpPr>
          <p:cNvPr id="91" name="Shape 91"/>
          <p:cNvSpPr>
            <a:spLocks noGrp="1"/>
          </p:cNvSpPr>
          <p:nvPr>
            <p:ph type="title"/>
          </p:nvPr>
        </p:nvSpPr>
        <p:spPr>
          <a:prstGeom prst="rect">
            <a:avLst/>
          </a:prstGeom>
        </p:spPr>
        <p:txBody>
          <a:bodyPr/>
          <a:lstStyle/>
          <a:p>
            <a:r>
              <a:t>Administrivia</a:t>
            </a:r>
          </a:p>
        </p:txBody>
      </p:sp>
      <p:sp>
        <p:nvSpPr>
          <p:cNvPr id="6" name="Shape 334">
            <a:extLst>
              <a:ext uri="{FF2B5EF4-FFF2-40B4-BE49-F238E27FC236}">
                <a16:creationId xmlns:a16="http://schemas.microsoft.com/office/drawing/2014/main" id="{282D9C28-08C0-7849-A36D-A7DB0E280E44}"/>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3</a:t>
            </a:fld>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FFC18D8-E7D2-854B-A05F-A6E37DF5F2A4}"/>
              </a:ext>
            </a:extLst>
          </p:cNvPr>
          <p:cNvSpPr>
            <a:spLocks noGrp="1"/>
          </p:cNvSpPr>
          <p:nvPr>
            <p:ph type="body" idx="1"/>
          </p:nvPr>
        </p:nvSpPr>
        <p:spPr/>
        <p:txBody>
          <a:bodyPr/>
          <a:lstStyle/>
          <a:p>
            <a:r>
              <a:rPr lang="en-US" dirty="0"/>
              <a:t>"This meeting is being held in accordance with the PWG Intellectual Property Policy"</a:t>
            </a:r>
          </a:p>
          <a:p>
            <a:pPr lvl="1"/>
            <a:r>
              <a:rPr lang="en-US" dirty="0">
                <a:hlinkClick r:id="rId2"/>
              </a:rPr>
              <a:t>https://</a:t>
            </a:r>
            <a:r>
              <a:rPr lang="en-US" dirty="0" err="1">
                <a:hlinkClick r:id="rId2"/>
              </a:rPr>
              <a:t>www.pwg.org</a:t>
            </a:r>
            <a:r>
              <a:rPr lang="en-US" dirty="0">
                <a:hlinkClick r:id="rId2"/>
              </a:rPr>
              <a:t>/chair/</a:t>
            </a:r>
            <a:r>
              <a:rPr lang="en-US" dirty="0" err="1">
                <a:hlinkClick r:id="rId2"/>
              </a:rPr>
              <a:t>membership_docs</a:t>
            </a:r>
            <a:r>
              <a:rPr lang="en-US" dirty="0">
                <a:hlinkClick r:id="rId2"/>
              </a:rPr>
              <a:t>/</a:t>
            </a:r>
            <a:r>
              <a:rPr lang="en-US" dirty="0" err="1">
                <a:hlinkClick r:id="rId2"/>
              </a:rPr>
              <a:t>pwg-ip-policy.pdf</a:t>
            </a:r>
            <a:endParaRPr lang="en-US" dirty="0"/>
          </a:p>
          <a:p>
            <a:endParaRPr lang="en-US" dirty="0"/>
          </a:p>
          <a:p>
            <a:r>
              <a:rPr lang="en-US" dirty="0"/>
              <a:t>TL;DR: Anything you say in a PWG meeting or email to a PWG address can be used in a PWG standard</a:t>
            </a:r>
          </a:p>
          <a:p>
            <a:pPr lvl="1"/>
            <a:r>
              <a:rPr lang="en-US" dirty="0"/>
              <a:t>(but please do read the IP policy above if you haven't done so)</a:t>
            </a:r>
          </a:p>
        </p:txBody>
      </p:sp>
      <p:sp>
        <p:nvSpPr>
          <p:cNvPr id="100" name="Shape 100"/>
          <p:cNvSpPr>
            <a:spLocks noGrp="1"/>
          </p:cNvSpPr>
          <p:nvPr>
            <p:ph type="title"/>
          </p:nvPr>
        </p:nvSpPr>
        <p:spPr>
          <a:prstGeom prst="rect">
            <a:avLst/>
          </a:prstGeom>
        </p:spPr>
        <p:txBody>
          <a:bodyPr/>
          <a:lstStyle/>
          <a:p>
            <a:r>
              <a:rPr dirty="0"/>
              <a:t>PWG </a:t>
            </a:r>
            <a:r>
              <a:rPr lang="en-US" dirty="0"/>
              <a:t>IP Policy</a:t>
            </a:r>
            <a:endParaRPr dirty="0"/>
          </a:p>
        </p:txBody>
      </p:sp>
      <p:sp>
        <p:nvSpPr>
          <p:cNvPr id="6" name="Shape 334">
            <a:extLst>
              <a:ext uri="{FF2B5EF4-FFF2-40B4-BE49-F238E27FC236}">
                <a16:creationId xmlns:a16="http://schemas.microsoft.com/office/drawing/2014/main" id="{7E2C7D39-C359-284E-9A86-704C4E440E20}"/>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4</a:t>
            </a:fld>
            <a:endParaRPr/>
          </a:p>
        </p:txBody>
      </p:sp>
    </p:spTree>
    <p:extLst>
      <p:ext uri="{BB962C8B-B14F-4D97-AF65-F5344CB8AC3E}">
        <p14:creationId xmlns:p14="http://schemas.microsoft.com/office/powerpoint/2010/main" val="2982839826"/>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hape 101"/>
          <p:cNvSpPr>
            <a:spLocks noGrp="1"/>
          </p:cNvSpPr>
          <p:nvPr>
            <p:ph type="body" idx="1"/>
          </p:nvPr>
        </p:nvSpPr>
        <p:spPr>
          <a:prstGeom prst="rect">
            <a:avLst/>
          </a:prstGeom>
        </p:spPr>
        <p:txBody>
          <a:bodyPr/>
          <a:lstStyle/>
          <a:p>
            <a:pPr marL="40640" indent="0">
              <a:buNone/>
            </a:pPr>
            <a:r>
              <a:rPr dirty="0"/>
              <a:t>PWG standards may include the known use of essential patents and patent applications provided the PWG Chair receives assurance from the patent holder or applicant with respect to patents whose infringement is, or in the case of patent applications, potential future infringement the applicant asserts will be, unavoidable in a compliant implementation of either mandatory or optional portions of the standard. This assurance shall be provided without coercion.</a:t>
            </a:r>
          </a:p>
        </p:txBody>
      </p:sp>
      <p:sp>
        <p:nvSpPr>
          <p:cNvPr id="100" name="Shape 100"/>
          <p:cNvSpPr>
            <a:spLocks noGrp="1"/>
          </p:cNvSpPr>
          <p:nvPr>
            <p:ph type="title"/>
          </p:nvPr>
        </p:nvSpPr>
        <p:spPr>
          <a:prstGeom prst="rect">
            <a:avLst/>
          </a:prstGeom>
        </p:spPr>
        <p:txBody>
          <a:bodyPr/>
          <a:lstStyle/>
          <a:p>
            <a:r>
              <a:t>PWG Patent Statement</a:t>
            </a:r>
          </a:p>
        </p:txBody>
      </p:sp>
      <p:sp>
        <p:nvSpPr>
          <p:cNvPr id="6" name="Shape 334">
            <a:extLst>
              <a:ext uri="{FF2B5EF4-FFF2-40B4-BE49-F238E27FC236}">
                <a16:creationId xmlns:a16="http://schemas.microsoft.com/office/drawing/2014/main" id="{E42871DA-759F-1442-854C-929F7DFD5B7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5</a:t>
            </a:fld>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hape 110"/>
          <p:cNvSpPr>
            <a:spLocks noGrp="1"/>
          </p:cNvSpPr>
          <p:nvPr>
            <p:ph type="body" idx="1"/>
          </p:nvPr>
        </p:nvSpPr>
        <p:spPr>
          <a:prstGeom prst="rect">
            <a:avLst/>
          </a:prstGeom>
        </p:spPr>
        <p:txBody>
          <a:bodyPr/>
          <a:lstStyle/>
          <a:p>
            <a:pPr marL="40640" indent="0">
              <a:buNone/>
            </a:pPr>
            <a:r>
              <a:rPr dirty="0"/>
              <a:t>This assurance shall be either: </a:t>
            </a:r>
          </a:p>
          <a:p>
            <a:pPr lvl="1"/>
            <a:r>
              <a:rPr dirty="0"/>
              <a:t>A general disclaimer to the effect that the patentee will not enforce any of its present or future patent(s) whose use would be required to implement either mandatory or optional portions of the proposed PWG standard against any person or entity complying with the standard; or </a:t>
            </a:r>
          </a:p>
          <a:p>
            <a:pPr lvl="1"/>
            <a:r>
              <a:rPr dirty="0"/>
              <a:t>A statement that a license for such implementation will be made available without compensation or under reasonable rates, with reasonable terms and conditions that are demonstrably free of any unfair discrimination.</a:t>
            </a:r>
          </a:p>
        </p:txBody>
      </p:sp>
      <p:sp>
        <p:nvSpPr>
          <p:cNvPr id="109" name="Shape 109"/>
          <p:cNvSpPr>
            <a:spLocks noGrp="1"/>
          </p:cNvSpPr>
          <p:nvPr>
            <p:ph type="title"/>
          </p:nvPr>
        </p:nvSpPr>
        <p:spPr>
          <a:prstGeom prst="rect">
            <a:avLst/>
          </a:prstGeom>
        </p:spPr>
        <p:txBody>
          <a:bodyPr/>
          <a:lstStyle/>
          <a:p>
            <a:r>
              <a:t>PWG Patent Statement</a:t>
            </a:r>
          </a:p>
        </p:txBody>
      </p:sp>
      <p:sp>
        <p:nvSpPr>
          <p:cNvPr id="6" name="Shape 334">
            <a:extLst>
              <a:ext uri="{FF2B5EF4-FFF2-40B4-BE49-F238E27FC236}">
                <a16:creationId xmlns:a16="http://schemas.microsoft.com/office/drawing/2014/main" id="{04B183C4-D840-9F43-8B69-8A31A140FA8C}"/>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6</a:t>
            </a:fld>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p:cNvSpPr>
          <p:nvPr>
            <p:ph type="title"/>
          </p:nvPr>
        </p:nvSpPr>
        <p:spPr>
          <a:prstGeom prst="rect">
            <a:avLst/>
          </a:prstGeom>
        </p:spPr>
        <p:txBody>
          <a:bodyPr/>
          <a:lstStyle/>
          <a:p>
            <a:r>
              <a:t>PWG Patent Statement</a:t>
            </a:r>
          </a:p>
        </p:txBody>
      </p:sp>
      <p:sp>
        <p:nvSpPr>
          <p:cNvPr id="119" name="Shape 119"/>
          <p:cNvSpPr>
            <a:spLocks noGrp="1"/>
          </p:cNvSpPr>
          <p:nvPr>
            <p:ph type="body" idx="1"/>
          </p:nvPr>
        </p:nvSpPr>
        <p:spPr>
          <a:prstGeom prst="rect">
            <a:avLst/>
          </a:prstGeom>
        </p:spPr>
        <p:txBody>
          <a:bodyPr/>
          <a:lstStyle/>
          <a:p>
            <a:pPr marL="40640" indent="0">
              <a:buNone/>
            </a:pPr>
            <a:r>
              <a:rPr dirty="0"/>
              <a:t>The PWG is not in a position to give authoritative or comprehensive information about evidence, validity or scope of patents or similar rights, but it is desirable that any available information should be disclosed. Therefore, all PWG members shall, from the outset, draw PWG's attention to any relevant patents either their own or of other organizations including their Affiliates that are known to the PWG members or any of their Affiliates, although PWG is unable to verify the validity of any such information.</a:t>
            </a:r>
          </a:p>
        </p:txBody>
      </p:sp>
      <p:sp>
        <p:nvSpPr>
          <p:cNvPr id="6" name="Shape 334">
            <a:extLst>
              <a:ext uri="{FF2B5EF4-FFF2-40B4-BE49-F238E27FC236}">
                <a16:creationId xmlns:a16="http://schemas.microsoft.com/office/drawing/2014/main" id="{9EEC7E71-D29D-1846-8700-80CC66F0ACF7}"/>
              </a:ext>
            </a:extLst>
          </p:cNvPr>
          <p:cNvSpPr>
            <a:spLocks noGrp="1"/>
          </p:cNvSpPr>
          <p:nvPr>
            <p:ph type="sldNum" sz="quarter" idx="4"/>
          </p:nvPr>
        </p:nvSpPr>
        <p:spPr>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7</a:t>
            </a:fld>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a:spLocks noGrp="1"/>
          </p:cNvSpPr>
          <p:nvPr>
            <p:ph type="body" idx="1"/>
          </p:nvPr>
        </p:nvSpPr>
        <p:spPr>
          <a:prstGeom prst="rect">
            <a:avLst/>
          </a:prstGeom>
        </p:spPr>
        <p:txBody>
          <a:bodyPr/>
          <a:lstStyle/>
          <a:p>
            <a:pPr marL="40640" indent="0">
              <a:buNone/>
            </a:pPr>
            <a:r>
              <a:rPr lang="en-US" dirty="0"/>
              <a:t>Do Not Discuss:</a:t>
            </a:r>
          </a:p>
          <a:p>
            <a:r>
              <a:rPr lang="en-US" dirty="0"/>
              <a:t>The </a:t>
            </a:r>
            <a:r>
              <a:rPr dirty="0"/>
              <a:t>validity/essentiality of patents/patent claims </a:t>
            </a:r>
          </a:p>
          <a:p>
            <a:r>
              <a:rPr lang="en-US" dirty="0"/>
              <a:t>T</a:t>
            </a:r>
            <a:r>
              <a:rPr dirty="0"/>
              <a:t>he cost of specific patent use</a:t>
            </a:r>
          </a:p>
          <a:p>
            <a:r>
              <a:rPr lang="en-US" dirty="0"/>
              <a:t>L</a:t>
            </a:r>
            <a:r>
              <a:rPr dirty="0"/>
              <a:t>icensing terms or conditions</a:t>
            </a:r>
          </a:p>
          <a:p>
            <a:r>
              <a:rPr lang="en-US" dirty="0"/>
              <a:t>P</a:t>
            </a:r>
            <a:r>
              <a:rPr dirty="0"/>
              <a:t>roduct pricing, territorial restrictions, or market share</a:t>
            </a:r>
          </a:p>
          <a:p>
            <a:r>
              <a:rPr dirty="0"/>
              <a:t>Don’t discuss ongoing litigation or threatened litigation</a:t>
            </a:r>
          </a:p>
          <a:p>
            <a:pPr lvl="1"/>
            <a:endParaRPr lang="en-US" dirty="0"/>
          </a:p>
          <a:p>
            <a:pPr marL="40640" indent="0">
              <a:buNone/>
            </a:pPr>
            <a:endParaRPr lang="en-US" dirty="0"/>
          </a:p>
          <a:p>
            <a:pPr marL="40640" indent="0">
              <a:buNone/>
            </a:pPr>
            <a:r>
              <a:rPr lang="en-US" b="1" u="sng" dirty="0"/>
              <a:t>DO raise an objection</a:t>
            </a:r>
            <a:r>
              <a:rPr lang="en-US" dirty="0"/>
              <a:t> if inappropriate topics are discussed</a:t>
            </a:r>
            <a:endParaRPr dirty="0"/>
          </a:p>
        </p:txBody>
      </p:sp>
      <p:sp>
        <p:nvSpPr>
          <p:cNvPr id="127" name="Shape 127"/>
          <p:cNvSpPr>
            <a:spLocks noGrp="1"/>
          </p:cNvSpPr>
          <p:nvPr>
            <p:ph type="title"/>
          </p:nvPr>
        </p:nvSpPr>
        <p:spPr>
          <a:prstGeom prst="rect">
            <a:avLst/>
          </a:prstGeom>
        </p:spPr>
        <p:txBody>
          <a:bodyPr/>
          <a:lstStyle/>
          <a:p>
            <a:r>
              <a:rPr dirty="0"/>
              <a:t>Inappropriate Topics for</a:t>
            </a:r>
            <a:br>
              <a:rPr lang="en-US" dirty="0"/>
            </a:br>
            <a:r>
              <a:rPr dirty="0"/>
              <a:t>PWG W</a:t>
            </a:r>
            <a:r>
              <a:rPr lang="en-US" dirty="0"/>
              <a:t>orking </a:t>
            </a:r>
            <a:r>
              <a:rPr dirty="0"/>
              <a:t>G</a:t>
            </a:r>
            <a:r>
              <a:rPr lang="en-US" dirty="0"/>
              <a:t>roup</a:t>
            </a:r>
            <a:r>
              <a:rPr dirty="0"/>
              <a:t> Meetings</a:t>
            </a:r>
          </a:p>
        </p:txBody>
      </p:sp>
      <p:sp>
        <p:nvSpPr>
          <p:cNvPr id="6" name="Shape 334">
            <a:extLst>
              <a:ext uri="{FF2B5EF4-FFF2-40B4-BE49-F238E27FC236}">
                <a16:creationId xmlns:a16="http://schemas.microsoft.com/office/drawing/2014/main" id="{C23A0B3E-FB0D-1E45-9EC0-85AC6760E784}"/>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8</a:t>
            </a:fld>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0640" indent="0">
              <a:buNone/>
            </a:pPr>
            <a:r>
              <a:rPr lang="en-US" sz="1600" b="1" dirty="0"/>
              <a:t>(All times are US Eastern Daylight Time)</a:t>
            </a:r>
          </a:p>
          <a:p>
            <a:pPr marL="40640" indent="0">
              <a:buNone/>
            </a:pPr>
            <a:endParaRPr lang="en-US" sz="1400" dirty="0"/>
          </a:p>
          <a:p>
            <a:pPr marL="40640" indent="0">
              <a:buNone/>
            </a:pPr>
            <a:r>
              <a:rPr lang="en-US" b="1" dirty="0"/>
              <a:t>Tuesday – 5 May 2020 – Day 1</a:t>
            </a:r>
          </a:p>
          <a:p>
            <a:pPr marL="2289175" lvl="1" indent="-1944688">
              <a:buNone/>
            </a:pPr>
            <a:r>
              <a:rPr lang="en-US" b="1" dirty="0"/>
              <a:t>10:00 – 10:30	OpenPrinting Plenary</a:t>
            </a:r>
          </a:p>
          <a:p>
            <a:pPr marL="2289175" lvl="1" indent="-1944688">
              <a:buNone/>
            </a:pPr>
            <a:r>
              <a:rPr lang="en-US" b="1" dirty="0"/>
              <a:t>10:30 – 11:15	OpenPrinting: GSoC and Project Updates</a:t>
            </a:r>
          </a:p>
          <a:p>
            <a:pPr marL="2289175" lvl="1" indent="-1944688">
              <a:buNone/>
            </a:pPr>
            <a:r>
              <a:rPr lang="en-US" b="1" dirty="0"/>
              <a:t>11:15 – 12:00	OpenPrinting: Printer Applications</a:t>
            </a:r>
          </a:p>
          <a:p>
            <a:pPr marL="2289175" lvl="1" indent="-1944688">
              <a:buNone/>
            </a:pPr>
            <a:r>
              <a:rPr lang="en-US" b="1" dirty="0"/>
              <a:t>12:00 – 12:30	Break / Lunch</a:t>
            </a:r>
          </a:p>
          <a:p>
            <a:pPr marL="2289175" lvl="1" indent="-1944688">
              <a:buNone/>
            </a:pPr>
            <a:r>
              <a:rPr lang="en-US" b="1" dirty="0"/>
              <a:t>12:30 – 1:15	OpenPrinting: Status of </a:t>
            </a:r>
            <a:r>
              <a:rPr lang="en-US" b="1" dirty="0" err="1"/>
              <a:t>Ghostscript</a:t>
            </a:r>
            <a:r>
              <a:rPr lang="en-US" b="1" dirty="0"/>
              <a:t> / </a:t>
            </a:r>
            <a:r>
              <a:rPr lang="en-US" b="1" dirty="0" err="1"/>
              <a:t>MuPDF</a:t>
            </a:r>
            <a:endParaRPr lang="en-US" b="1" dirty="0"/>
          </a:p>
          <a:p>
            <a:pPr marL="2289175" lvl="1" indent="-1944688">
              <a:buNone/>
            </a:pPr>
            <a:r>
              <a:rPr lang="en-US" b="1" dirty="0"/>
              <a:t>  1:15 – 1:45	OpenPrinting: Status of Chrome OS Printing</a:t>
            </a:r>
          </a:p>
          <a:p>
            <a:pPr marL="2289175" lvl="1" indent="-1944688">
              <a:buNone/>
            </a:pPr>
            <a:r>
              <a:rPr lang="en-US" b="1" dirty="0"/>
              <a:t>  1:45 – 2:00	Break</a:t>
            </a:r>
          </a:p>
          <a:p>
            <a:pPr marL="2289175" lvl="1" indent="-1944688">
              <a:buNone/>
            </a:pPr>
            <a:r>
              <a:rPr lang="en-US" b="1" dirty="0"/>
              <a:t>  2:00 – 2:45	OpenPrinting: cups-filters and </a:t>
            </a:r>
            <a:r>
              <a:rPr lang="en-US" b="1" dirty="0" err="1"/>
              <a:t>ippusbxd</a:t>
            </a:r>
            <a:r>
              <a:rPr lang="en-US" b="1" dirty="0"/>
              <a:t> </a:t>
            </a:r>
          </a:p>
        </p:txBody>
      </p:sp>
      <p:sp>
        <p:nvSpPr>
          <p:cNvPr id="136" name="Shape 136"/>
          <p:cNvSpPr>
            <a:spLocks noGrp="1"/>
          </p:cNvSpPr>
          <p:nvPr>
            <p:ph type="title"/>
          </p:nvPr>
        </p:nvSpPr>
        <p:spPr>
          <a:prstGeom prst="rect">
            <a:avLst/>
          </a:prstGeom>
        </p:spPr>
        <p:txBody>
          <a:bodyPr/>
          <a:lstStyle/>
          <a:p>
            <a:r>
              <a:rPr dirty="0"/>
              <a:t>Agenda </a:t>
            </a:r>
            <a:r>
              <a:rPr lang="en-US" dirty="0"/>
              <a:t>Overview – Day 1</a:t>
            </a:r>
            <a:endParaRPr dirty="0"/>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9</a:t>
            </a:fld>
            <a:endParaRPr/>
          </a:p>
        </p:txBody>
      </p:sp>
    </p:spTree>
    <p:extLst>
      <p:ext uri="{BB962C8B-B14F-4D97-AF65-F5344CB8AC3E}">
        <p14:creationId xmlns:p14="http://schemas.microsoft.com/office/powerpoint/2010/main" val="1219819494"/>
      </p:ext>
    </p:extLst>
  </p:cSld>
  <p:clrMapOvr>
    <a:masterClrMapping/>
  </p:clrMapOvr>
  <p:transition spd="slow"/>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47628</TotalTime>
  <Words>1920</Words>
  <Application>Microsoft Office PowerPoint</Application>
  <PresentationFormat>On-screen Show (4:3)</PresentationFormat>
  <Paragraphs>198</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Lucida Grande</vt:lpstr>
      <vt:lpstr>Verdana</vt:lpstr>
      <vt:lpstr>Wingdings</vt:lpstr>
      <vt:lpstr>White</vt:lpstr>
      <vt:lpstr> OpenPrinting May 2020 Face-to-Face Plenary Session</vt:lpstr>
      <vt:lpstr>Plenary Agenda</vt:lpstr>
      <vt:lpstr>Administrivia</vt:lpstr>
      <vt:lpstr>PWG IP Policy</vt:lpstr>
      <vt:lpstr>PWG Patent Statement</vt:lpstr>
      <vt:lpstr>PWG Patent Statement</vt:lpstr>
      <vt:lpstr>PWG Patent Statement</vt:lpstr>
      <vt:lpstr>Inappropriate Topics for PWG Working Group Meetings</vt:lpstr>
      <vt:lpstr>Agenda Overview – Day 1</vt:lpstr>
      <vt:lpstr>Linux Markets and Distributions</vt:lpstr>
      <vt:lpstr>OpenPrinting 2019 – 1 of 3</vt:lpstr>
      <vt:lpstr>OpenPrinting 2019 – 2 of 3</vt:lpstr>
      <vt:lpstr>OpenPrinting 2019 – 3 of 3</vt:lpstr>
      <vt:lpstr>Google Summer of Code 2019</vt:lpstr>
      <vt:lpstr>OpenPrinting 2020 – 1 of 3</vt:lpstr>
      <vt:lpstr>OpenPrinting 2020 – 2 of 3</vt:lpstr>
      <vt:lpstr>OpenPrinting 2020 – 3 of 3</vt:lpstr>
      <vt:lpstr>Google Summer of Code 2020</vt:lpstr>
      <vt:lpstr>Google Season of Docs 2020</vt:lpstr>
      <vt:lpstr>OpenPrinting New Look</vt:lpstr>
      <vt:lpstr>OpenPrinting Next Steps</vt:lpstr>
      <vt:lpstr>Other Questions / Comments</vt:lpstr>
    </vt:vector>
  </TitlesOfParts>
  <Manager/>
  <Company>IEEE ISTO Printer Working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PWG Face-to-Face Plenary Session - August 2019</dc:title>
  <dc:subject/>
  <dc:creator>Smith Kennedy [HP Inc.]</dc:creator>
  <cp:keywords/>
  <dc:description/>
  <cp:lastModifiedBy>Ira McDonald</cp:lastModifiedBy>
  <cp:revision>685</cp:revision>
  <cp:lastPrinted>2019-08-28T15:37:14Z</cp:lastPrinted>
  <dcterms:modified xsi:type="dcterms:W3CDTF">2020-05-03T14:54:27Z</dcterms:modified>
  <cp:category/>
</cp:coreProperties>
</file>