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2" r:id="rId1"/>
    <p:sldMasterId id="2147483673" r:id="rId2"/>
  </p:sldMasterIdLst>
  <p:notesMasterIdLst>
    <p:notesMasterId r:id="rId16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64" r:id="rId15"/>
  </p:sldIdLst>
  <p:sldSz cx="9144000" cy="6858000" type="screen4x3"/>
  <p:notesSz cx="6983413" cy="92694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16395E9-5C1F-43D2-9D2D-84ED387A4C1D}">
  <a:tblStyle styleId="{816395E9-5C1F-43D2-9D2D-84ED387A4C1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5"/>
  </p:normalViewPr>
  <p:slideViewPr>
    <p:cSldViewPr snapToGrid="0" snapToObjects="1"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4125" y="695200"/>
            <a:ext cx="4655824" cy="347602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99" cy="4171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99" cy="4171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98325" y="4402950"/>
            <a:ext cx="5586600" cy="41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5325"/>
            <a:ext cx="4637087" cy="3476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4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2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3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subTitle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0"/>
          <p:cNvSpPr txBox="1">
            <a:spLocks noGrp="1"/>
          </p:cNvSpPr>
          <p:nvPr>
            <p:ph type="subTitle" idx="1"/>
          </p:nvPr>
        </p:nvSpPr>
        <p:spPr>
          <a:xfrm>
            <a:off x="1523520" y="228239"/>
            <a:ext cx="7239239" cy="388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1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body" idx="3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2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3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9" name="Google Shape;89;p23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23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3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4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4" name="Google Shape;94;p24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Google Shape;95;p24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5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body" idx="4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6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body" idx="2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26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6"/>
          <p:cNvSpPr/>
          <p:nvPr/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subTitle" idx="1"/>
          </p:nvPr>
        </p:nvSpPr>
        <p:spPr>
          <a:xfrm>
            <a:off x="1523520" y="228239"/>
            <a:ext cx="7239239" cy="388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2"/>
          </p:nvPr>
        </p:nvSpPr>
        <p:spPr>
          <a:xfrm>
            <a:off x="53316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3"/>
          </p:nvPr>
        </p:nvSpPr>
        <p:spPr>
          <a:xfrm>
            <a:off x="478908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3"/>
          </p:nvPr>
        </p:nvSpPr>
        <p:spPr>
          <a:xfrm>
            <a:off x="4789080" y="344916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4789080" y="1371240"/>
            <a:ext cx="405288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3"/>
          </p:nvPr>
        </p:nvSpPr>
        <p:spPr>
          <a:xfrm>
            <a:off x="533160" y="3449160"/>
            <a:ext cx="8305560" cy="1897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D0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439" y="-1439"/>
            <a:ext cx="9145440" cy="685943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657239" y="1904759"/>
            <a:ext cx="5257799" cy="1295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57200" y="1604520"/>
            <a:ext cx="8229239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D0FF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3240" y="0"/>
            <a:ext cx="9151920" cy="685943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1523520" y="228239"/>
            <a:ext cx="7239239" cy="83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ftr" idx="11"/>
          </p:nvPr>
        </p:nvSpPr>
        <p:spPr>
          <a:xfrm>
            <a:off x="533160" y="6324480"/>
            <a:ext cx="2361960" cy="457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9" name="Google Shape;59;p14"/>
          <p:cNvSpPr txBox="1">
            <a:spLocks noGrp="1"/>
          </p:cNvSpPr>
          <p:nvPr>
            <p:ph type="sldNum" idx="12"/>
          </p:nvPr>
        </p:nvSpPr>
        <p:spPr>
          <a:xfrm>
            <a:off x="3592439" y="6324480"/>
            <a:ext cx="1905119" cy="457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F69"/>
              </a:buClr>
              <a:buSzPts val="275"/>
              <a:buFont typeface="Arial"/>
              <a:buNone/>
              <a:defRPr sz="1100" b="0" i="0" u="none" strike="noStrike" cap="none">
                <a:solidFill>
                  <a:srgbClr val="003F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60" name="Google Shape;60;p14"/>
          <p:cNvSpPr/>
          <p:nvPr/>
        </p:nvSpPr>
        <p:spPr>
          <a:xfrm>
            <a:off x="1523879" y="1320840"/>
            <a:ext cx="6096239" cy="4064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533160" y="1371240"/>
            <a:ext cx="8305560" cy="397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printing.github.io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3techs.com/technologies/overview/operating_system/al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distrowatch.com/dwres.php?resource=popularity" TargetMode="External"/><Relationship Id="rId5" Type="http://schemas.openxmlformats.org/officeDocument/2006/relationships/hyperlink" Target="http://gs.statcounter.com/os-market-share/mobile/worldwide" TargetMode="External"/><Relationship Id="rId4" Type="http://schemas.openxmlformats.org/officeDocument/2006/relationships/hyperlink" Target="https://secure1.securityspace.com/s_survey/data/201804/index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ubuntu.com/BionicBeaver/ReleaseNot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printing.org/download/cups-filter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ubuntu.com/Release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printing.org/download/cups-filter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/>
          <p:nvPr/>
        </p:nvSpPr>
        <p:spPr>
          <a:xfrm>
            <a:off x="3657250" y="1777101"/>
            <a:ext cx="5257800" cy="10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50"/>
              <a:buFont typeface="Arial"/>
              <a:buNone/>
            </a:pPr>
            <a:r>
              <a:rPr lang="en-US" sz="2000" b="1" dirty="0">
                <a:solidFill>
                  <a:srgbClr val="FFFFFF"/>
                </a:solidFill>
              </a:rPr>
              <a:t>Open Printing </a:t>
            </a:r>
            <a:r>
              <a:rPr lang="en-US" sz="2000" b="1" dirty="0" smtClean="0">
                <a:solidFill>
                  <a:srgbClr val="FFFFFF"/>
                </a:solidFill>
              </a:rPr>
              <a:t>Plenary </a:t>
            </a:r>
            <a:r>
              <a:rPr lang="en-US" sz="2000" b="1" dirty="0">
                <a:solidFill>
                  <a:srgbClr val="FFFFFF"/>
                </a:solidFill>
              </a:rPr>
              <a:t>- 2019</a:t>
            </a:r>
            <a:endParaRPr sz="2000" b="1" dirty="0">
              <a:solidFill>
                <a:srgbClr val="FFFFFF"/>
              </a:solidFill>
            </a:endParaRPr>
          </a:p>
        </p:txBody>
      </p:sp>
      <p:sp>
        <p:nvSpPr>
          <p:cNvPr id="113" name="Google Shape;113;p27"/>
          <p:cNvSpPr txBox="1"/>
          <p:nvPr/>
        </p:nvSpPr>
        <p:spPr>
          <a:xfrm>
            <a:off x="3657250" y="2997375"/>
            <a:ext cx="5257800" cy="13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Arial"/>
              <a:buNone/>
            </a:pPr>
            <a:r>
              <a:rPr lang="en-US" sz="1600" b="1" dirty="0">
                <a:solidFill>
                  <a:srgbClr val="FFFFFF"/>
                </a:solidFill>
              </a:rPr>
              <a:t>Joint PWG/Open Printing </a:t>
            </a:r>
            <a:r>
              <a:rPr lang="en-US" sz="1600" b="1" dirty="0" smtClean="0">
                <a:solidFill>
                  <a:srgbClr val="FFFFFF"/>
                </a:solidFill>
              </a:rPr>
              <a:t>Summit </a:t>
            </a:r>
            <a:r>
              <a:rPr lang="en-US" sz="1600" b="1" dirty="0">
                <a:solidFill>
                  <a:srgbClr val="FFFFFF"/>
                </a:solidFill>
              </a:rPr>
              <a:t>- Lexington, KY 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Arial"/>
              <a:buNone/>
            </a:pPr>
            <a:r>
              <a:rPr lang="en-US" sz="1600" b="1" dirty="0">
                <a:solidFill>
                  <a:srgbClr val="FFFFFF"/>
                </a:solidFill>
              </a:rPr>
              <a:t>  </a:t>
            </a:r>
            <a:r>
              <a:rPr lang="en-US" sz="1600" b="1" dirty="0" smtClean="0">
                <a:solidFill>
                  <a:srgbClr val="FFFFFF"/>
                </a:solidFill>
              </a:rPr>
              <a:t>16 April </a:t>
            </a:r>
            <a:r>
              <a:rPr lang="en-US" sz="1600" b="1" dirty="0">
                <a:solidFill>
                  <a:srgbClr val="FFFFFF"/>
                </a:solidFill>
              </a:rPr>
              <a:t>2019</a:t>
            </a:r>
            <a:endParaRPr sz="1600" b="1" dirty="0">
              <a:solidFill>
                <a:srgbClr val="FFFFFF"/>
              </a:solidFill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Arial"/>
              <a:buNone/>
            </a:pPr>
            <a:endParaRPr sz="1600" b="1" dirty="0">
              <a:solidFill>
                <a:srgbClr val="FFFFFF"/>
              </a:solidFill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Arial"/>
              <a:buNone/>
            </a:pPr>
            <a:r>
              <a:rPr lang="en-US" sz="1600" b="1" i="0" u="none" strike="noStrike" cap="none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Ira McDonald (High North) – OP Chair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"/>
              <a:buFont typeface="Arial"/>
              <a:buNone/>
            </a:pPr>
            <a:r>
              <a:rPr lang="en-US" sz="1600" b="1" dirty="0" smtClean="0">
                <a:solidFill>
                  <a:srgbClr val="FFFFFF"/>
                </a:solidFill>
              </a:rPr>
              <a:t>Till Kamppeter (Canonical) – OP Manager </a:t>
            </a:r>
            <a:endParaRPr lang="en-US" dirty="0"/>
          </a:p>
        </p:txBody>
      </p:sp>
    </p:spTree>
  </p:cSld>
  <p:clrMapOvr>
    <a:masterClrMapping/>
  </p:clrMapOvr>
  <p:transition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2019 – 3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310640"/>
            <a:ext cx="8963400" cy="5151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CUPS Filters – the future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Make cups-browsed re-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startable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in-process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Make cups-browsed not use CUPS PPD APIs any more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Make cups-browsed treat IPP network printers and remote CUPS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printers equal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Make cups-browsed auto-select printers in a cluster of very different printers depending on Job and option settings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Make cups-filters not use CUPS PPD APIs any more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0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IPP System Service support – the future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Full system admin support for MFDs and Printers (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2019)</a:t>
            </a: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Full driverless support for MFDs, including driverless IPP Scan</a:t>
            </a: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Google Summer of Code 2019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112039"/>
            <a:ext cx="8963400" cy="5350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2019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Recruitment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Student selection process started in Jan 2018 – long before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– premier university Computer Science departments approached </a:t>
            </a:r>
            <a:b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Screened over 100 students from different universities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2019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5 Projects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Generic Framework to turn legacy drivers consisting of CUPS filters and PPDs into Printer Applications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IPP: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ipptool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test suite for IPP System Service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IPP: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ipptool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test suite updates for IPP errata updates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Update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pdftoraster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to only use standard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Poppler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APIs 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Turn the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scp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-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dbus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-service of system-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config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-printer into C (from current Python implementation)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GSoD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2019 –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Participation in Google Summer of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Docs</a:t>
            </a:r>
            <a:endParaRPr lang="en-US" sz="24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Bring open source and technical writer communities together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0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New Look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112039"/>
            <a:ext cx="8963400" cy="5350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OpenPrinting New Logo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endParaRPr lang="en-US" sz="24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endParaRPr lang="en-US" sz="24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endParaRPr lang="en-US" sz="24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endParaRPr lang="en-US" sz="24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endParaRPr lang="en-US" sz="26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OpenPrinting New Website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Migration Tasks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Migration work for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foomatic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and other  areas are going on in parallel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Development Repository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https://openprinting.github.io/#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766DFD6-9CD9-0D47-BB45-911F68DEAA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3520" y="1590895"/>
            <a:ext cx="5739384" cy="1722882"/>
          </a:xfrm>
          <a:prstGeom prst="rect">
            <a:avLst/>
          </a:prstGeom>
        </p:spPr>
      </p:pic>
    </p:spTree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Next Steps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112039"/>
            <a:ext cx="8963400" cy="5350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Call for Participation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is cost-effective for printer vendor support of Linux and UNIX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PWG and OP Collaboration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Everywhere/1.0 – complete in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2018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Common Print Dialog – complete in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2018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System Service (System Admin) – coming in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2019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Shared Infrastructure Extensions (Cloud) – future 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FaxOut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IPP Scan (MFD) – future 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Job Extensions/2.0, IPP Document Object/1.1 – future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3D Printing and IPP 3D PJT – future 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monthly teleconferences on Tuesdays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Tuesday 7 May 2019 1-2pm US EDT (F2F review/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)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Tuesday 4 June 2019 1-2pm US EDT (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status)</a:t>
            </a: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Tuesday 2 July 2019 1-2pm US EDT (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status)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0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Arial"/>
              <a:buNone/>
            </a:pPr>
            <a:r>
              <a:rPr lang="en-US" sz="2400" b="1" dirty="0" smtClean="0">
                <a:solidFill>
                  <a:srgbClr val="FFFFFF"/>
                </a:solidFill>
              </a:rPr>
              <a:t>Agenda</a:t>
            </a:r>
            <a:endParaRPr dirty="0"/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275800"/>
            <a:ext cx="8963400" cy="51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rgbClr val="07376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Linux Markets and Distributions (</a:t>
            </a: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Distros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)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OpenPrinting 2018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Google Summer of Code 2018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OpenPrinting 2019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Google Summer of Code 2019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OpenPrinting New Look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Next Steps</a:t>
            </a: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Linux Markets and Distributions (</a:t>
            </a:r>
            <a:r>
              <a:rPr lang="en-US" sz="2400" b="1" dirty="0" err="1" smtClean="0">
                <a:solidFill>
                  <a:srgbClr val="FFFFFF"/>
                </a:solidFill>
              </a:rPr>
              <a:t>Distros</a:t>
            </a:r>
            <a:r>
              <a:rPr lang="en-US" sz="2400" b="1" dirty="0" smtClean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275800"/>
            <a:ext cx="8963400" cy="51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Linux Internet public server market share in April 2019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32% Linux / 30% Windows / 38% other/unknown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https://w3techs.com/technologies/overview/operating_system/all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Linux Web Server market share in April 2019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45% Linux / 21% Windows / 34% other/unknown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4"/>
              </a:rPr>
              <a:t>https://secure1.securityspace.com/s_survey/data/201804/index.html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Linux mobile OS market share in April 2019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75% Android / 22%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iOS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/ 1% other/unknown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5"/>
              </a:rPr>
              <a:t>http://gs.statcounter.com/os-market-share/mobile/worldwide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Linux distributions popularity on </a:t>
            </a: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Distro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Watch in 2019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Manjaro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Mint,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Ubuntu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Debian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Fedora,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openSUSE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CentOS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6"/>
              </a:rPr>
              <a:t>https://distrowatch.com/dwres.php?resource=popularity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29974" y="327511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</a:t>
            </a:r>
            <a:endParaRPr lang="en-US" dirty="0"/>
          </a:p>
        </p:txBody>
      </p:sp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2018 – 1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275800"/>
            <a:ext cx="8963400" cy="51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Driverless Printing support in Linux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Developers – Till Kamppeter and Linux community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Ubuntu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18.04 LTS (April 2018) – Driverless Printing enhanced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 Automatic setup / Connect a printer as easily as a USB stick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https://wiki.ubuntu.com/BionicBeaver/ReleaseNotes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Everywhere open standard from PWG mainstream in CUPS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Everywhere certified Printers now entering the market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 2.2.7 (March 27, 2018)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Raw print queues deprecated – conflicts w/ sandboxed apps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 2.3b4 (March 27, 2018)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Printer drivers deprecated – instead use Printer Application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2018 – 2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356360"/>
            <a:ext cx="8963400" cy="5106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CUPS Filters – accomplishments this year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Developers – Till Kamppeter and Linux community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http://www.openprinting.org/download/cups-filters/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Support for CUPS' own temporary queues for remote IPP/CUPS printers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Highly configurable print queue clustering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Support for all standards (IPP Everywhere,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AirPrint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Wi-Fi Direct,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Mopria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)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filters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PCLm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support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pdftoopvp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and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pdftoijs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deprecated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Flattening of interactive PDF forms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ippusbxd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Better compatibility, reliability, prepared for IPPS, improved DNS-SD 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2018 – 3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310640"/>
            <a:ext cx="8963400" cy="5151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CUPS Filters – the future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restartable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in-process, e.g., to re-read its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config</a:t>
            </a:r>
            <a:endParaRPr lang="en-US" sz="20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restarts on "kill -HUP" (like most other daemons)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treats IPP network printers and remote CUPS printers as equal, allowing clustering of any printers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auto-selects printers based on Job option settings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QPDF-based solutions for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bannertopdf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and form-flattening</a:t>
            </a:r>
            <a:b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endParaRPr lang="en-US" sz="20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IPP System Service support – the future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Full driverless support for MFDs, including driverless IPP Scan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Full system admin support for MFDs and Printers</a:t>
            </a: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Google Summer of Code 2018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112039"/>
            <a:ext cx="8963400" cy="5350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2018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Recruitment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Student selection process started in Jan 2018 – long before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– premier university Computer Science departments approached </a:t>
            </a:r>
            <a:b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Screened over 100 students from different universities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2018 – 5 Projects / 6 Students / 9 Mentors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PDF updates for cups-filters – use standard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Poppler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APIs or QPDF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Enhancements for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ipptool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– scripts for new operations/attributes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New tool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ippdoclint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– check PWG Raster structure &amp; report errors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Backends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for Common Print Dialog (CPD) – D-Bus interface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Content-oriented printer auto-selection based on Job options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Bonuses in 2018 – 2 Projects outside </a:t>
            </a:r>
            <a:r>
              <a:rPr lang="en-US" sz="24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GSoC</a:t>
            </a:r>
            <a:r>
              <a:rPr lang="en-US" sz="24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2018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Enhancements for </a:t>
            </a:r>
            <a:r>
              <a:rPr lang="en-US" sz="20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ippserver</a:t>
            </a: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– add support for all IPP data types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0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Completion of Qt Print Dialog – update for CPD support</a:t>
            </a: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2019 – 1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275800"/>
            <a:ext cx="8963400" cy="51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Driverless Printing support in Linux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Developers – Till Kamppeter and Linux community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Ubuntu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19.04 (18 April 2019) – Driverless Printing enhanced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 Automatic setup / Connect a printer as easily as a USB stick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https://wiki.ubuntu.com/Releases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–  Disco Dingo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IPP Everywhere open standard from PWG mainstream in CUPS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365 IPP Everywhere Printers now certified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 2.2.10 (7 December 2018)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‘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lpoptions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’ for IPP Everywhere, USB &amp; PPD fixes, Page accounting (2.3)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 2.3b7 (14 December 2018)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Bug fixes and build failure fixes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/>
        </p:nvSpPr>
        <p:spPr>
          <a:xfrm>
            <a:off x="1523520" y="273239"/>
            <a:ext cx="72393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r">
              <a:buClr>
                <a:srgbClr val="FFFFFF"/>
              </a:buClr>
              <a:buSzPts val="600"/>
            </a:pPr>
            <a:r>
              <a:rPr lang="en-US" sz="2400" b="1" dirty="0" smtClean="0">
                <a:solidFill>
                  <a:srgbClr val="FFFFFF"/>
                </a:solidFill>
              </a:rPr>
              <a:t>OpenPrinting 2019 – 2 of 3</a:t>
            </a:r>
          </a:p>
        </p:txBody>
      </p:sp>
      <p:sp>
        <p:nvSpPr>
          <p:cNvPr id="125" name="Google Shape;125;p29"/>
          <p:cNvSpPr txBox="1"/>
          <p:nvPr/>
        </p:nvSpPr>
        <p:spPr>
          <a:xfrm>
            <a:off x="180600" y="1356360"/>
            <a:ext cx="8963400" cy="5106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</a:pPr>
            <a:r>
              <a:rPr lang="en-US" sz="26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OP CUPS Filters – accomplishments this year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Developers – Till Kamppeter and Linux community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  <a:hlinkClick r:id="rId3"/>
              </a:rPr>
              <a:t>http://www.openprinting.org/download/cups-filters/</a:t>
            </a:r>
            <a:endParaRPr lang="en-US" sz="18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cups-browsed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No new features added after last year’s OpenPrinting Summit 2018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Focus on reliability this year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Bug fixes in Cluster Printing, IPPS upgrade, HTTP timeouts, etc.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filters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pdftoopvp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and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pdftoijs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deprecated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QPDF-based solutions –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pdftopdf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,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bannertopdf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New options for scaling/fitting images/page content</a:t>
            </a: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r>
              <a:rPr lang="en-US" sz="22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ippusbxd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</a:t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No code changes, no new features, no functional changes </a:t>
            </a:r>
            <a:b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– Need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Avahi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 patch (not just </a:t>
            </a:r>
            <a:r>
              <a:rPr lang="en-US" sz="1800" b="1" dirty="0" err="1" smtClean="0">
                <a:solidFill>
                  <a:srgbClr val="073763"/>
                </a:solidFill>
                <a:highlight>
                  <a:srgbClr val="FFFFFF"/>
                </a:highlight>
              </a:rPr>
              <a:t>Ubuntu</a:t>
            </a:r>
            <a:r>
              <a:rPr lang="en-US" sz="18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>) – now in progress</a:t>
            </a:r>
            <a: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  <a:t/>
            </a:r>
            <a:br>
              <a:rPr lang="en-US" sz="2200" b="1" dirty="0" smtClean="0">
                <a:solidFill>
                  <a:srgbClr val="073763"/>
                </a:solidFill>
                <a:highlight>
                  <a:srgbClr val="FFFFFF"/>
                </a:highlight>
              </a:rPr>
            </a:b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>
              <a:lnSpc>
                <a:spcPct val="120000"/>
              </a:lnSpc>
              <a:buClr>
                <a:srgbClr val="073763"/>
              </a:buClr>
              <a:buSzPts val="1800"/>
              <a:buFont typeface="Arial"/>
              <a:buChar char="●"/>
            </a:pPr>
            <a:endParaRPr lang="en-US" sz="2200" b="1" dirty="0" smtClean="0">
              <a:solidFill>
                <a:srgbClr val="073763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1800"/>
              <a:buFont typeface="Arial"/>
              <a:buChar char="●"/>
            </a:pPr>
            <a:endParaRPr sz="1200" dirty="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524</Words>
  <Application>Microsoft Office PowerPoint</Application>
  <PresentationFormat>On-screen Show (4:3)</PresentationFormat>
  <Paragraphs>117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Wingdings</vt:lpstr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Ira McDonald</cp:lastModifiedBy>
  <cp:revision>69</cp:revision>
  <cp:lastPrinted>2019-04-13T08:55:49Z</cp:lastPrinted>
  <dcterms:modified xsi:type="dcterms:W3CDTF">2019-04-14T22:17:34Z</dcterms:modified>
</cp:coreProperties>
</file>