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</p:sldIdLst>
  <p:sldSz cx="121793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50" name="Shape 5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Helvetica Neue"/>
      </a:defRPr>
    </a:lvl1pPr>
    <a:lvl2pPr indent="228600" latinLnBrk="0">
      <a:defRPr sz="1200">
        <a:latin typeface="+mj-lt"/>
        <a:ea typeface="+mj-ea"/>
        <a:cs typeface="+mj-cs"/>
        <a:sym typeface="Helvetica Neue"/>
      </a:defRPr>
    </a:lvl2pPr>
    <a:lvl3pPr indent="457200" latinLnBrk="0">
      <a:defRPr sz="1200">
        <a:latin typeface="+mj-lt"/>
        <a:ea typeface="+mj-ea"/>
        <a:cs typeface="+mj-cs"/>
        <a:sym typeface="Helvetica Neue"/>
      </a:defRPr>
    </a:lvl3pPr>
    <a:lvl4pPr indent="685800" latinLnBrk="0">
      <a:defRPr sz="1200">
        <a:latin typeface="+mj-lt"/>
        <a:ea typeface="+mj-ea"/>
        <a:cs typeface="+mj-cs"/>
        <a:sym typeface="Helvetica Neue"/>
      </a:defRPr>
    </a:lvl4pPr>
    <a:lvl5pPr indent="914400" latinLnBrk="0">
      <a:defRPr sz="1200">
        <a:latin typeface="+mj-lt"/>
        <a:ea typeface="+mj-ea"/>
        <a:cs typeface="+mj-cs"/>
        <a:sym typeface="Helvetica Neue"/>
      </a:defRPr>
    </a:lvl5pPr>
    <a:lvl6pPr indent="1143000" latinLnBrk="0">
      <a:defRPr sz="1200">
        <a:latin typeface="+mj-lt"/>
        <a:ea typeface="+mj-ea"/>
        <a:cs typeface="+mj-cs"/>
        <a:sym typeface="Helvetica Neue"/>
      </a:defRPr>
    </a:lvl6pPr>
    <a:lvl7pPr indent="1371600" latinLnBrk="0">
      <a:defRPr sz="1200">
        <a:latin typeface="+mj-lt"/>
        <a:ea typeface="+mj-ea"/>
        <a:cs typeface="+mj-cs"/>
        <a:sym typeface="Helvetica Neue"/>
      </a:defRPr>
    </a:lvl7pPr>
    <a:lvl8pPr indent="1600200" latinLnBrk="0">
      <a:defRPr sz="1200">
        <a:latin typeface="+mj-lt"/>
        <a:ea typeface="+mj-ea"/>
        <a:cs typeface="+mj-cs"/>
        <a:sym typeface="Helvetica Neue"/>
      </a:defRPr>
    </a:lvl8pPr>
    <a:lvl9pPr indent="1828800" latinLnBrk="0">
      <a:defRPr sz="1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7"/>
          <p:cNvSpPr txBox="1"/>
          <p:nvPr/>
        </p:nvSpPr>
        <p:spPr>
          <a:xfrm>
            <a:off x="434879" y="2565000"/>
            <a:ext cx="2947309" cy="5184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indent="40679">
              <a:defRPr b="1" spc="-1" sz="3600">
                <a:solidFill>
                  <a:srgbClr val="808080"/>
                </a:solidFill>
              </a:defRPr>
            </a:lvl1pPr>
          </a:lstStyle>
          <a:p>
            <a:pPr/>
            <a:r>
              <a:t>OpenPrinting</a:t>
            </a:r>
          </a:p>
        </p:txBody>
      </p:sp>
      <p:pic>
        <p:nvPicPr>
          <p:cNvPr id="17" name="pwg-transparency.png" descr="pwg-transparency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57200" y="672479"/>
            <a:ext cx="1904761" cy="1636922"/>
          </a:xfrm>
          <a:prstGeom prst="rect">
            <a:avLst/>
          </a:prstGeom>
          <a:ln w="12700">
            <a:miter lim="400000"/>
          </a:ln>
        </p:spPr>
      </p:pic>
      <p:sp>
        <p:nvSpPr>
          <p:cNvPr id="18" name="Shape 20"/>
          <p:cNvSpPr txBox="1"/>
          <p:nvPr/>
        </p:nvSpPr>
        <p:spPr>
          <a:xfrm>
            <a:off x="2011679" y="2103120"/>
            <a:ext cx="257708" cy="2493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760" tIns="50760" rIns="50760" bIns="50760">
            <a:spAutoFit/>
          </a:bodyPr>
          <a:lstStyle>
            <a:lvl1pPr indent="40679">
              <a:defRPr spc="-1" sz="1100"/>
            </a:lvl1pPr>
          </a:lstStyle>
          <a:p>
            <a:pPr/>
            <a:r>
              <a:t>®</a:t>
            </a:r>
          </a:p>
        </p:txBody>
      </p:sp>
      <p:sp>
        <p:nvSpPr>
          <p:cNvPr id="19" name="Title Text"/>
          <p:cNvSpPr txBox="1"/>
          <p:nvPr>
            <p:ph type="title"/>
          </p:nvPr>
        </p:nvSpPr>
        <p:spPr>
          <a:xfrm>
            <a:off x="402879" y="3339042"/>
            <a:ext cx="10515601" cy="1015561"/>
          </a:xfrm>
          <a:prstGeom prst="rect">
            <a:avLst/>
          </a:prstGeom>
        </p:spPr>
        <p:txBody>
          <a:bodyPr anchor="b"/>
          <a:lstStyle>
            <a:lvl1pPr indent="40679">
              <a:defRPr spc="-1">
                <a:solidFill>
                  <a:srgbClr val="000000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20" name="Body Level One…"/>
          <p:cNvSpPr txBox="1"/>
          <p:nvPr>
            <p:ph type="body" sz="half" idx="1"/>
          </p:nvPr>
        </p:nvSpPr>
        <p:spPr>
          <a:xfrm>
            <a:off x="457200" y="4512543"/>
            <a:ext cx="11338560" cy="198905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SzTx/>
              <a:buNone/>
              <a:defRPr spc="-1"/>
            </a:lvl1pPr>
            <a:lvl2pPr marL="0" indent="228600">
              <a:lnSpc>
                <a:spcPct val="100000"/>
              </a:lnSpc>
              <a:buSzTx/>
              <a:buNone/>
              <a:defRPr spc="-1"/>
            </a:lvl2pPr>
            <a:lvl3pPr marL="0" indent="457200">
              <a:lnSpc>
                <a:spcPct val="100000"/>
              </a:lnSpc>
              <a:buSzTx/>
              <a:buNone/>
              <a:defRPr spc="-1"/>
            </a:lvl3pPr>
            <a:lvl4pPr marL="0" indent="685800">
              <a:lnSpc>
                <a:spcPct val="100000"/>
              </a:lnSpc>
              <a:buSzTx/>
              <a:buNone/>
              <a:defRPr spc="-1"/>
            </a:lvl4pPr>
            <a:lvl5pPr marL="0" indent="914400">
              <a:lnSpc>
                <a:spcPct val="100000"/>
              </a:lnSpc>
              <a:buSzTx/>
              <a:buNone/>
              <a:defRPr spc="-1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1" name="Slide Number"/>
          <p:cNvSpPr txBox="1"/>
          <p:nvPr>
            <p:ph type="sldNum" sz="quarter" idx="2"/>
          </p:nvPr>
        </p:nvSpPr>
        <p:spPr>
          <a:xfrm>
            <a:off x="5886661" y="6172200"/>
            <a:ext cx="2841838" cy="368301"/>
          </a:xfrm>
          <a:prstGeom prst="rect">
            <a:avLst/>
          </a:prstGeom>
        </p:spPr>
        <p:txBody>
          <a:bodyPr lIns="45719" tIns="45719" rIns="45719" bIns="45719" anchor="ctr"/>
          <a:lstStyle>
            <a:lvl1pPr>
              <a:defRPr spc="0" sz="1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29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00"/>
          <p:cNvSpPr/>
          <p:nvPr/>
        </p:nvSpPr>
        <p:spPr>
          <a:xfrm>
            <a:off x="359" y="6629400"/>
            <a:ext cx="12188522" cy="228240"/>
          </a:xfrm>
          <a:prstGeom prst="rect">
            <a:avLst/>
          </a:prstGeom>
          <a:solidFill>
            <a:srgbClr val="808080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>
                <a:latin typeface="Verdana"/>
                <a:ea typeface="Verdana"/>
                <a:cs typeface="Verdana"/>
                <a:sym typeface="Verdana"/>
              </a:defRPr>
            </a:pPr>
          </a:p>
        </p:txBody>
      </p:sp>
      <p:sp>
        <p:nvSpPr>
          <p:cNvPr id="38" name="Shape 2"/>
          <p:cNvSpPr/>
          <p:nvPr/>
        </p:nvSpPr>
        <p:spPr>
          <a:xfrm>
            <a:off x="359" y="-1"/>
            <a:ext cx="12188522" cy="1142642"/>
          </a:xfrm>
          <a:prstGeom prst="rect">
            <a:avLst/>
          </a:prstGeom>
          <a:solidFill>
            <a:srgbClr val="808080"/>
          </a:solidFill>
          <a:ln w="12700">
            <a:miter lim="400000"/>
          </a:ln>
        </p:spPr>
        <p:txBody>
          <a:bodyPr lIns="0" tIns="0" rIns="0" bIns="0"/>
          <a:lstStyle/>
          <a:p>
            <a:pPr/>
          </a:p>
        </p:txBody>
      </p:sp>
      <p:pic>
        <p:nvPicPr>
          <p:cNvPr id="39" name="pwg-4dark-bkgrnd-transparency.png" descr="pwg-4dark-bkgrnd-transparency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127240" y="205199"/>
            <a:ext cx="851401" cy="731521"/>
          </a:xfrm>
          <a:prstGeom prst="rect">
            <a:avLst/>
          </a:prstGeom>
          <a:ln w="12700">
            <a:miter lim="400000"/>
          </a:ln>
        </p:spPr>
      </p:pic>
      <p:sp>
        <p:nvSpPr>
          <p:cNvPr id="40" name="Shape 6"/>
          <p:cNvSpPr txBox="1"/>
          <p:nvPr/>
        </p:nvSpPr>
        <p:spPr>
          <a:xfrm>
            <a:off x="11796479" y="863279"/>
            <a:ext cx="228200" cy="1752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760" tIns="50760" rIns="50760" bIns="50760">
            <a:spAutoFit/>
          </a:bodyPr>
          <a:lstStyle>
            <a:lvl1pPr indent="57959">
              <a:defRPr spc="-1" sz="600"/>
            </a:lvl1pPr>
          </a:lstStyle>
          <a:p>
            <a:pPr/>
            <a:r>
              <a:t>®</a:t>
            </a:r>
          </a:p>
        </p:txBody>
      </p:sp>
      <p:sp>
        <p:nvSpPr>
          <p:cNvPr id="41" name="Shape 303"/>
          <p:cNvSpPr txBox="1"/>
          <p:nvPr/>
        </p:nvSpPr>
        <p:spPr>
          <a:xfrm>
            <a:off x="126720" y="6661380"/>
            <a:ext cx="8546760" cy="152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indent="40679">
              <a:defRPr spc="-1" sz="10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Copyright © 2022 OpenPrinting. All rights reserved. </a:t>
            </a:r>
          </a:p>
        </p:txBody>
      </p:sp>
      <p:sp>
        <p:nvSpPr>
          <p:cNvPr id="4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43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300"/>
          <p:cNvSpPr/>
          <p:nvPr/>
        </p:nvSpPr>
        <p:spPr>
          <a:xfrm>
            <a:off x="359" y="6629400"/>
            <a:ext cx="12188522" cy="228240"/>
          </a:xfrm>
          <a:prstGeom prst="rect">
            <a:avLst/>
          </a:prstGeom>
          <a:solidFill>
            <a:srgbClr val="808080"/>
          </a:solidFill>
          <a:ln w="12700">
            <a:miter lim="400000"/>
          </a:ln>
        </p:spPr>
        <p:txBody>
          <a:bodyPr lIns="0" tIns="0" rIns="0" bIns="0"/>
          <a:lstStyle/>
          <a:p>
            <a:pPr/>
          </a:p>
        </p:txBody>
      </p:sp>
      <p:sp>
        <p:nvSpPr>
          <p:cNvPr id="3" name="Shape 2"/>
          <p:cNvSpPr/>
          <p:nvPr/>
        </p:nvSpPr>
        <p:spPr>
          <a:xfrm>
            <a:off x="359" y="-1"/>
            <a:ext cx="12188522" cy="1142642"/>
          </a:xfrm>
          <a:prstGeom prst="rect">
            <a:avLst/>
          </a:prstGeom>
          <a:solidFill>
            <a:srgbClr val="808080"/>
          </a:solidFill>
          <a:ln w="12700">
            <a:miter lim="400000"/>
          </a:ln>
        </p:spPr>
        <p:txBody>
          <a:bodyPr lIns="0" tIns="0" rIns="0" bIns="0"/>
          <a:lstStyle/>
          <a:p>
            <a:pPr/>
          </a:p>
        </p:txBody>
      </p:sp>
      <p:pic>
        <p:nvPicPr>
          <p:cNvPr id="4" name="pwg-4dark-bkgrnd-transparency.png" descr="pwg-4dark-bkgrnd-transparency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127240" y="205199"/>
            <a:ext cx="851401" cy="731521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6"/>
          <p:cNvSpPr txBox="1"/>
          <p:nvPr/>
        </p:nvSpPr>
        <p:spPr>
          <a:xfrm>
            <a:off x="11796479" y="863279"/>
            <a:ext cx="228200" cy="1752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760" tIns="50760" rIns="50760" bIns="50760">
            <a:spAutoFit/>
          </a:bodyPr>
          <a:lstStyle>
            <a:lvl1pPr indent="57959">
              <a:defRPr spc="-1" sz="600"/>
            </a:lvl1pPr>
          </a:lstStyle>
          <a:p>
            <a:pPr/>
            <a:r>
              <a:t>®</a:t>
            </a:r>
          </a:p>
        </p:txBody>
      </p:sp>
      <p:sp>
        <p:nvSpPr>
          <p:cNvPr id="6" name="Shape 303"/>
          <p:cNvSpPr txBox="1"/>
          <p:nvPr/>
        </p:nvSpPr>
        <p:spPr>
          <a:xfrm>
            <a:off x="126720" y="6661380"/>
            <a:ext cx="8546760" cy="152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indent="40679">
              <a:defRPr spc="-1" sz="10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Copyright © 2022 OpenPrinting. All rights reserved. </a:t>
            </a:r>
          </a:p>
        </p:txBody>
      </p:sp>
      <p:sp>
        <p:nvSpPr>
          <p:cNvPr id="7" name="Slide Number"/>
          <p:cNvSpPr txBox="1"/>
          <p:nvPr>
            <p:ph type="sldNum" sz="quarter" idx="2"/>
          </p:nvPr>
        </p:nvSpPr>
        <p:spPr>
          <a:xfrm>
            <a:off x="11778630" y="6622319"/>
            <a:ext cx="263897" cy="242401"/>
          </a:xfrm>
          <a:prstGeom prst="rect">
            <a:avLst/>
          </a:prstGeom>
          <a:ln w="12700">
            <a:miter lim="400000"/>
          </a:ln>
        </p:spPr>
        <p:txBody>
          <a:bodyPr wrap="none" lIns="44999" tIns="44999" rIns="44999" bIns="44999">
            <a:spAutoFit/>
          </a:bodyPr>
          <a:lstStyle>
            <a:lvl1pPr algn="r">
              <a:defRPr spc="-1" sz="10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8" name="Title Text"/>
          <p:cNvSpPr txBox="1"/>
          <p:nvPr>
            <p:ph type="title"/>
          </p:nvPr>
        </p:nvSpPr>
        <p:spPr>
          <a:xfrm>
            <a:off x="457200" y="45360"/>
            <a:ext cx="10515600" cy="10155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9" name="Body Level One…"/>
          <p:cNvSpPr txBox="1"/>
          <p:nvPr>
            <p:ph type="body" idx="1"/>
          </p:nvPr>
        </p:nvSpPr>
        <p:spPr>
          <a:xfrm>
            <a:off x="457200" y="1371240"/>
            <a:ext cx="11338560" cy="51303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>
            <a:lvl2pPr marL="561473" indent="-180473"/>
            <a:lvl3pPr marL="942473" indent="-180473"/>
            <a:lvl4pPr marL="1323473" indent="-180473"/>
            <a:lvl5pPr marL="1704473" indent="-180473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800" u="none">
          <a:solidFill>
            <a:srgbClr val="FFFFFF"/>
          </a:solidFill>
          <a:uFillTx/>
          <a:latin typeface="Verdana"/>
          <a:ea typeface="Verdana"/>
          <a:cs typeface="Verdana"/>
          <a:sym typeface="Verdana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800" u="none">
          <a:solidFill>
            <a:srgbClr val="FFFFFF"/>
          </a:solidFill>
          <a:uFillTx/>
          <a:latin typeface="Verdana"/>
          <a:ea typeface="Verdana"/>
          <a:cs typeface="Verdana"/>
          <a:sym typeface="Verdana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800" u="none">
          <a:solidFill>
            <a:srgbClr val="FFFFFF"/>
          </a:solidFill>
          <a:uFillTx/>
          <a:latin typeface="Verdana"/>
          <a:ea typeface="Verdana"/>
          <a:cs typeface="Verdana"/>
          <a:sym typeface="Verdana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800" u="none">
          <a:solidFill>
            <a:srgbClr val="FFFFFF"/>
          </a:solidFill>
          <a:uFillTx/>
          <a:latin typeface="Verdana"/>
          <a:ea typeface="Verdana"/>
          <a:cs typeface="Verdana"/>
          <a:sym typeface="Verdana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800" u="none">
          <a:solidFill>
            <a:srgbClr val="FFFFFF"/>
          </a:solidFill>
          <a:uFillTx/>
          <a:latin typeface="Verdana"/>
          <a:ea typeface="Verdana"/>
          <a:cs typeface="Verdana"/>
          <a:sym typeface="Verdana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800" u="none">
          <a:solidFill>
            <a:srgbClr val="FFFFFF"/>
          </a:solidFill>
          <a:uFillTx/>
          <a:latin typeface="Verdana"/>
          <a:ea typeface="Verdana"/>
          <a:cs typeface="Verdana"/>
          <a:sym typeface="Verdana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800" u="none">
          <a:solidFill>
            <a:srgbClr val="FFFFFF"/>
          </a:solidFill>
          <a:uFillTx/>
          <a:latin typeface="Verdana"/>
          <a:ea typeface="Verdana"/>
          <a:cs typeface="Verdana"/>
          <a:sym typeface="Verdana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800" u="none">
          <a:solidFill>
            <a:srgbClr val="FFFFFF"/>
          </a:solidFill>
          <a:uFillTx/>
          <a:latin typeface="Verdana"/>
          <a:ea typeface="Verdana"/>
          <a:cs typeface="Verdana"/>
          <a:sym typeface="Verdana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800" u="none">
          <a:solidFill>
            <a:srgbClr val="FFFFFF"/>
          </a:solidFill>
          <a:uFillTx/>
          <a:latin typeface="Verdana"/>
          <a:ea typeface="Verdana"/>
          <a:cs typeface="Verdana"/>
          <a:sym typeface="Verdana"/>
        </a:defRPr>
      </a:lvl9pPr>
    </p:titleStyle>
    <p:bodyStyle>
      <a:lvl1pPr marL="180473" marR="0" indent="-180473" algn="l" defTabSz="914400" rtl="0" latinLnBrk="0">
        <a:lnSpc>
          <a:spcPct val="12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400" u="none"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1pPr>
      <a:lvl2pPr marL="621631" marR="0" indent="-240631" algn="l" defTabSz="914400" rtl="0" latinLnBrk="0">
        <a:lnSpc>
          <a:spcPct val="12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400" u="none"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2pPr>
      <a:lvl3pPr marL="1002631" marR="0" indent="-240631" algn="l" defTabSz="914400" rtl="0" latinLnBrk="0">
        <a:lnSpc>
          <a:spcPct val="12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400" u="none"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3pPr>
      <a:lvl4pPr marL="1383631" marR="0" indent="-240631" algn="l" defTabSz="914400" rtl="0" latinLnBrk="0">
        <a:lnSpc>
          <a:spcPct val="12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400" u="none"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4pPr>
      <a:lvl5pPr marL="1764631" marR="0" indent="-240631" algn="l" defTabSz="914400" rtl="0" latinLnBrk="0">
        <a:lnSpc>
          <a:spcPct val="12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400" u="none"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5pPr>
      <a:lvl6pPr marL="2145631" marR="0" indent="-240631" algn="l" defTabSz="914400" rtl="0" latinLnBrk="0">
        <a:lnSpc>
          <a:spcPct val="12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400" u="none"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6pPr>
      <a:lvl7pPr marL="2526631" marR="0" indent="-240631" algn="l" defTabSz="914400" rtl="0" latinLnBrk="0">
        <a:lnSpc>
          <a:spcPct val="12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400" u="none"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7pPr>
      <a:lvl8pPr marL="2907631" marR="0" indent="-240631" algn="l" defTabSz="914400" rtl="0" latinLnBrk="0">
        <a:lnSpc>
          <a:spcPct val="12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400" u="none"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8pPr>
      <a:lvl9pPr marL="3288631" marR="0" indent="-240631" algn="l" defTabSz="914400" rtl="0" latinLnBrk="0">
        <a:lnSpc>
          <a:spcPct val="12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400" u="none"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9pPr>
    </p:bodyStyle>
    <p:otherStyle>
      <a:lvl1pPr marL="0" marR="0" indent="0" algn="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1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1pPr>
      <a:lvl2pPr marL="0" marR="0" indent="0" algn="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1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2pPr>
      <a:lvl3pPr marL="0" marR="0" indent="0" algn="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1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3pPr>
      <a:lvl4pPr marL="0" marR="0" indent="0" algn="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1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4pPr>
      <a:lvl5pPr marL="0" marR="0" indent="0" algn="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1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5pPr>
      <a:lvl6pPr marL="0" marR="0" indent="0" algn="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1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6pPr>
      <a:lvl7pPr marL="0" marR="0" indent="0" algn="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1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7pPr>
      <a:lvl8pPr marL="0" marR="0" indent="0" algn="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1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8pPr>
      <a:lvl9pPr marL="0" marR="0" indent="0" algn="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1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avahi.org" TargetMode="External"/><Relationship Id="rId3" Type="http://schemas.openxmlformats.org/officeDocument/2006/relationships/hyperlink" Target="https://github.com/OpenPrinting/cups" TargetMode="Externa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asciidoctor.org/" TargetMode="External"/><Relationship Id="rId3" Type="http://schemas.openxmlformats.org/officeDocument/2006/relationships/hyperlink" Target="https://github.github.com/gfm/" TargetMode="External"/><Relationship Id="rId4" Type="http://schemas.openxmlformats.org/officeDocument/2006/relationships/hyperlink" Target="https://daringfireball.net/projects/markdown/" TargetMode="External"/><Relationship Id="rId5" Type="http://schemas.openxmlformats.org/officeDocument/2006/relationships/hyperlink" Target="https://docutils.sourceforge.io/rst.html" TargetMode="External"/><Relationship Id="rId6" Type="http://schemas.openxmlformats.org/officeDocument/2006/relationships/hyperlink" Target="https://www.msweet.org/codedoc" TargetMode="External"/><Relationship Id="rId7" Type="http://schemas.openxmlformats.org/officeDocument/2006/relationships/hyperlink" Target="https://www.doxygen.nl/" TargetMode="External"/><Relationship Id="rId8" Type="http://schemas.openxmlformats.org/officeDocument/2006/relationships/hyperlink" Target="https://www.msweet.org/mmd" TargetMode="External"/><Relationship Id="rId9" Type="http://schemas.openxmlformats.org/officeDocument/2006/relationships/hyperlink" Target="https://www.sphinx-doc.org/en/master/" TargetMode="Externa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Document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Documentation</a:t>
            </a:r>
          </a:p>
        </p:txBody>
      </p:sp>
      <p:sp>
        <p:nvSpPr>
          <p:cNvPr id="53" name="Michael Sweet, Lakeside Robotics…"/>
          <p:cNvSpPr txBox="1"/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Michael Sweet, Lakeside Robotics</a:t>
            </a:r>
          </a:p>
          <a:p>
            <a:pPr/>
            <a:r>
              <a:t>September 14, 2022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lide Number"/>
          <p:cNvSpPr txBox="1"/>
          <p:nvPr>
            <p:ph type="sldNum" sz="quarter" idx="2"/>
          </p:nvPr>
        </p:nvSpPr>
        <p:spPr>
          <a:xfrm>
            <a:off x="11859228" y="6622319"/>
            <a:ext cx="183299" cy="242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56" name="Document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Documentation</a:t>
            </a:r>
          </a:p>
        </p:txBody>
      </p:sp>
      <p:sp>
        <p:nvSpPr>
          <p:cNvPr id="57" name="Three main kinds of documentation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Three main kinds of documentation:</a:t>
            </a:r>
          </a:p>
          <a:p>
            <a:pPr lvl="1"/>
            <a:r>
              <a:t>User</a:t>
            </a:r>
          </a:p>
          <a:p>
            <a:pPr lvl="1"/>
            <a:r>
              <a:t>Administrator</a:t>
            </a:r>
          </a:p>
          <a:p>
            <a:pPr lvl="1"/>
            <a:r>
              <a:t>Developer</a:t>
            </a:r>
          </a:p>
          <a:p>
            <a:pPr/>
            <a:r>
              <a:t>User and administrator documentation is generally written by hand</a:t>
            </a:r>
          </a:p>
          <a:p>
            <a:pPr/>
            <a:r>
              <a:t>Developer documentation is generally a combination of handwritten introductory and example text combined with automatically generated reference text 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lide Number"/>
          <p:cNvSpPr txBox="1"/>
          <p:nvPr>
            <p:ph type="sldNum" sz="quarter" idx="2"/>
          </p:nvPr>
        </p:nvSpPr>
        <p:spPr>
          <a:xfrm>
            <a:off x="11859228" y="6622319"/>
            <a:ext cx="183299" cy="242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60" name="Goal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Goals</a:t>
            </a:r>
          </a:p>
        </p:txBody>
      </p:sp>
      <p:sp>
        <p:nvSpPr>
          <p:cNvPr id="61" name="Write software that needs little documentati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Write software that needs little documentation</a:t>
            </a:r>
          </a:p>
          <a:p>
            <a:pPr lvl="1"/>
            <a:r>
              <a:t>Auto-configuration when possible</a:t>
            </a:r>
          </a:p>
          <a:p>
            <a:pPr lvl="1"/>
            <a:r>
              <a:t>Manual configuration only when necessary</a:t>
            </a:r>
          </a:p>
          <a:p>
            <a:pPr lvl="1"/>
            <a:r>
              <a:t>Intuitive design/operation</a:t>
            </a:r>
          </a:p>
          <a:p>
            <a:pPr/>
            <a:r>
              <a:t>Write documentation that is easy to access and read</a:t>
            </a:r>
          </a:p>
          <a:p>
            <a:pPr/>
            <a:r>
              <a:t>Limit the amount of software and documentation that needs to be handwritten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lide Number"/>
          <p:cNvSpPr txBox="1"/>
          <p:nvPr>
            <p:ph type="sldNum" sz="quarter" idx="2"/>
          </p:nvPr>
        </p:nvSpPr>
        <p:spPr>
          <a:xfrm>
            <a:off x="11859228" y="6622319"/>
            <a:ext cx="183299" cy="242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64" name="Exampl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Examples</a:t>
            </a:r>
          </a:p>
        </p:txBody>
      </p:sp>
      <p:sp>
        <p:nvSpPr>
          <p:cNvPr id="65" name="Avahi (https://avahi.org)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Avahi (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 invalidUrl="" action="" tgtFrame="" tooltip="" history="1" highlightClick="0" endSnd="0"/>
              </a:rPr>
              <a:t>https://avahi.org</a:t>
            </a:r>
            <a:r>
              <a:t>)</a:t>
            </a:r>
          </a:p>
          <a:p>
            <a:pPr lvl="1"/>
            <a:r>
              <a:t>Handwritten man pages for user and administrative commands</a:t>
            </a:r>
          </a:p>
          <a:p>
            <a:pPr lvl="1"/>
            <a:r>
              <a:t>Doxygen-generated developer documentation with some introductory and example text</a:t>
            </a:r>
          </a:p>
          <a:p>
            <a:pPr/>
            <a:r>
              <a:t>CUPS (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 invalidUrl="" action="" tgtFrame="" tooltip="" history="1" highlightClick="0" endSnd="0"/>
              </a:rPr>
              <a:t>https://github.com/OpenPrinting/cups</a:t>
            </a:r>
            <a:r>
              <a:t>)</a:t>
            </a:r>
          </a:p>
          <a:p>
            <a:pPr lvl="1"/>
            <a:r>
              <a:t>Markdown, man pages, and HTML user and administrative documentation is handwritten</a:t>
            </a:r>
          </a:p>
          <a:p>
            <a:pPr lvl="1"/>
            <a:r>
              <a:t>Developer documentation (including CUPS Programming Manual) contains handwritten introductions and examples along with reference documentation extracted from source code using Codedoc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lide Number"/>
          <p:cNvSpPr txBox="1"/>
          <p:nvPr>
            <p:ph type="sldNum" sz="quarter" idx="2"/>
          </p:nvPr>
        </p:nvSpPr>
        <p:spPr>
          <a:xfrm>
            <a:off x="11859228" y="6622319"/>
            <a:ext cx="183299" cy="242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68" name="Referenc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References</a:t>
            </a:r>
          </a:p>
        </p:txBody>
      </p:sp>
      <p:sp>
        <p:nvSpPr>
          <p:cNvPr id="69" name="(Source) Formats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(Source) Formats:</a:t>
            </a:r>
          </a:p>
          <a:p>
            <a:pPr lvl="1"/>
            <a:r>
              <a:t>AsciiDoc: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 invalidUrl="" action="" tgtFrame="" tooltip="" history="1" highlightClick="0" endSnd="0"/>
              </a:rPr>
              <a:t>https://asciidoctor.org/</a:t>
            </a:r>
          </a:p>
          <a:p>
            <a:pPr lvl="1"/>
            <a:r>
              <a:t>Github-flavored markdown: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 invalidUrl="" action="" tgtFrame="" tooltip="" history="1" highlightClick="0" endSnd="0"/>
              </a:rPr>
              <a:t>https://github.github.com/gfm/</a:t>
            </a:r>
          </a:p>
          <a:p>
            <a:pPr lvl="1"/>
            <a:r>
              <a:t>Original markdown: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4" invalidUrl="" action="" tgtFrame="" tooltip="" history="1" highlightClick="0" endSnd="0"/>
              </a:rPr>
              <a:t>https://daringfireball.net/projects/markdown/</a:t>
            </a:r>
          </a:p>
          <a:p>
            <a:pPr lvl="1"/>
            <a:r>
              <a:t>reStructuredText: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5" invalidUrl="" action="" tgtFrame="" tooltip="" history="1" highlightClick="0" endSnd="0"/>
              </a:rPr>
              <a:t>https://docutils.sourceforge.io/rst.html</a:t>
            </a:r>
          </a:p>
          <a:p>
            <a:pPr/>
            <a:r>
              <a:t>Tools:</a:t>
            </a:r>
          </a:p>
          <a:p>
            <a:pPr lvl="1"/>
            <a:r>
              <a:t>Codedoc: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6" invalidUrl="" action="" tgtFrame="" tooltip="" history="1" highlightClick="0" endSnd="0"/>
              </a:rPr>
              <a:t>https://www.msweet.org/codedoc</a:t>
            </a:r>
          </a:p>
          <a:p>
            <a:pPr lvl="1"/>
            <a:r>
              <a:t>Doxygen: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7" invalidUrl="" action="" tgtFrame="" tooltip="" history="1" highlightClick="0" endSnd="0"/>
              </a:rPr>
              <a:t>https://www.doxygen.nl/</a:t>
            </a:r>
          </a:p>
          <a:p>
            <a:pPr lvl="1"/>
            <a:r>
              <a:t>mmdutil: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8" invalidUrl="" action="" tgtFrame="" tooltip="" history="1" highlightClick="0" endSnd="0"/>
              </a:rPr>
              <a:t>https://www.msweet.org/mmd</a:t>
            </a:r>
          </a:p>
          <a:p>
            <a:pPr lvl="1"/>
            <a:r>
              <a:t>Sphinx: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9" invalidUrl="" action="" tgtFrame="" tooltip="" history="1" highlightClick="0" endSnd="0"/>
              </a:rPr>
              <a:t>https://www.sphinx-doc.org/en/master/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miter lim="800000"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miter lim="800000"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