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7"/>
          <p:cNvSpPr txBox="1"/>
          <p:nvPr/>
        </p:nvSpPr>
        <p:spPr>
          <a:xfrm>
            <a:off x="434879" y="2565000"/>
            <a:ext cx="2947309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40679">
              <a:defRPr b="1" spc="-1" sz="3600">
                <a:solidFill>
                  <a:srgbClr val="808080"/>
                </a:solidFill>
              </a:defRPr>
            </a:lvl1pPr>
          </a:lstStyle>
          <a:p>
            <a:pPr/>
            <a:r>
              <a:t>OpenPrinting</a:t>
            </a:r>
          </a:p>
        </p:txBody>
      </p:sp>
      <p:pic>
        <p:nvPicPr>
          <p:cNvPr id="17" name="pwg-transparency.png" descr="pwg-transparenc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72479"/>
            <a:ext cx="1904761" cy="163692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20"/>
          <p:cNvSpPr txBox="1"/>
          <p:nvPr/>
        </p:nvSpPr>
        <p:spPr>
          <a:xfrm>
            <a:off x="2011679" y="2103120"/>
            <a:ext cx="257708" cy="249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>
            <a:spAutoFit/>
          </a:bodyPr>
          <a:lstStyle>
            <a:lvl1pPr indent="40679">
              <a:defRPr spc="-1" sz="1100"/>
            </a:lvl1pPr>
          </a:lstStyle>
          <a:p>
            <a:pPr/>
            <a:r>
              <a:t>®</a:t>
            </a:r>
          </a:p>
        </p:txBody>
      </p:sp>
      <p:sp>
        <p:nvSpPr>
          <p:cNvPr id="19" name="Title Text"/>
          <p:cNvSpPr txBox="1"/>
          <p:nvPr>
            <p:ph type="title"/>
          </p:nvPr>
        </p:nvSpPr>
        <p:spPr>
          <a:xfrm>
            <a:off x="402879" y="3339042"/>
            <a:ext cx="10515601" cy="1015561"/>
          </a:xfrm>
          <a:prstGeom prst="rect">
            <a:avLst/>
          </a:prstGeom>
        </p:spPr>
        <p:txBody>
          <a:bodyPr anchor="b"/>
          <a:lstStyle>
            <a:lvl1pPr indent="40679">
              <a:defRPr spc="-1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half" idx="1"/>
          </p:nvPr>
        </p:nvSpPr>
        <p:spPr>
          <a:xfrm>
            <a:off x="457200" y="4512543"/>
            <a:ext cx="11338560" cy="1989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None/>
              <a:defRPr spc="-1"/>
            </a:lvl1pPr>
            <a:lvl2pPr marL="0" indent="228600">
              <a:lnSpc>
                <a:spcPct val="100000"/>
              </a:lnSpc>
              <a:buSzTx/>
              <a:buNone/>
              <a:defRPr spc="-1"/>
            </a:lvl2pPr>
            <a:lvl3pPr marL="0" indent="457200">
              <a:lnSpc>
                <a:spcPct val="100000"/>
              </a:lnSpc>
              <a:buSzTx/>
              <a:buNone/>
              <a:defRPr spc="-1"/>
            </a:lvl3pPr>
            <a:lvl4pPr marL="0" indent="685800">
              <a:lnSpc>
                <a:spcPct val="100000"/>
              </a:lnSpc>
              <a:buSzTx/>
              <a:buNone/>
              <a:defRPr spc="-1"/>
            </a:lvl4pPr>
            <a:lvl5pPr marL="0" indent="914400">
              <a:lnSpc>
                <a:spcPct val="100000"/>
              </a:lnSpc>
              <a:buSzTx/>
              <a:buNone/>
              <a:defRPr spc="-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pc="0"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00"/>
          <p:cNvSpPr/>
          <p:nvPr/>
        </p:nvSpPr>
        <p:spPr>
          <a:xfrm>
            <a:off x="359" y="6629400"/>
            <a:ext cx="12188522" cy="228240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8" name="Shape 2"/>
          <p:cNvSpPr/>
          <p:nvPr/>
        </p:nvSpPr>
        <p:spPr>
          <a:xfrm>
            <a:off x="359" y="-1"/>
            <a:ext cx="12188522" cy="1142642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9" name="pwg-4dark-bkgrnd-transparency.png" descr="pwg-4dark-bkgrnd-transparenc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7240" y="205199"/>
            <a:ext cx="851401" cy="73152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6"/>
          <p:cNvSpPr txBox="1"/>
          <p:nvPr/>
        </p:nvSpPr>
        <p:spPr>
          <a:xfrm>
            <a:off x="11796479" y="863279"/>
            <a:ext cx="228200" cy="1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>
            <a:spAutoFit/>
          </a:bodyPr>
          <a:lstStyle>
            <a:lvl1pPr indent="57959">
              <a:defRPr spc="-1" sz="600"/>
            </a:lvl1pPr>
          </a:lstStyle>
          <a:p>
            <a:pPr/>
            <a:r>
              <a:t>®</a:t>
            </a:r>
          </a:p>
        </p:txBody>
      </p:sp>
      <p:sp>
        <p:nvSpPr>
          <p:cNvPr id="41" name="Shape 303"/>
          <p:cNvSpPr txBox="1"/>
          <p:nvPr/>
        </p:nvSpPr>
        <p:spPr>
          <a:xfrm>
            <a:off x="126720" y="6661380"/>
            <a:ext cx="854676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40679">
              <a:defRPr spc="-1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2022 OpenPrinting. All rights reserved. 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0"/>
          <p:cNvSpPr/>
          <p:nvPr/>
        </p:nvSpPr>
        <p:spPr>
          <a:xfrm>
            <a:off x="359" y="6629400"/>
            <a:ext cx="12188522" cy="228240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" name="Shape 2"/>
          <p:cNvSpPr/>
          <p:nvPr/>
        </p:nvSpPr>
        <p:spPr>
          <a:xfrm>
            <a:off x="359" y="-1"/>
            <a:ext cx="12188522" cy="1142642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" name="pwg-4dark-bkgrnd-transparency.png" descr="pwg-4dark-bkgrnd-transparenc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7240" y="205199"/>
            <a:ext cx="851401" cy="7315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"/>
          <p:cNvSpPr txBox="1"/>
          <p:nvPr/>
        </p:nvSpPr>
        <p:spPr>
          <a:xfrm>
            <a:off x="11796479" y="863279"/>
            <a:ext cx="228200" cy="1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>
            <a:spAutoFit/>
          </a:bodyPr>
          <a:lstStyle>
            <a:lvl1pPr indent="57959">
              <a:defRPr spc="-1" sz="600"/>
            </a:lvl1pPr>
          </a:lstStyle>
          <a:p>
            <a:pPr/>
            <a:r>
              <a:t>®</a:t>
            </a:r>
          </a:p>
        </p:txBody>
      </p:sp>
      <p:sp>
        <p:nvSpPr>
          <p:cNvPr id="6" name="Shape 303"/>
          <p:cNvSpPr txBox="1"/>
          <p:nvPr/>
        </p:nvSpPr>
        <p:spPr>
          <a:xfrm>
            <a:off x="126720" y="6661380"/>
            <a:ext cx="854676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40679">
              <a:defRPr spc="-1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2022 OpenPrinting. All rights reserved. 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1778630" y="6622319"/>
            <a:ext cx="263897" cy="242401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>
            <a:lvl1pPr algn="r">
              <a:defRPr spc="-1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457200" y="45360"/>
            <a:ext cx="10515600" cy="1015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457200" y="1371240"/>
            <a:ext cx="11338560" cy="513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2pPr marL="561473" indent="-180473"/>
            <a:lvl3pPr marL="942473" indent="-180473"/>
            <a:lvl4pPr marL="1323473" indent="-180473"/>
            <a:lvl5pPr marL="1704473" indent="-180473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180473" marR="0" indent="-180473" algn="l" defTabSz="914400" rtl="0" latinLnBrk="0">
        <a:lnSpc>
          <a:spcPct val="12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621631" marR="0" indent="-240631" algn="l" defTabSz="914400" rtl="0" latinLnBrk="0">
        <a:lnSpc>
          <a:spcPct val="12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002631" marR="0" indent="-240631" algn="l" defTabSz="914400" rtl="0" latinLnBrk="0">
        <a:lnSpc>
          <a:spcPct val="12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383631" marR="0" indent="-240631" algn="l" defTabSz="914400" rtl="0" latinLnBrk="0">
        <a:lnSpc>
          <a:spcPct val="12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764631" marR="0" indent="-240631" algn="l" defTabSz="914400" rtl="0" latinLnBrk="0">
        <a:lnSpc>
          <a:spcPct val="12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145631" marR="0" indent="-240631" algn="l" defTabSz="914400" rtl="0" latinLnBrk="0">
        <a:lnSpc>
          <a:spcPct val="12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526631" marR="0" indent="-240631" algn="l" defTabSz="914400" rtl="0" latinLnBrk="0">
        <a:lnSpc>
          <a:spcPct val="12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907631" marR="0" indent="-240631" algn="l" defTabSz="914400" rtl="0" latinLnBrk="0">
        <a:lnSpc>
          <a:spcPct val="12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288631" marR="0" indent="-240631" algn="l" defTabSz="914400" rtl="0" latinLnBrk="0">
        <a:lnSpc>
          <a:spcPct val="12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OpenPrinting/cups" TargetMode="External"/><Relationship Id="rId3" Type="http://schemas.openxmlformats.org/officeDocument/2006/relationships/hyperlink" Target="https://github.com/istopwg/ippeveselfcert" TargetMode="External"/><Relationship Id="rId4" Type="http://schemas.openxmlformats.org/officeDocument/2006/relationships/hyperlink" Target="https://github.com/istopwg/ippsample" TargetMode="External"/><Relationship Id="rId5" Type="http://schemas.openxmlformats.org/officeDocument/2006/relationships/hyperlink" Target="https://github.com/OpenPrinting/libcups" TargetMode="External"/><Relationship Id="rId6" Type="http://schemas.openxmlformats.org/officeDocument/2006/relationships/hyperlink" Target="https://github.com/michaelrsweet/lprint" TargetMode="External"/><Relationship Id="rId7" Type="http://schemas.openxmlformats.org/officeDocument/2006/relationships/hyperlink" Target="https://github.com/michaelrsweet/pappl" TargetMode="External"/><Relationship Id="rId8" Type="http://schemas.openxmlformats.org/officeDocument/2006/relationships/hyperlink" Target="https://github.com/michaelrsweet/pdfio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pimage.org/" TargetMode="External"/><Relationship Id="rId3" Type="http://schemas.openxmlformats.org/officeDocument/2006/relationships/hyperlink" Target="https://codeql.github.com/" TargetMode="External"/><Relationship Id="rId4" Type="http://schemas.openxmlformats.org/officeDocument/2006/relationships/hyperlink" Target="https://scan.coverity.com/" TargetMode="External"/><Relationship Id="rId5" Type="http://schemas.openxmlformats.org/officeDocument/2006/relationships/hyperlink" Target="https://www.docker.com/" TargetMode="External"/><Relationship Id="rId6" Type="http://schemas.openxmlformats.org/officeDocument/2006/relationships/hyperlink" Target="https://www.flatpak.org/" TargetMode="External"/><Relationship Id="rId7" Type="http://schemas.openxmlformats.org/officeDocument/2006/relationships/hyperlink" Target="https://github.com/features/actions" TargetMode="External"/><Relationship Id="rId8" Type="http://schemas.openxmlformats.org/officeDocument/2006/relationships/hyperlink" Target="https://lgtm.com/" TargetMode="External"/><Relationship Id="rId9" Type="http://schemas.openxmlformats.org/officeDocument/2006/relationships/hyperlink" Target="https://snapcraft.io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inuous Integ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Continuous Integration</a:t>
            </a:r>
          </a:p>
        </p:txBody>
      </p:sp>
      <p:sp>
        <p:nvSpPr>
          <p:cNvPr id="53" name="Michael Sweet, Lakeside Robotic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Michael Sweet, Lakeside Robotics</a:t>
            </a:r>
          </a:p>
          <a:p>
            <a:pPr/>
            <a:r>
              <a:t>September 14,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11859228" y="6622319"/>
            <a:ext cx="183299" cy="24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" name="Continuous Integ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Continuous Integration</a:t>
            </a:r>
          </a:p>
        </p:txBody>
      </p:sp>
      <p:sp>
        <p:nvSpPr>
          <p:cNvPr id="57" name="Mostly Github Actions workflows used to validate/test software chan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Mostly Github Actions workflows used to validate/test software changes</a:t>
            </a:r>
          </a:p>
          <a:p>
            <a:pPr/>
            <a:r>
              <a:t>"Build" workflows to build projects on various OS's (Linux, macOS, Windows) and architectures (ARM, x86, etc.)</a:t>
            </a:r>
          </a:p>
          <a:p>
            <a:pPr lvl="1"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defRPr>
            </a:pPr>
            <a:r>
              <a:t>./configure &amp;&amp; make &amp;&amp; make test</a:t>
            </a:r>
          </a:p>
          <a:p>
            <a:pPr/>
            <a:r>
              <a:t>"CodeQL", "Coverity", "LGTM", and other static code analysis workflows to look for errors/issues</a:t>
            </a:r>
          </a:p>
          <a:p>
            <a:pPr/>
            <a:r>
              <a:t>"Docker" for making Docker images</a:t>
            </a:r>
          </a:p>
          <a:p>
            <a:pPr/>
            <a:r>
              <a:t>Also snapcraft, AppImage, Flatpak, etc. builders which are triggered by changes pushed to the corresponding repositories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/>
          <p:nvPr>
            <p:ph type="sldNum" sz="quarter" idx="2"/>
          </p:nvPr>
        </p:nvSpPr>
        <p:spPr>
          <a:xfrm>
            <a:off x="11859228" y="6622319"/>
            <a:ext cx="183299" cy="24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" name="Github A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Github Actions</a:t>
            </a:r>
          </a:p>
        </p:txBody>
      </p:sp>
      <p:sp>
        <p:nvSpPr>
          <p:cNvPr id="61" name="Defined in YML files under &quot;.github/workflows&quot; in your reposit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Defined in YML files under ".github/workflows" in your repository</a:t>
            </a:r>
          </a:p>
          <a:p>
            <a:pPr/>
            <a:r>
              <a:t>Actions can be triggered by pushes to the repository or started manually</a:t>
            </a:r>
          </a:p>
          <a:p>
            <a:pPr/>
            <a:r>
              <a:t>Private data (access tokens, certificates, etc.) can be added to the environment that is passed </a:t>
            </a:r>
          </a:p>
          <a:p>
            <a:pPr/>
            <a:r>
              <a:t>Some services available under the "Actions" tab on the web site, others you need to setup by hand or through a third-party web site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11859228" y="6622319"/>
            <a:ext cx="183299" cy="24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Example: PAPPL build.ym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PAPPL build.yml</a:t>
            </a:r>
          </a:p>
        </p:txBody>
      </p:sp>
      <p:sp>
        <p:nvSpPr>
          <p:cNvPr id="65" name="name: Build…"/>
          <p:cNvSpPr txBox="1"/>
          <p:nvPr/>
        </p:nvSpPr>
        <p:spPr>
          <a:xfrm>
            <a:off x="311150" y="1489010"/>
            <a:ext cx="11557000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3" spcCol="254000"/>
          <a:lstStyle/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name: Build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on: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push: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branches: [ master ]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pull_request: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branches: [ master ]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jobs: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build-linux: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runs-on: ubuntu-20.04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steps: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uses: actions/checkout@v2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update build environment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sudo apt-get update --fix-missing -y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install prerequisites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sudo apt-get install -y avahi-daemon cppcheck libavahi-client-dev libcups2-dev libcupsimage2-dev libgnutls28-dev libjpeg-dev libpam-dev libpng-dev libusb-1.0-0-dev zlib1g-dev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configure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env: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  CC: /usr/bin/gcc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./configure --enable-debug --enable-maintainer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make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make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test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env: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  ASAN_OPTIONS: leak_check_at_exit=false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make test || cat testsuite/testpappl.log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clang static analyzer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cd pappl &amp;&amp; make CC=clang "GHA_ERROR=::error::" clang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cppcheck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cd pappl &amp;&amp; make "GHA_ERROR=::error::" cppcheck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build-macos: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runs-on: macos-latest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steps: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uses: actions/checkout@v2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install prerequisites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brew install cppcheck libjpeg libpng libusb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configure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./configure --enable-debug --enable-maintainer --enable-sanitizer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make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make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test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make test || cat testsuite/testpappl.log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clang static analyzer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cd pappl &amp;&amp; make "GHA_ERROR=::error::" clang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cppcheck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cd pappl &amp;&amp; make "GHA_ERROR=::error::" cppcheck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build-windows: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runs-on: windows-latest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steps: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uses: actions/checkout@v2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setup-msbuild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uses: microsoft/setup-msbuild@v1.0.2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nuget restore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cd vcnet; nuget restore pappl.sln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msbuild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cd vcnet; msbuild pappl.sln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- name: test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  <a:latin typeface="Roboto Mono"/>
                <a:ea typeface="Roboto Mono"/>
                <a:cs typeface="Roboto Mono"/>
                <a:sym typeface="Roboto Mono"/>
              </a:rPr>
              <a:t>      run: cd vcnet; ./copy-dlls.bat x64\Debug; cd x64\Debug; ./testpappl -c -l testpappl.log -L debug -o testpappl.output -t all</a:t>
            </a: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127000" indent="-63500">
              <a:defRPr sz="1000"/>
            </a:pPr>
            <a:endParaRPr>
              <a:solidFill>
                <a:schemeClr val="accent2">
                  <a:satOff val="-4966"/>
                  <a:lumOff val="-10549"/>
                </a:schemeClr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11859228" y="6622319"/>
            <a:ext cx="183299" cy="24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Output: PAPPL build.ym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Output: PAPPL build.yml</a:t>
            </a:r>
          </a:p>
        </p:txBody>
      </p:sp>
      <p:pic>
        <p:nvPicPr>
          <p:cNvPr id="69" name="Screen Shot 2022-08-31 at 6.59.35 PM.png" descr="Screen Shot 2022-08-31 at 6.59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5285" y="1432159"/>
            <a:ext cx="8568730" cy="4826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11859228" y="6622319"/>
            <a:ext cx="183299" cy="24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Printing Projects Using C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Printing Projects Using CI</a:t>
            </a:r>
          </a:p>
        </p:txBody>
      </p:sp>
      <p:sp>
        <p:nvSpPr>
          <p:cNvPr id="73" name="CUPS: builders and code analysis, runs full CUPS automated test sui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66035" indent="-166035" defTabSz="841247">
              <a:spcBef>
                <a:spcPts val="300"/>
              </a:spcBef>
              <a:defRPr sz="2208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CUPS</a:t>
            </a:r>
            <a:r>
              <a:t>: builders and code analysis, runs full CUPS automated test suite</a:t>
            </a:r>
          </a:p>
          <a:p>
            <a:pPr marL="166035" indent="-166035" defTabSz="841247">
              <a:spcBef>
                <a:spcPts val="300"/>
              </a:spcBef>
              <a:defRPr sz="2208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ippeveselfcert</a:t>
            </a:r>
            <a:r>
              <a:t>: builders and code analysis, runs self-cert against ippeveprinter</a:t>
            </a:r>
          </a:p>
          <a:p>
            <a:pPr marL="166035" indent="-166035" defTabSz="841247">
              <a:spcBef>
                <a:spcPts val="300"/>
              </a:spcBef>
              <a:defRPr sz="2208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ippsample</a:t>
            </a:r>
            <a:r>
              <a:t>: builders and code analysis, runs various IPP standard test files, transforms, and (work in progress) cloud/proxy tests</a:t>
            </a:r>
          </a:p>
          <a:p>
            <a:pPr marL="166035" indent="-166035" defTabSz="841247">
              <a:spcBef>
                <a:spcPts val="300"/>
              </a:spcBef>
              <a:defRPr sz="2208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libcups</a:t>
            </a:r>
            <a:r>
              <a:t> (3.0): builders and code analysis, runs ippeveprinter, ippfind, and ipptool to test basic IPP/2.0 conformance</a:t>
            </a:r>
          </a:p>
          <a:p>
            <a:pPr marL="166035" indent="-166035" defTabSz="841247">
              <a:spcBef>
                <a:spcPts val="300"/>
              </a:spcBef>
              <a:defRPr sz="2208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LPrint</a:t>
            </a:r>
            <a:r>
              <a:t>: builders, code analysis, and snapcraft packaging</a:t>
            </a:r>
          </a:p>
          <a:p>
            <a:pPr marL="166035" indent="-166035" defTabSz="841247">
              <a:spcBef>
                <a:spcPts val="300"/>
              </a:spcBef>
              <a:defRPr sz="2208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PAPPL</a:t>
            </a:r>
            <a:r>
              <a:t>: builders and code analysis, test suite exercises 90+% of PAPPL API and functionality</a:t>
            </a:r>
          </a:p>
          <a:p>
            <a:pPr marL="166035" indent="-166035" defTabSz="841247">
              <a:spcBef>
                <a:spcPts val="300"/>
              </a:spcBef>
              <a:defRPr sz="2208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PDFio</a:t>
            </a:r>
            <a:r>
              <a:t>: builders and code analysis, test suite exercises 100% of PDFio API and functionality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11859228" y="6622319"/>
            <a:ext cx="183299" cy="24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sp>
        <p:nvSpPr>
          <p:cNvPr id="77" name="AppImage: https://appimage.org/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AppImage: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https://appimage.org/</a:t>
            </a:r>
          </a:p>
          <a:p>
            <a:pPr/>
            <a:r>
              <a:t>CodeQL: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https://codeql.github.com/</a:t>
            </a:r>
          </a:p>
          <a:p>
            <a:pPr/>
            <a:r>
              <a:t>Coverity: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https://scan.coverity.com/</a:t>
            </a:r>
          </a:p>
          <a:p>
            <a:pPr/>
            <a:r>
              <a:t>Docker: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https://www.docker.com/</a:t>
            </a:r>
          </a:p>
          <a:p>
            <a:pPr/>
            <a:r>
              <a:t>Flatpak: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https://www.flatpak.org/</a:t>
            </a:r>
          </a:p>
          <a:p>
            <a:pPr/>
            <a:r>
              <a:t>Github Actions: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https://github.com/features/actions</a:t>
            </a:r>
          </a:p>
          <a:p>
            <a:pPr/>
            <a:r>
              <a:t>LGTM: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https://lgtm.com/</a:t>
            </a:r>
          </a:p>
          <a:p>
            <a:pPr/>
            <a:r>
              <a:t>Snapcraft: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https://snapcraft.io/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