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21793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0" name="Shape 5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7"/>
          <p:cNvSpPr txBox="1"/>
          <p:nvPr/>
        </p:nvSpPr>
        <p:spPr>
          <a:xfrm>
            <a:off x="434879" y="2565000"/>
            <a:ext cx="2947309" cy="51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indent="40679">
              <a:defRPr b="1" spc="-1" sz="3600">
                <a:solidFill>
                  <a:srgbClr val="808080"/>
                </a:solidFill>
              </a:defRPr>
            </a:lvl1pPr>
          </a:lstStyle>
          <a:p>
            <a:pPr/>
            <a:r>
              <a:t>OpenPrinting</a:t>
            </a:r>
          </a:p>
        </p:txBody>
      </p:sp>
      <p:pic>
        <p:nvPicPr>
          <p:cNvPr id="17" name="pwg-transparency.png" descr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672479"/>
            <a:ext cx="1904761" cy="1636922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20"/>
          <p:cNvSpPr txBox="1"/>
          <p:nvPr/>
        </p:nvSpPr>
        <p:spPr>
          <a:xfrm>
            <a:off x="2011679" y="2103120"/>
            <a:ext cx="257708" cy="249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60" tIns="50760" rIns="50760" bIns="50760">
            <a:spAutoFit/>
          </a:bodyPr>
          <a:lstStyle>
            <a:lvl1pPr indent="40679">
              <a:defRPr spc="-1" sz="1100"/>
            </a:lvl1pPr>
          </a:lstStyle>
          <a:p>
            <a:pPr/>
            <a:r>
              <a:t>®</a:t>
            </a:r>
          </a:p>
        </p:txBody>
      </p:sp>
      <p:sp>
        <p:nvSpPr>
          <p:cNvPr id="19" name="Title Text"/>
          <p:cNvSpPr txBox="1"/>
          <p:nvPr>
            <p:ph type="title"/>
          </p:nvPr>
        </p:nvSpPr>
        <p:spPr>
          <a:xfrm>
            <a:off x="402879" y="3339042"/>
            <a:ext cx="10515601" cy="1015561"/>
          </a:xfrm>
          <a:prstGeom prst="rect">
            <a:avLst/>
          </a:prstGeom>
        </p:spPr>
        <p:txBody>
          <a:bodyPr anchor="b"/>
          <a:lstStyle>
            <a:lvl1pPr indent="40679">
              <a:defRPr spc="-1"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" name="Body Level One…"/>
          <p:cNvSpPr txBox="1"/>
          <p:nvPr>
            <p:ph type="body" sz="half" idx="1"/>
          </p:nvPr>
        </p:nvSpPr>
        <p:spPr>
          <a:xfrm>
            <a:off x="457200" y="4512543"/>
            <a:ext cx="11338560" cy="19890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SzTx/>
              <a:buNone/>
              <a:defRPr spc="-1"/>
            </a:lvl1pPr>
            <a:lvl2pPr marL="0" indent="228600">
              <a:lnSpc>
                <a:spcPct val="100000"/>
              </a:lnSpc>
              <a:buSzTx/>
              <a:buNone/>
              <a:defRPr spc="-1"/>
            </a:lvl2pPr>
            <a:lvl3pPr marL="0" indent="457200">
              <a:lnSpc>
                <a:spcPct val="100000"/>
              </a:lnSpc>
              <a:buSzTx/>
              <a:buNone/>
              <a:defRPr spc="-1"/>
            </a:lvl3pPr>
            <a:lvl4pPr marL="0" indent="685800">
              <a:lnSpc>
                <a:spcPct val="100000"/>
              </a:lnSpc>
              <a:buSzTx/>
              <a:buNone/>
              <a:defRPr spc="-1"/>
            </a:lvl4pPr>
            <a:lvl5pPr marL="0" indent="914400">
              <a:lnSpc>
                <a:spcPct val="100000"/>
              </a:lnSpc>
              <a:buSzTx/>
              <a:buNone/>
              <a:defRPr spc="-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5886661" y="6172200"/>
            <a:ext cx="2841838" cy="368301"/>
          </a:xfrm>
          <a:prstGeom prst="rect">
            <a:avLst/>
          </a:prstGeom>
        </p:spPr>
        <p:txBody>
          <a:bodyPr lIns="45719" tIns="45719" rIns="45719" bIns="45719" anchor="ctr"/>
          <a:lstStyle>
            <a:lvl1pPr>
              <a:defRPr spc="0"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00"/>
          <p:cNvSpPr/>
          <p:nvPr/>
        </p:nvSpPr>
        <p:spPr>
          <a:xfrm>
            <a:off x="359" y="6629400"/>
            <a:ext cx="12188522" cy="228240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</a:p>
        </p:txBody>
      </p:sp>
      <p:sp>
        <p:nvSpPr>
          <p:cNvPr id="38" name="Shape 2"/>
          <p:cNvSpPr/>
          <p:nvPr/>
        </p:nvSpPr>
        <p:spPr>
          <a:xfrm>
            <a:off x="359" y="-1"/>
            <a:ext cx="12188522" cy="1142642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/>
          <a:lstStyle/>
          <a:p>
            <a:pPr/>
          </a:p>
        </p:txBody>
      </p:sp>
      <p:pic>
        <p:nvPicPr>
          <p:cNvPr id="39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27240" y="205199"/>
            <a:ext cx="851401" cy="731521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6"/>
          <p:cNvSpPr txBox="1"/>
          <p:nvPr/>
        </p:nvSpPr>
        <p:spPr>
          <a:xfrm>
            <a:off x="11796479" y="863279"/>
            <a:ext cx="228200" cy="1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60" tIns="50760" rIns="50760" bIns="50760">
            <a:spAutoFit/>
          </a:bodyPr>
          <a:lstStyle>
            <a:lvl1pPr indent="57959">
              <a:defRPr spc="-1" sz="600"/>
            </a:lvl1pPr>
          </a:lstStyle>
          <a:p>
            <a:pPr/>
            <a:r>
              <a:t>®</a:t>
            </a:r>
          </a:p>
        </p:txBody>
      </p:sp>
      <p:sp>
        <p:nvSpPr>
          <p:cNvPr id="41" name="Shape 303"/>
          <p:cNvSpPr txBox="1"/>
          <p:nvPr/>
        </p:nvSpPr>
        <p:spPr>
          <a:xfrm>
            <a:off x="126720" y="6661380"/>
            <a:ext cx="854676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40679">
              <a:defRPr spc="-1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Copyright © 2022 OpenPrinting. All rights reserved. 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00"/>
          <p:cNvSpPr/>
          <p:nvPr/>
        </p:nvSpPr>
        <p:spPr>
          <a:xfrm>
            <a:off x="359" y="6629400"/>
            <a:ext cx="12188522" cy="228240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3" name="Shape 2"/>
          <p:cNvSpPr/>
          <p:nvPr/>
        </p:nvSpPr>
        <p:spPr>
          <a:xfrm>
            <a:off x="359" y="-1"/>
            <a:ext cx="12188522" cy="1142642"/>
          </a:xfrm>
          <a:prstGeom prst="rect">
            <a:avLst/>
          </a:prstGeom>
          <a:solidFill>
            <a:srgbClr val="808080"/>
          </a:solidFill>
          <a:ln w="12700">
            <a:miter lim="400000"/>
          </a:ln>
        </p:spPr>
        <p:txBody>
          <a:bodyPr lIns="0" tIns="0" rIns="0" bIns="0"/>
          <a:lstStyle/>
          <a:p>
            <a:pPr/>
          </a:p>
        </p:txBody>
      </p:sp>
      <p:pic>
        <p:nvPicPr>
          <p:cNvPr id="4" name="pwg-4dark-bkgrnd-transparency.png" descr="pwg-4dark-bkgrnd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127240" y="205199"/>
            <a:ext cx="851401" cy="73152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6"/>
          <p:cNvSpPr txBox="1"/>
          <p:nvPr/>
        </p:nvSpPr>
        <p:spPr>
          <a:xfrm>
            <a:off x="11796479" y="863279"/>
            <a:ext cx="228200" cy="1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60" tIns="50760" rIns="50760" bIns="50760">
            <a:spAutoFit/>
          </a:bodyPr>
          <a:lstStyle>
            <a:lvl1pPr indent="57959">
              <a:defRPr spc="-1" sz="600"/>
            </a:lvl1pPr>
          </a:lstStyle>
          <a:p>
            <a:pPr/>
            <a:r>
              <a:t>®</a:t>
            </a:r>
          </a:p>
        </p:txBody>
      </p:sp>
      <p:sp>
        <p:nvSpPr>
          <p:cNvPr id="6" name="Shape 303"/>
          <p:cNvSpPr txBox="1"/>
          <p:nvPr/>
        </p:nvSpPr>
        <p:spPr>
          <a:xfrm>
            <a:off x="126720" y="6661380"/>
            <a:ext cx="854676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40679">
              <a:defRPr spc="-1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r>
              <a:t>Copyright © 2022 OpenPrinting. All rights reserved. 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11778630" y="6622319"/>
            <a:ext cx="263897" cy="242401"/>
          </a:xfrm>
          <a:prstGeom prst="rect">
            <a:avLst/>
          </a:prstGeom>
          <a:ln w="12700">
            <a:miter lim="400000"/>
          </a:ln>
        </p:spPr>
        <p:txBody>
          <a:bodyPr wrap="none" lIns="44999" tIns="44999" rIns="44999" bIns="44999">
            <a:spAutoFit/>
          </a:bodyPr>
          <a:lstStyle>
            <a:lvl1pPr algn="r">
              <a:defRPr spc="-1" sz="10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" name="Title Text"/>
          <p:cNvSpPr txBox="1"/>
          <p:nvPr>
            <p:ph type="title"/>
          </p:nvPr>
        </p:nvSpPr>
        <p:spPr>
          <a:xfrm>
            <a:off x="457200" y="45360"/>
            <a:ext cx="10515600" cy="1015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" name="Body Level One…"/>
          <p:cNvSpPr txBox="1"/>
          <p:nvPr>
            <p:ph type="body" idx="1"/>
          </p:nvPr>
        </p:nvSpPr>
        <p:spPr>
          <a:xfrm>
            <a:off x="457200" y="1371240"/>
            <a:ext cx="11338560" cy="513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2pPr marL="561473" indent="-180473"/>
            <a:lvl3pPr marL="942473" indent="-180473"/>
            <a:lvl4pPr marL="1323473" indent="-180473"/>
            <a:lvl5pPr marL="1704473" indent="-180473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1pPr>
      <a:lvl2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2pPr>
      <a:lvl3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3pPr>
      <a:lvl4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4pPr>
      <a:lvl5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5pPr>
      <a:lvl6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6pPr>
      <a:lvl7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7pPr>
      <a:lvl8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8pPr>
      <a:lvl9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800" u="none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9pPr>
    </p:titleStyle>
    <p:bodyStyle>
      <a:lvl1pPr marL="180473" marR="0" indent="-180473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621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1002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1383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1764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2145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2526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2907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288631" marR="0" indent="-240631" algn="l" defTabSz="914400" latinLnBrk="0">
        <a:lnSpc>
          <a:spcPct val="12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OpenPrinting/cups-commands" TargetMode="Externa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OpenPrinting/cups-local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OpenPrinting/cups-sharing" TargetMode="Externa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OpenPrinting/ghostscript-printer-app" TargetMode="External"/><Relationship Id="rId3" Type="http://schemas.openxmlformats.org/officeDocument/2006/relationships/hyperlink" Target="https://github.com/OpenPrinting/gutenprint-printer-app" TargetMode="External"/><Relationship Id="rId4" Type="http://schemas.openxmlformats.org/officeDocument/2006/relationships/hyperlink" Target="https://github.com/michaelrsweet/hp-printer-app" TargetMode="External"/><Relationship Id="rId5" Type="http://schemas.openxmlformats.org/officeDocument/2006/relationships/hyperlink" Target="https://github.com/OpenPrinting/hplip-printer-app" TargetMode="External"/><Relationship Id="rId6" Type="http://schemas.openxmlformats.org/officeDocument/2006/relationships/hyperlink" Target="https://github.com/michaelrsweet/lprint" TargetMode="External"/><Relationship Id="rId7" Type="http://schemas.openxmlformats.org/officeDocument/2006/relationships/hyperlink" Target="https://github.com/OpenPrinting/ps-printer-app" TargetMode="Externa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OpenPrinting/cups/milestone/6" TargetMode="Externa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pwg.org/ipp" TargetMode="Externa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OpenPrinting/libcups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PS Developmen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Development</a:t>
            </a:r>
          </a:p>
        </p:txBody>
      </p:sp>
      <p:sp>
        <p:nvSpPr>
          <p:cNvPr id="53" name="Michael Sweet, Lakeside Robotics Corporation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Michael Sweet, Lakeside Robotics Corporation</a:t>
            </a:r>
          </a:p>
          <a:p>
            <a:pPr/>
            <a:r>
              <a:t>September 14, 2022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6" name="CUPS 3.0 Comman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Commands</a:t>
            </a:r>
          </a:p>
        </p:txBody>
      </p:sp>
      <p:sp>
        <p:nvSpPr>
          <p:cNvPr id="97" name="Repository (pre-beta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Repository (pre-beta):</a:t>
            </a:r>
          </a:p>
          <a:p>
            <a:pPr lvl="1"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https://github.com/OpenPrinting/cups-commands</a:t>
            </a:r>
          </a:p>
          <a:p>
            <a:pPr/>
            <a:r>
              <a:t>Changes (so far):</a:t>
            </a:r>
          </a:p>
          <a:p>
            <a:pPr lvl="1"/>
            <a:r>
              <a:t>lpadmin changed for post-PPD world </a:t>
            </a:r>
          </a:p>
          <a:p>
            <a:pPr lvl="1"/>
            <a:r>
              <a:t>lpinfo removed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0" name="CUPS 3.0 Local Serv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Local Server</a:t>
            </a:r>
          </a:p>
        </p:txBody>
      </p:sp>
      <p:sp>
        <p:nvSpPr>
          <p:cNvPr id="101" name="Repository (pre-beta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Repository (pre-beta):</a:t>
            </a:r>
          </a:p>
          <a:p>
            <a:pPr lvl="1"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https://github.com/OpenPrinting/cups-local</a:t>
            </a:r>
          </a:p>
          <a:p>
            <a:pPr/>
            <a:r>
              <a:t>Progress:</a:t>
            </a:r>
          </a:p>
          <a:p>
            <a:pPr lvl="1"/>
            <a:r>
              <a:t>Build system and baseline server code committed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4" name="CUPS 3.0 Archite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Architecture</a:t>
            </a:r>
          </a:p>
        </p:txBody>
      </p:sp>
      <p:sp>
        <p:nvSpPr>
          <p:cNvPr id="105" name="D-Bus Library"/>
          <p:cNvSpPr/>
          <p:nvPr/>
        </p:nvSpPr>
        <p:spPr>
          <a:xfrm>
            <a:off x="349250" y="5217707"/>
            <a:ext cx="3166156" cy="527693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D-Bus Library</a:t>
            </a:r>
          </a:p>
        </p:txBody>
      </p:sp>
      <p:sp>
        <p:nvSpPr>
          <p:cNvPr id="106" name="CUPS Library"/>
          <p:cNvSpPr/>
          <p:nvPr/>
        </p:nvSpPr>
        <p:spPr>
          <a:xfrm>
            <a:off x="349250" y="4683160"/>
            <a:ext cx="3166156" cy="527693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CUPS Library</a:t>
            </a:r>
          </a:p>
        </p:txBody>
      </p:sp>
      <p:sp>
        <p:nvSpPr>
          <p:cNvPr id="107" name="Graphics Libraries"/>
          <p:cNvSpPr/>
          <p:nvPr/>
        </p:nvSpPr>
        <p:spPr>
          <a:xfrm>
            <a:off x="3533094" y="4683160"/>
            <a:ext cx="3166156" cy="527693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Graphics Libraries</a:t>
            </a:r>
          </a:p>
        </p:txBody>
      </p:sp>
      <p:sp>
        <p:nvSpPr>
          <p:cNvPr id="108" name="DNS-SD Library"/>
          <p:cNvSpPr/>
          <p:nvPr/>
        </p:nvSpPr>
        <p:spPr>
          <a:xfrm>
            <a:off x="3533094" y="5217707"/>
            <a:ext cx="3166156" cy="527693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DNS-SD Library</a:t>
            </a:r>
          </a:p>
        </p:txBody>
      </p:sp>
      <p:sp>
        <p:nvSpPr>
          <p:cNvPr id="109" name="CUPS Local Server"/>
          <p:cNvSpPr/>
          <p:nvPr/>
        </p:nvSpPr>
        <p:spPr>
          <a:xfrm>
            <a:off x="356438" y="1510732"/>
            <a:ext cx="6332312" cy="3166156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0" tIns="127000" rIns="127000" bIns="127000"/>
          <a:lstStyle>
            <a:lvl1pPr algn="ctr" defTabSz="650240">
              <a:defRPr sz="3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CUPS Local Server</a:t>
            </a:r>
          </a:p>
        </p:txBody>
      </p:sp>
      <p:sp>
        <p:nvSpPr>
          <p:cNvPr id="110" name="Socket API"/>
          <p:cNvSpPr/>
          <p:nvPr/>
        </p:nvSpPr>
        <p:spPr>
          <a:xfrm>
            <a:off x="784041" y="2458954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Socket API</a:t>
            </a:r>
          </a:p>
        </p:txBody>
      </p:sp>
      <p:sp>
        <p:nvSpPr>
          <p:cNvPr id="111" name="Printer(s)"/>
          <p:cNvSpPr/>
          <p:nvPr/>
        </p:nvSpPr>
        <p:spPr>
          <a:xfrm>
            <a:off x="4706417" y="2766640"/>
            <a:ext cx="1583078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Printer(s)</a:t>
            </a:r>
          </a:p>
        </p:txBody>
      </p:sp>
      <p:sp>
        <p:nvSpPr>
          <p:cNvPr id="112" name="Printer(s)"/>
          <p:cNvSpPr/>
          <p:nvPr/>
        </p:nvSpPr>
        <p:spPr>
          <a:xfrm>
            <a:off x="4599034" y="2607937"/>
            <a:ext cx="1583078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Printer(s)</a:t>
            </a:r>
          </a:p>
        </p:txBody>
      </p:sp>
      <p:sp>
        <p:nvSpPr>
          <p:cNvPr id="113" name="Printer(s)"/>
          <p:cNvSpPr/>
          <p:nvPr/>
        </p:nvSpPr>
        <p:spPr>
          <a:xfrm>
            <a:off x="4492266" y="2458954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Printer(s)</a:t>
            </a:r>
          </a:p>
        </p:txBody>
      </p:sp>
      <p:sp>
        <p:nvSpPr>
          <p:cNvPr id="114" name="Job(s)"/>
          <p:cNvSpPr/>
          <p:nvPr/>
        </p:nvSpPr>
        <p:spPr>
          <a:xfrm>
            <a:off x="4703343" y="3832090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Job(s)</a:t>
            </a:r>
          </a:p>
        </p:txBody>
      </p:sp>
      <p:sp>
        <p:nvSpPr>
          <p:cNvPr id="115" name="Job(s)"/>
          <p:cNvSpPr/>
          <p:nvPr/>
        </p:nvSpPr>
        <p:spPr>
          <a:xfrm>
            <a:off x="4597804" y="3684336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Job(s)</a:t>
            </a:r>
          </a:p>
        </p:txBody>
      </p:sp>
      <p:sp>
        <p:nvSpPr>
          <p:cNvPr id="116" name="Job(s)"/>
          <p:cNvSpPr/>
          <p:nvPr/>
        </p:nvSpPr>
        <p:spPr>
          <a:xfrm>
            <a:off x="4492266" y="3536582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Job(s)</a:t>
            </a:r>
          </a:p>
        </p:txBody>
      </p:sp>
      <p:sp>
        <p:nvSpPr>
          <p:cNvPr id="117" name="System"/>
          <p:cNvSpPr/>
          <p:nvPr/>
        </p:nvSpPr>
        <p:spPr>
          <a:xfrm>
            <a:off x="2638153" y="2458954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System </a:t>
            </a:r>
          </a:p>
        </p:txBody>
      </p:sp>
      <p:sp>
        <p:nvSpPr>
          <p:cNvPr id="118" name="D-Bus API"/>
          <p:cNvSpPr/>
          <p:nvPr/>
        </p:nvSpPr>
        <p:spPr>
          <a:xfrm>
            <a:off x="784041" y="3142662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D-Bus API</a:t>
            </a:r>
          </a:p>
        </p:txBody>
      </p:sp>
      <p:sp>
        <p:nvSpPr>
          <p:cNvPr id="119" name="XPC API"/>
          <p:cNvSpPr/>
          <p:nvPr/>
        </p:nvSpPr>
        <p:spPr>
          <a:xfrm>
            <a:off x="784041" y="3838330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>
                    <a:alpha val="49978"/>
                  </a:srgbClr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XPC API</a:t>
            </a:r>
          </a:p>
        </p:txBody>
      </p:sp>
      <p:sp>
        <p:nvSpPr>
          <p:cNvPr id="120" name="UI Services"/>
          <p:cNvSpPr/>
          <p:nvPr/>
        </p:nvSpPr>
        <p:spPr>
          <a:xfrm>
            <a:off x="2638153" y="3142662"/>
            <a:ext cx="1583079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UI Services</a:t>
            </a:r>
          </a:p>
        </p:txBody>
      </p:sp>
      <p:sp>
        <p:nvSpPr>
          <p:cNvPr id="121" name="(Socket API == IPP)"/>
          <p:cNvSpPr txBox="1"/>
          <p:nvPr/>
        </p:nvSpPr>
        <p:spPr>
          <a:xfrm>
            <a:off x="2189571" y="5819154"/>
            <a:ext cx="2480243" cy="4868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defRPr i="1" sz="2300"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(Socket API == IPP)</a:t>
            </a:r>
          </a:p>
        </p:txBody>
      </p:sp>
      <p:sp>
        <p:nvSpPr>
          <p:cNvPr id="122" name="Handles all discovery and communications with printers…"/>
          <p:cNvSpPr txBox="1"/>
          <p:nvPr/>
        </p:nvSpPr>
        <p:spPr>
          <a:xfrm>
            <a:off x="7067475" y="1498032"/>
            <a:ext cx="4762501" cy="4121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Handles all discovery and communications with printers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Handles authentication, authorization, consent, and notification UI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Converts to/from PDF/raster as needed for printers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Job history is limited to the current session/login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No web interface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Configuration limited to listing specific printers or servers that cannot be discovered via DNS-SD ("profiles")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5" name="CUPS 3.0 Sharing Serv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Sharing Server</a:t>
            </a:r>
          </a:p>
        </p:txBody>
      </p:sp>
      <p:sp>
        <p:nvSpPr>
          <p:cNvPr id="126" name="Repository (pre-beta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Repository (pre-beta):</a:t>
            </a:r>
          </a:p>
          <a:p>
            <a:pPr lvl="1"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https://github.com/OpenPrinting/cups-sharing</a:t>
            </a:r>
          </a:p>
          <a:p>
            <a:pPr/>
            <a:r>
              <a:t>Progress:</a:t>
            </a:r>
          </a:p>
          <a:p>
            <a:pPr lvl="1"/>
            <a:r>
              <a:t>Build system and baseline server code committed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9" name="CUPS 3.0 Archite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Architecture</a:t>
            </a:r>
          </a:p>
        </p:txBody>
      </p:sp>
      <p:sp>
        <p:nvSpPr>
          <p:cNvPr id="130" name="Handles all communications with printers…"/>
          <p:cNvSpPr txBox="1"/>
          <p:nvPr/>
        </p:nvSpPr>
        <p:spPr>
          <a:xfrm>
            <a:off x="7067475" y="1498032"/>
            <a:ext cx="4762501" cy="4818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Handles all communications with printers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Authorization/consent/notification UI needs to be handled by client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Converts to/from PDF/raster as needed for printers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Push (to printer) and pull/release (from printer/proxy)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Job history is configurable with accounting interface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Web interface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Configuration similar to existing cupsd</a:t>
            </a:r>
          </a:p>
          <a:p>
            <a:pPr marL="180473" indent="-180473">
              <a:lnSpc>
                <a:spcPct val="120000"/>
              </a:lnSpc>
              <a:buSzPct val="100000"/>
              <a:buChar char="•"/>
              <a:defRPr sz="2000"/>
            </a:pPr>
            <a:r>
              <a:t>OAuth token introspection (RFC 7662) and scopes for ACLs</a:t>
            </a:r>
          </a:p>
        </p:txBody>
      </p:sp>
      <p:sp>
        <p:nvSpPr>
          <p:cNvPr id="131" name="D-Bus Library"/>
          <p:cNvSpPr/>
          <p:nvPr/>
        </p:nvSpPr>
        <p:spPr>
          <a:xfrm>
            <a:off x="317500" y="5213185"/>
            <a:ext cx="3166156" cy="527694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D-Bus Library</a:t>
            </a:r>
          </a:p>
        </p:txBody>
      </p:sp>
      <p:sp>
        <p:nvSpPr>
          <p:cNvPr id="132" name="CUPS Library"/>
          <p:cNvSpPr/>
          <p:nvPr/>
        </p:nvSpPr>
        <p:spPr>
          <a:xfrm>
            <a:off x="317500" y="4678639"/>
            <a:ext cx="3166156" cy="527693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CUPS Library</a:t>
            </a:r>
          </a:p>
        </p:txBody>
      </p:sp>
      <p:sp>
        <p:nvSpPr>
          <p:cNvPr id="133" name="Graphics Libraries"/>
          <p:cNvSpPr/>
          <p:nvPr/>
        </p:nvSpPr>
        <p:spPr>
          <a:xfrm>
            <a:off x="3501344" y="4678639"/>
            <a:ext cx="3166156" cy="527693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Graphics Libraries</a:t>
            </a:r>
          </a:p>
        </p:txBody>
      </p:sp>
      <p:sp>
        <p:nvSpPr>
          <p:cNvPr id="134" name="DNS-SD Library"/>
          <p:cNvSpPr/>
          <p:nvPr/>
        </p:nvSpPr>
        <p:spPr>
          <a:xfrm>
            <a:off x="3501344" y="5213185"/>
            <a:ext cx="3166156" cy="527694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DNS-SD Library</a:t>
            </a:r>
          </a:p>
        </p:txBody>
      </p:sp>
      <p:sp>
        <p:nvSpPr>
          <p:cNvPr id="135" name="CUPS Sharing Server"/>
          <p:cNvSpPr/>
          <p:nvPr/>
        </p:nvSpPr>
        <p:spPr>
          <a:xfrm>
            <a:off x="324688" y="1506211"/>
            <a:ext cx="6332312" cy="3166156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7000" tIns="127000" rIns="127000" bIns="127000"/>
          <a:lstStyle>
            <a:lvl1pPr algn="ctr" defTabSz="650240">
              <a:defRPr sz="3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CUPS Sharing Server</a:t>
            </a:r>
          </a:p>
        </p:txBody>
      </p:sp>
      <p:sp>
        <p:nvSpPr>
          <p:cNvPr id="136" name="Socket API"/>
          <p:cNvSpPr/>
          <p:nvPr/>
        </p:nvSpPr>
        <p:spPr>
          <a:xfrm>
            <a:off x="752291" y="2454433"/>
            <a:ext cx="1583079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Socket API</a:t>
            </a:r>
          </a:p>
        </p:txBody>
      </p:sp>
      <p:sp>
        <p:nvSpPr>
          <p:cNvPr id="137" name="Printer(s)"/>
          <p:cNvSpPr/>
          <p:nvPr/>
        </p:nvSpPr>
        <p:spPr>
          <a:xfrm>
            <a:off x="4674667" y="2762119"/>
            <a:ext cx="1583078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Printer(s)</a:t>
            </a:r>
          </a:p>
        </p:txBody>
      </p:sp>
      <p:sp>
        <p:nvSpPr>
          <p:cNvPr id="138" name="Printer(s)"/>
          <p:cNvSpPr/>
          <p:nvPr/>
        </p:nvSpPr>
        <p:spPr>
          <a:xfrm>
            <a:off x="4567284" y="2603416"/>
            <a:ext cx="1583078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Printer(s)</a:t>
            </a:r>
          </a:p>
        </p:txBody>
      </p:sp>
      <p:sp>
        <p:nvSpPr>
          <p:cNvPr id="139" name="Printer(s)"/>
          <p:cNvSpPr/>
          <p:nvPr/>
        </p:nvSpPr>
        <p:spPr>
          <a:xfrm>
            <a:off x="4460516" y="2454433"/>
            <a:ext cx="1583078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Printer(s)</a:t>
            </a:r>
          </a:p>
        </p:txBody>
      </p:sp>
      <p:sp>
        <p:nvSpPr>
          <p:cNvPr id="140" name="Job(s)"/>
          <p:cNvSpPr/>
          <p:nvPr/>
        </p:nvSpPr>
        <p:spPr>
          <a:xfrm>
            <a:off x="4671593" y="3827569"/>
            <a:ext cx="1583078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Job(s)</a:t>
            </a:r>
          </a:p>
        </p:txBody>
      </p:sp>
      <p:sp>
        <p:nvSpPr>
          <p:cNvPr id="141" name="Job(s)"/>
          <p:cNvSpPr/>
          <p:nvPr/>
        </p:nvSpPr>
        <p:spPr>
          <a:xfrm>
            <a:off x="4566054" y="3679815"/>
            <a:ext cx="1583079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Job(s)</a:t>
            </a:r>
          </a:p>
        </p:txBody>
      </p:sp>
      <p:sp>
        <p:nvSpPr>
          <p:cNvPr id="142" name="Job(s)"/>
          <p:cNvSpPr/>
          <p:nvPr/>
        </p:nvSpPr>
        <p:spPr>
          <a:xfrm>
            <a:off x="4460516" y="3532061"/>
            <a:ext cx="1583078" cy="527694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Job(s)</a:t>
            </a:r>
          </a:p>
        </p:txBody>
      </p:sp>
      <p:sp>
        <p:nvSpPr>
          <p:cNvPr id="143" name="System"/>
          <p:cNvSpPr/>
          <p:nvPr/>
        </p:nvSpPr>
        <p:spPr>
          <a:xfrm>
            <a:off x="2606403" y="2454433"/>
            <a:ext cx="1583079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System </a:t>
            </a:r>
          </a:p>
        </p:txBody>
      </p:sp>
      <p:sp>
        <p:nvSpPr>
          <p:cNvPr id="144" name="Auth"/>
          <p:cNvSpPr/>
          <p:nvPr/>
        </p:nvSpPr>
        <p:spPr>
          <a:xfrm>
            <a:off x="2606403" y="3138141"/>
            <a:ext cx="1583079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Auth</a:t>
            </a:r>
          </a:p>
        </p:txBody>
      </p:sp>
      <p:sp>
        <p:nvSpPr>
          <p:cNvPr id="145" name="Accounting"/>
          <p:cNvSpPr/>
          <p:nvPr/>
        </p:nvSpPr>
        <p:spPr>
          <a:xfrm>
            <a:off x="2606403" y="3841290"/>
            <a:ext cx="1583079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Accounting</a:t>
            </a:r>
          </a:p>
        </p:txBody>
      </p:sp>
      <p:sp>
        <p:nvSpPr>
          <p:cNvPr id="146" name="Web IF"/>
          <p:cNvSpPr/>
          <p:nvPr/>
        </p:nvSpPr>
        <p:spPr>
          <a:xfrm>
            <a:off x="752291" y="3138141"/>
            <a:ext cx="1583079" cy="527693"/>
          </a:xfrm>
          <a:prstGeom prst="rect">
            <a:avLst/>
          </a:prstGeom>
          <a:solidFill>
            <a:srgbClr val="3F9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Web IF</a:t>
            </a:r>
          </a:p>
        </p:txBody>
      </p:sp>
      <p:sp>
        <p:nvSpPr>
          <p:cNvPr id="147" name="(Socket API == IPP)"/>
          <p:cNvSpPr txBox="1"/>
          <p:nvPr/>
        </p:nvSpPr>
        <p:spPr>
          <a:xfrm>
            <a:off x="2151113" y="5810975"/>
            <a:ext cx="2480243" cy="4868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defRPr i="1" sz="2300"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(Socket API == IPP)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0" name="CUPS 3.0 Plan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Planning</a:t>
            </a:r>
          </a:p>
        </p:txBody>
      </p:sp>
      <p:sp>
        <p:nvSpPr>
          <p:cNvPr id="151" name="User interface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User interfaces:</a:t>
            </a:r>
          </a:p>
          <a:p>
            <a:pPr lvl="1"/>
            <a:r>
              <a:t>Print dialog</a:t>
            </a:r>
          </a:p>
          <a:p>
            <a:pPr lvl="1"/>
            <a:r>
              <a:t>Authentication</a:t>
            </a:r>
          </a:p>
          <a:p>
            <a:pPr lvl="1"/>
            <a:r>
              <a:t>Consent for accounting/privacy</a:t>
            </a:r>
          </a:p>
          <a:p>
            <a:pPr/>
            <a:r>
              <a:t>Command-line authentication and "API key" support</a:t>
            </a:r>
          </a:p>
          <a:p>
            <a:pPr/>
            <a:r>
              <a:t>Print profiles (alternative to DNS-SD/mDNS for printer discovery)</a:t>
            </a:r>
          </a:p>
          <a:p>
            <a:pPr/>
            <a:r>
              <a:t>Printing:</a:t>
            </a:r>
          </a:p>
          <a:p>
            <a:pPr lvl="1"/>
            <a:r>
              <a:t>IPP Everywhere™/AirPrint™/Mopria</a:t>
            </a:r>
            <a:r>
              <a:rPr baseline="31999"/>
              <a:t>®</a:t>
            </a:r>
            <a:r>
              <a:t> (PDF/Raster)</a:t>
            </a:r>
            <a:endParaRPr baseline="31999"/>
          </a:p>
          <a:p>
            <a:pPr lvl="1"/>
            <a:r>
              <a:t>Windows/SMB (PostScript/PCL)</a:t>
            </a:r>
          </a:p>
          <a:p>
            <a:pPr lvl="1"/>
            <a:r>
              <a:t>Print to file (PDF)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4" name="CUPS 3.0 Planning (con't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Planning (con't)</a:t>
            </a:r>
          </a:p>
        </p:txBody>
      </p:sp>
      <p:sp>
        <p:nvSpPr>
          <p:cNvPr id="155" name="Transform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Transforms:</a:t>
            </a:r>
          </a:p>
          <a:p>
            <a:pPr lvl="1"/>
            <a:r>
              <a:t>PDFio provides necessary PDF support</a:t>
            </a:r>
          </a:p>
          <a:p>
            <a:pPr lvl="1"/>
            <a:r>
              <a:t>Still need to finalize raster support</a:t>
            </a:r>
          </a:p>
          <a:p>
            <a:pPr lvl="2"/>
            <a:r>
              <a:t>Poppler/Xpdf on Linux, CoreGraphics on macOS</a:t>
            </a:r>
          </a:p>
          <a:p>
            <a:pPr lvl="2"/>
            <a:r>
              <a:t>Would be nice to standardize on a common graphics library with a suitable license/build system for rendering PDF content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Open Discus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Open Discussion</a:t>
            </a:r>
          </a:p>
        </p:txBody>
      </p:sp>
      <p:sp>
        <p:nvSpPr>
          <p:cNvPr id="158" name="Double-click to edit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6" name="Agend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57" name="Now: CUPS 2.4.x and Printer Applica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Now: CUPS 2.4.x and Printer Applications</a:t>
            </a:r>
          </a:p>
          <a:p>
            <a:pPr/>
            <a:r>
              <a:t>Next: CUPS 2.5 and OAuth</a:t>
            </a:r>
          </a:p>
          <a:p>
            <a:pPr/>
            <a:r>
              <a:t>Future: CUPS 3.0 a.k.a. The Next Generation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" name="CUPS 2.4.x (Stable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2.4.x (Stable)</a:t>
            </a:r>
          </a:p>
        </p:txBody>
      </p:sp>
      <p:sp>
        <p:nvSpPr>
          <p:cNvPr id="61" name="Release Manager: Zdenek Dohnal (Red Ha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Release Manager: Zdenek Dohnal (Red Hat)</a:t>
            </a:r>
          </a:p>
          <a:p>
            <a:pPr/>
            <a:r>
              <a:t>Releases:</a:t>
            </a:r>
          </a:p>
          <a:p>
            <a:pPr lvl="1"/>
            <a:r>
              <a:t>2.4.0 - November 29, 2021</a:t>
            </a:r>
          </a:p>
          <a:p>
            <a:pPr lvl="1"/>
            <a:r>
              <a:t>2.4.1 - January 27, 2022</a:t>
            </a:r>
          </a:p>
          <a:p>
            <a:pPr lvl="1"/>
            <a:r>
              <a:t>2.4.2 - May 26, 2022</a:t>
            </a:r>
          </a:p>
          <a:p>
            <a:pPr lvl="1"/>
            <a:r>
              <a:t>2.4.3 - Soon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4" name="Printer Applic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Printer Applications</a:t>
            </a:r>
          </a:p>
        </p:txBody>
      </p:sp>
      <p:sp>
        <p:nvSpPr>
          <p:cNvPr id="65" name="Replacement for CUPS printer driv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60621" indent="-160621" defTabSz="813816">
              <a:spcBef>
                <a:spcPts val="300"/>
              </a:spcBef>
              <a:defRPr sz="2136"/>
            </a:pPr>
            <a:r>
              <a:t>Replacement for CUPS printer drivers</a:t>
            </a:r>
          </a:p>
          <a:p>
            <a:pPr marL="160621" indent="-160621" defTabSz="813816">
              <a:spcBef>
                <a:spcPts val="300"/>
              </a:spcBef>
              <a:defRPr sz="2136"/>
            </a:pPr>
            <a:r>
              <a:t>Look like IPP Everywhere™ printers</a:t>
            </a:r>
          </a:p>
          <a:p>
            <a:pPr marL="160621" indent="-160621" defTabSz="813816">
              <a:spcBef>
                <a:spcPts val="300"/>
              </a:spcBef>
              <a:defRPr sz="2136"/>
            </a:pPr>
            <a:r>
              <a:t>Work with all versions of CUPS since 1.4</a:t>
            </a:r>
          </a:p>
          <a:p>
            <a:pPr marL="160621" indent="-160621" defTabSz="813816">
              <a:spcBef>
                <a:spcPts val="300"/>
              </a:spcBef>
              <a:defRPr sz="2136"/>
            </a:pPr>
            <a:r>
              <a:t>Many now available:</a:t>
            </a:r>
          </a:p>
          <a:p>
            <a:pPr lvl="1" marL="499711" indent="-160621" defTabSz="813816">
              <a:spcBef>
                <a:spcPts val="300"/>
              </a:spcBef>
              <a:defRPr sz="2136"/>
            </a:pPr>
            <a:r>
              <a:t>ghostscript-printer-app: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https://github.com/OpenPrinting/ghostscript-printer-app</a:t>
            </a:r>
          </a:p>
          <a:p>
            <a:pPr lvl="1" marL="499711" indent="-160621" defTabSz="813816">
              <a:spcBef>
                <a:spcPts val="300"/>
              </a:spcBef>
              <a:defRPr sz="2136"/>
            </a:pPr>
            <a:r>
              <a:t>gutenprint-printer-app: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https://github.com/OpenPrinting/gutenprint-printer-app</a:t>
            </a:r>
          </a:p>
          <a:p>
            <a:pPr lvl="1" marL="499711" indent="-160621" defTabSz="813816">
              <a:spcBef>
                <a:spcPts val="300"/>
              </a:spcBef>
              <a:defRPr sz="2136"/>
            </a:pPr>
            <a:r>
              <a:t>hp-printer-app: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https://github.com/michaelrsweet/hp-printer-app</a:t>
            </a:r>
          </a:p>
          <a:p>
            <a:pPr lvl="1" marL="499711" indent="-160621" defTabSz="813816">
              <a:spcBef>
                <a:spcPts val="300"/>
              </a:spcBef>
              <a:defRPr sz="2136"/>
            </a:pPr>
            <a:r>
              <a:t>hplip-printer-app: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5" invalidUrl="" action="" tgtFrame="" tooltip="" history="1" highlightClick="0" endSnd="0"/>
              </a:rPr>
              <a:t>https://github.com/OpenPrinting/hplip-printer-app</a:t>
            </a:r>
          </a:p>
          <a:p>
            <a:pPr lvl="1" marL="499711" indent="-160621" defTabSz="813816">
              <a:spcBef>
                <a:spcPts val="300"/>
              </a:spcBef>
              <a:defRPr sz="2136"/>
            </a:pPr>
            <a:r>
              <a:t>LPrint: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6" invalidUrl="" action="" tgtFrame="" tooltip="" history="1" highlightClick="0" endSnd="0"/>
              </a:rPr>
              <a:t>https://github.com/michaelrsweet/lprint</a:t>
            </a:r>
          </a:p>
          <a:p>
            <a:pPr lvl="1" marL="499711" indent="-160621" defTabSz="813816">
              <a:spcBef>
                <a:spcPts val="300"/>
              </a:spcBef>
              <a:defRPr sz="2136"/>
            </a:pPr>
            <a:r>
              <a:t>ps-printer-app: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7" invalidUrl="" action="" tgtFrame="" tooltip="" history="1" highlightClick="0" endSnd="0"/>
              </a:rPr>
              <a:t>https://github.com/OpenPrinting/ps-printer-app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" name="CUPS 2.5 (Development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2.5 (Development)</a:t>
            </a:r>
          </a:p>
        </p:txBody>
      </p:sp>
      <p:sp>
        <p:nvSpPr>
          <p:cNvPr id="69" name="Release Manager: Till Kamppet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Release Manager: Till Kamppeter</a:t>
            </a:r>
          </a:p>
          <a:p>
            <a:pPr/>
            <a:r>
              <a:t>Proposed Features:</a:t>
            </a:r>
          </a:p>
          <a:p>
            <a:pPr lvl="1"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https://github.com/OpenPrinting/cups/milestone/6</a:t>
            </a:r>
            <a:r>
              <a:t> </a:t>
            </a:r>
          </a:p>
          <a:p>
            <a:pPr lvl="1"/>
            <a:r>
              <a:t>OAuth 2/OpenID support (client and server)</a:t>
            </a:r>
          </a:p>
          <a:p>
            <a:pPr lvl="1"/>
            <a:r>
              <a:t>Localization improvements</a:t>
            </a:r>
          </a:p>
          <a:p>
            <a:pPr/>
            <a:r>
              <a:t>Proposed Release Schedule:</a:t>
            </a:r>
          </a:p>
          <a:p>
            <a:pPr lvl="1"/>
            <a:r>
              <a:t>2.5b1 - March 2023</a:t>
            </a:r>
          </a:p>
          <a:p>
            <a:pPr lvl="1"/>
            <a:r>
              <a:t>2.5rc1 - April 2023</a:t>
            </a:r>
          </a:p>
          <a:p>
            <a:pPr lvl="1"/>
            <a:r>
              <a:t>2.5.0 - May 2023</a:t>
            </a:r>
          </a:p>
          <a:p>
            <a:pPr lvl="1"/>
            <a:r>
              <a:t>2.5.1 - July 2023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2" name="CUPS 2.5 + OAut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2.5 + OAuth</a:t>
            </a:r>
          </a:p>
        </p:txBody>
      </p:sp>
      <p:sp>
        <p:nvSpPr>
          <p:cNvPr id="73" name="OAuth protocol work being done in the Printer Working Grou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75059" indent="-175059" defTabSz="886968">
              <a:spcBef>
                <a:spcPts val="300"/>
              </a:spcBef>
              <a:defRPr sz="2328"/>
            </a:pPr>
            <a:r>
              <a:t>OAuth protocol work being done in the Printer Working Group: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https://www.pwg.org/ipp</a:t>
            </a:r>
          </a:p>
          <a:p>
            <a:pPr marL="175059" indent="-175059" defTabSz="886968">
              <a:spcBef>
                <a:spcPts val="300"/>
              </a:spcBef>
              <a:defRPr sz="2328"/>
            </a:pPr>
            <a:r>
              <a:t>CUPS 2.4.x has the basics in place, but no default callback or UI</a:t>
            </a:r>
          </a:p>
          <a:p>
            <a:pPr marL="175059" indent="-175059" defTabSz="886968">
              <a:spcBef>
                <a:spcPts val="300"/>
              </a:spcBef>
              <a:defRPr sz="2328"/>
            </a:pPr>
            <a:r>
              <a:t>Need: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Default OAuth callback and UI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Add support for Bearer auth method in cupsd</a:t>
            </a:r>
          </a:p>
          <a:p>
            <a:pPr marL="175059" indent="-175059" defTabSz="886968">
              <a:spcBef>
                <a:spcPts val="300"/>
              </a:spcBef>
              <a:defRPr sz="2328"/>
            </a:pPr>
            <a:r>
              <a:t>Need to enlist desktop developer(s) for OAuth UI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Create separate project as needed for UI and D-Bus service that libcups can talk to?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Important to coordinate X.509/OAuth functionality with 3.0 development to minimize differences and provide a clear migration path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6" name="CUPS 3.0 (The Next Generation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68680">
              <a:defRPr sz="4560"/>
            </a:lvl1pPr>
          </a:lstStyle>
          <a:p>
            <a:pPr/>
            <a:r>
              <a:t>CUPS 3.0 (The Next Generation)</a:t>
            </a:r>
          </a:p>
        </p:txBody>
      </p:sp>
      <p:sp>
        <p:nvSpPr>
          <p:cNvPr id="77" name="Release Manager: Michael Swe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75059" indent="-175059" defTabSz="886968">
              <a:spcBef>
                <a:spcPts val="300"/>
              </a:spcBef>
              <a:defRPr sz="2328"/>
            </a:pPr>
            <a:r>
              <a:t>Release Manager: Michael Sweet</a:t>
            </a:r>
          </a:p>
          <a:p>
            <a:pPr marL="175059" indent="-175059" defTabSz="886968">
              <a:spcBef>
                <a:spcPts val="300"/>
              </a:spcBef>
              <a:defRPr sz="2328"/>
            </a:pPr>
            <a:r>
              <a:t>Major goals: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Move away from PPD files, just use IPP Everywhere™ attributes and values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Split local printing (simple spooling/transform support) from network sharing (complex spooling/transform/accounting support)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Sub-projects for logical components that can be maintained and developed separately</a:t>
            </a:r>
          </a:p>
          <a:p>
            <a:pPr marL="175059" indent="-175059" defTabSz="886968">
              <a:spcBef>
                <a:spcPts val="300"/>
              </a:spcBef>
              <a:defRPr sz="2328"/>
            </a:pPr>
            <a:r>
              <a:t>Proposed Release Schedule: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libcups 3.0b1 - October 2022</a:t>
            </a:r>
          </a:p>
          <a:p>
            <a:pPr lvl="1" marL="544629" indent="-175059" defTabSz="886968">
              <a:spcBef>
                <a:spcPts val="300"/>
              </a:spcBef>
              <a:defRPr sz="2328"/>
            </a:pPr>
            <a:r>
              <a:t>cups-* 3.0b1 - September 2023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0" name="CUPS 3.0 Architectu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Architecture</a:t>
            </a:r>
          </a:p>
        </p:txBody>
      </p:sp>
      <p:sp>
        <p:nvSpPr>
          <p:cNvPr id="81" name="User Applications"/>
          <p:cNvSpPr/>
          <p:nvPr/>
        </p:nvSpPr>
        <p:spPr>
          <a:xfrm>
            <a:off x="1009650" y="3245695"/>
            <a:ext cx="1723495" cy="1148997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/>
          <a:p>
            <a: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t>User</a:t>
            </a:r>
            <a:br/>
            <a:r>
              <a:t>Applications</a:t>
            </a:r>
          </a:p>
        </p:txBody>
      </p:sp>
      <p:sp>
        <p:nvSpPr>
          <p:cNvPr id="82" name="CUPS Commands"/>
          <p:cNvSpPr/>
          <p:nvPr/>
        </p:nvSpPr>
        <p:spPr>
          <a:xfrm>
            <a:off x="2736019" y="3245695"/>
            <a:ext cx="1723495" cy="1148997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CUPS Commands</a:t>
            </a:r>
          </a:p>
        </p:txBody>
      </p:sp>
      <p:sp>
        <p:nvSpPr>
          <p:cNvPr id="83" name="CUPS Local Server"/>
          <p:cNvSpPr/>
          <p:nvPr/>
        </p:nvSpPr>
        <p:spPr>
          <a:xfrm>
            <a:off x="4459513" y="3245695"/>
            <a:ext cx="1723495" cy="1148997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/>
          <a:p>
            <a: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t>CUPS</a:t>
            </a:r>
            <a:br/>
            <a:r>
              <a:t>Local Server</a:t>
            </a:r>
          </a:p>
        </p:txBody>
      </p:sp>
      <p:sp>
        <p:nvSpPr>
          <p:cNvPr id="84" name="Printer Applications"/>
          <p:cNvSpPr/>
          <p:nvPr/>
        </p:nvSpPr>
        <p:spPr>
          <a:xfrm>
            <a:off x="9436605" y="3245695"/>
            <a:ext cx="1723495" cy="1148997"/>
          </a:xfrm>
          <a:prstGeom prst="rect">
            <a:avLst/>
          </a:prstGeom>
          <a:solidFill>
            <a:srgbClr val="607077"/>
          </a:solidFill>
          <a:ln w="25400">
            <a:solidFill>
              <a:srgbClr val="8EA4B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Printer Applications</a:t>
            </a:r>
          </a:p>
        </p:txBody>
      </p:sp>
      <p:sp>
        <p:nvSpPr>
          <p:cNvPr id="85" name="CUPS Sharing Server"/>
          <p:cNvSpPr/>
          <p:nvPr/>
        </p:nvSpPr>
        <p:spPr>
          <a:xfrm>
            <a:off x="7714271" y="3245695"/>
            <a:ext cx="1723495" cy="1148997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/>
          <a:p>
            <a: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t>CUPS</a:t>
            </a:r>
            <a:br/>
            <a:r>
              <a:t>Sharing Server</a:t>
            </a:r>
          </a:p>
        </p:txBody>
      </p:sp>
      <p:sp>
        <p:nvSpPr>
          <p:cNvPr id="86" name="User-Level"/>
          <p:cNvSpPr txBox="1"/>
          <p:nvPr/>
        </p:nvSpPr>
        <p:spPr>
          <a:xfrm>
            <a:off x="2531634" y="2038710"/>
            <a:ext cx="2132265" cy="580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/>
          <a:lstStyle>
            <a:lvl1pPr algn="ctr">
              <a:tabLst>
                <a:tab pos="647700" algn="l"/>
              </a:tabLst>
              <a:defRPr sz="3000">
                <a:solidFill>
                  <a:srgbClr val="007B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User-Level</a:t>
            </a:r>
          </a:p>
        </p:txBody>
      </p:sp>
      <p:sp>
        <p:nvSpPr>
          <p:cNvPr id="87" name="System-Level"/>
          <p:cNvSpPr txBox="1"/>
          <p:nvPr/>
        </p:nvSpPr>
        <p:spPr>
          <a:xfrm>
            <a:off x="8047071" y="2038710"/>
            <a:ext cx="2647900" cy="580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/>
          <a:lstStyle>
            <a:lvl1pPr algn="ctr">
              <a:tabLst>
                <a:tab pos="647700" algn="l"/>
              </a:tabLst>
              <a:defRPr sz="3000">
                <a:solidFill>
                  <a:srgbClr val="007B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System-Level</a:t>
            </a:r>
          </a:p>
        </p:txBody>
      </p:sp>
      <p:sp>
        <p:nvSpPr>
          <p:cNvPr id="88" name="CUPS Library (libcups)"/>
          <p:cNvSpPr/>
          <p:nvPr/>
        </p:nvSpPr>
        <p:spPr>
          <a:xfrm>
            <a:off x="1012525" y="4378413"/>
            <a:ext cx="10157125" cy="1148997"/>
          </a:xfrm>
          <a:prstGeom prst="rect">
            <a:avLst/>
          </a:prstGeom>
          <a:solidFill>
            <a:srgbClr val="007BFF"/>
          </a:solidFill>
          <a:ln w="25400">
            <a:solidFill>
              <a:srgbClr val="7FBD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3866" tIns="33866" rIns="33866" bIns="33866" anchor="ctr"/>
          <a:lstStyle>
            <a:lvl1pPr algn="ctr" defTabSz="650240">
              <a:defRPr sz="19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pPr/>
            <a:r>
              <a:t>CUPS Library (libcups)</a:t>
            </a:r>
          </a:p>
        </p:txBody>
      </p:sp>
      <p:sp>
        <p:nvSpPr>
          <p:cNvPr id="89" name="Line"/>
          <p:cNvSpPr/>
          <p:nvPr/>
        </p:nvSpPr>
        <p:spPr>
          <a:xfrm flipV="1">
            <a:off x="6948059" y="2049780"/>
            <a:ext cx="1" cy="2283975"/>
          </a:xfrm>
          <a:prstGeom prst="line">
            <a:avLst/>
          </a:prstGeom>
          <a:ln w="25400" cap="rnd">
            <a:solidFill>
              <a:srgbClr val="007BFF"/>
            </a:solidFill>
            <a:custDash>
              <a:ds d="100000" sp="200000"/>
            </a:custDash>
          </a:ln>
        </p:spPr>
        <p:txBody>
          <a:bodyPr lIns="27093" tIns="27093" rIns="27093" bIns="27093" anchor="ctr"/>
          <a:lstStyle/>
          <a:p>
            <a:pPr defTabSz="325120">
              <a:defRPr sz="8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1859228" y="6622319"/>
            <a:ext cx="183299" cy="24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2" name="CUPS 3.0 Library (libcup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CUPS 3.0 Library (libcups)</a:t>
            </a:r>
          </a:p>
        </p:txBody>
      </p:sp>
      <p:sp>
        <p:nvSpPr>
          <p:cNvPr id="93" name="Repository (mostly complete, stable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Repository (mostly complete, stable):</a:t>
            </a:r>
          </a:p>
          <a:p>
            <a:pPr lvl="1"/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https://github.com/OpenPrinting/libcups</a:t>
            </a:r>
          </a:p>
          <a:p>
            <a:pPr/>
            <a:r>
              <a:t>Changes:</a:t>
            </a:r>
          </a:p>
          <a:p>
            <a:pPr lvl="1"/>
            <a:r>
              <a:t>Deprecated APIs in CUPS 2.x have been removed</a:t>
            </a:r>
          </a:p>
          <a:p>
            <a:pPr lvl="1"/>
            <a:r>
              <a:t>Some functions and types have been renamed</a:t>
            </a:r>
          </a:p>
          <a:p>
            <a:pPr lvl="1"/>
            <a:r>
              <a:t>Now use </a:t>
            </a:r>
            <a:r>
              <a:rPr>
                <a:solidFill>
                  <a:schemeClr val="accent2">
                    <a:satOff val="-4966"/>
                    <a:lumOff val="-10549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bool</a:t>
            </a:r>
            <a:r>
              <a:t> and </a:t>
            </a:r>
            <a:r>
              <a:rPr>
                <a:solidFill>
                  <a:schemeClr val="accent2">
                    <a:satOff val="-4966"/>
                    <a:lumOff val="-10549"/>
                  </a:schemeClr>
                </a:solidFill>
                <a:latin typeface="Roboto Mono"/>
                <a:ea typeface="Roboto Mono"/>
                <a:cs typeface="Roboto Mono"/>
                <a:sym typeface="Roboto Mono"/>
              </a:rPr>
              <a:t>size_t</a:t>
            </a:r>
            <a:r>
              <a:t> types where appropriate</a:t>
            </a:r>
          </a:p>
          <a:p>
            <a:pPr lvl="1"/>
            <a:r>
              <a:t>Added/promoted portable DNS-SD, IPP data file, and threading APIs</a:t>
            </a:r>
          </a:p>
          <a:p>
            <a:pPr lvl="1"/>
            <a:r>
              <a:t>"MIGRATING.md" and CUPS programming manual provide details</a:t>
            </a:r>
          </a:p>
          <a:p>
            <a:pPr/>
            <a:r>
              <a:t>Still need to add/promote D-Bus interface and localization APIs, and finish ipptool bug fixes and enhancements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