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  <p:sldMasterId id="2147483673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983413" cy="92694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7F94F50-5A31-40CC-B84D-F53629D40A1F}">
  <a:tblStyle styleId="{F7F94F50-5A31-40CC-B84D-F53629D40A1F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08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64125" y="695200"/>
            <a:ext cx="4655824" cy="34760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99" cy="4171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563988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99" cy="4171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64125" y="695200"/>
            <a:ext cx="4655824" cy="34760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17848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64125" y="695200"/>
            <a:ext cx="4655700" cy="347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989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99" cy="4171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64125" y="695200"/>
            <a:ext cx="4655824" cy="34760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9023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64125" y="695200"/>
            <a:ext cx="4655700" cy="347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0644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164125" y="695200"/>
            <a:ext cx="4655700" cy="347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6021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64125" y="695200"/>
            <a:ext cx="4655700" cy="347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796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0197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2007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1722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64125" y="695200"/>
            <a:ext cx="4655700" cy="347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8458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, Content over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533160" y="344916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, 4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78908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53316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6 Conten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3" name="Shape 53"/>
          <p:cNvSpPr/>
          <p:nvPr/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ubTitle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, 2 Conte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entered 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subTitle" idx="1"/>
          </p:nvPr>
        </p:nvSpPr>
        <p:spPr>
          <a:xfrm>
            <a:off x="1523520" y="228239"/>
            <a:ext cx="7239239" cy="3887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Title, 2 Content and Conte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2"/>
          </p:nvPr>
        </p:nvSpPr>
        <p:spPr>
          <a:xfrm>
            <a:off x="53316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3"/>
          </p:nvPr>
        </p:nvSpPr>
        <p:spPr>
          <a:xfrm>
            <a:off x="478908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 Content and 2 Conten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3"/>
          </p:nvPr>
        </p:nvSpPr>
        <p:spPr>
          <a:xfrm>
            <a:off x="478908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, 2 Content over Conten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3"/>
          </p:nvPr>
        </p:nvSpPr>
        <p:spPr>
          <a:xfrm>
            <a:off x="533160" y="344916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, Content over Conten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2"/>
          </p:nvPr>
        </p:nvSpPr>
        <p:spPr>
          <a:xfrm>
            <a:off x="533160" y="344916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, 4 Conten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3"/>
          </p:nvPr>
        </p:nvSpPr>
        <p:spPr>
          <a:xfrm>
            <a:off x="478908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4"/>
          </p:nvPr>
        </p:nvSpPr>
        <p:spPr>
          <a:xfrm>
            <a:off x="53316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6 Conten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2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, 2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entered 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subTitle" idx="1"/>
          </p:nvPr>
        </p:nvSpPr>
        <p:spPr>
          <a:xfrm>
            <a:off x="1523520" y="228239"/>
            <a:ext cx="7239239" cy="3887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Title, 2 Content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53316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3"/>
          </p:nvPr>
        </p:nvSpPr>
        <p:spPr>
          <a:xfrm>
            <a:off x="478908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 Content and 2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3"/>
          </p:nvPr>
        </p:nvSpPr>
        <p:spPr>
          <a:xfrm>
            <a:off x="478908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, 2 Content over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3"/>
          </p:nvPr>
        </p:nvSpPr>
        <p:spPr>
          <a:xfrm>
            <a:off x="533160" y="344916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D0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hape 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439" y="-1439"/>
            <a:ext cx="9145440" cy="685943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3657239" y="1904759"/>
            <a:ext cx="5257799" cy="1295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39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D0FF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Shape 5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3240" y="0"/>
            <a:ext cx="9151920" cy="685943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533160" y="6324480"/>
            <a:ext cx="2361960" cy="4575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3592439" y="6324480"/>
            <a:ext cx="1905119" cy="4575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100" b="0" i="0" u="none" strike="noStrike" cap="none">
              <a:solidFill>
                <a:srgbClr val="003F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Shape 60"/>
          <p:cNvSpPr/>
          <p:nvPr/>
        </p:nvSpPr>
        <p:spPr>
          <a:xfrm>
            <a:off x="1523879" y="1320840"/>
            <a:ext cx="6096239" cy="40640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asu.aveek@gmail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till.kamppeter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ubuntu.com/Print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hyperlink" Target="https://wiki.linuxfoundation.org/openprinting/cpdap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aunchpad.net/ubuntu-printing-ap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hyperlink" Target="https://git.gnome.org/browse/gtk+/tree/modules/printbackend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/>
        </p:nvSpPr>
        <p:spPr>
          <a:xfrm>
            <a:off x="3657239" y="1949759"/>
            <a:ext cx="5257799" cy="129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2400" b="1">
                <a:solidFill>
                  <a:srgbClr val="FFFFFF"/>
                </a:solidFill>
              </a:rPr>
              <a:t>The Linux Foundation -       Common Print Dialog Project </a:t>
            </a:r>
          </a:p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rgbClr val="FFFFFF"/>
                </a:solidFill>
              </a:rPr>
              <a:t>Google Summer Of Code - 2017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3657239" y="3321719"/>
            <a:ext cx="5257799" cy="915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rgbClr val="FFFFFF"/>
                </a:solidFill>
              </a:rPr>
              <a:t>Aveek Basu</a:t>
            </a:r>
          </a:p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rgbClr val="FFFFFF"/>
                </a:solidFill>
              </a:rPr>
              <a:t>Till Kamppeter</a:t>
            </a:r>
          </a:p>
        </p:txBody>
      </p:sp>
    </p:spTree>
  </p:cSld>
  <p:clrMapOvr>
    <a:masterClrMapping/>
  </p:clrMapOvr>
  <p:transition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/>
        </p:nvSpPr>
        <p:spPr>
          <a:xfrm>
            <a:off x="533160" y="1371240"/>
            <a:ext cx="8305500" cy="487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SzPct val="30555"/>
              <a:buNone/>
            </a:pPr>
            <a:r>
              <a:rPr lang="en-US" sz="3600" b="1">
                <a:solidFill>
                  <a:srgbClr val="073763"/>
                </a:solidFill>
                <a:highlight>
                  <a:srgbClr val="FFFFFF"/>
                </a:highlight>
              </a:rPr>
              <a:t>Thank You !!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endParaRPr sz="3600" b="1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lvl="0" algn="ctr" rtl="0">
              <a:lnSpc>
                <a:spcPct val="115000"/>
              </a:lnSpc>
              <a:spcBef>
                <a:spcPts val="0"/>
              </a:spcBef>
              <a:buSzPct val="91666"/>
              <a:buNone/>
            </a:pPr>
            <a:r>
              <a:rPr lang="en-US" sz="1200" b="1">
                <a:solidFill>
                  <a:srgbClr val="073763"/>
                </a:solidFill>
                <a:highlight>
                  <a:srgbClr val="FFFFFF"/>
                </a:highlight>
              </a:rPr>
              <a:t>For any further queries, please feel free to get in touch: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endParaRPr sz="1200" b="1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lvl="0" algn="ctr" rtl="0">
              <a:lnSpc>
                <a:spcPct val="115000"/>
              </a:lnSpc>
              <a:spcBef>
                <a:spcPts val="0"/>
              </a:spcBef>
              <a:buSzPct val="91666"/>
              <a:buNone/>
            </a:pPr>
            <a:r>
              <a:rPr lang="en-US" sz="1200" b="1">
                <a:solidFill>
                  <a:srgbClr val="073763"/>
                </a:solidFill>
                <a:highlight>
                  <a:srgbClr val="FFFFFF"/>
                </a:highlight>
              </a:rPr>
              <a:t>Aveek Basu: </a:t>
            </a:r>
            <a:r>
              <a:rPr lang="en-US" sz="1200">
                <a:solidFill>
                  <a:srgbClr val="073763"/>
                </a:solidFill>
                <a:highlight>
                  <a:srgbClr val="FFFFFF"/>
                </a:highlight>
                <a:hlinkClick r:id="rId3"/>
              </a:rPr>
              <a:t>basu.aveek@gmail.com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SzPct val="91666"/>
              <a:buNone/>
            </a:pPr>
            <a:r>
              <a:rPr lang="en-US" sz="1200" b="1">
                <a:solidFill>
                  <a:srgbClr val="073763"/>
                </a:solidFill>
                <a:highlight>
                  <a:srgbClr val="FFFFFF"/>
                </a:highlight>
              </a:rPr>
              <a:t>Till Kamppeter: </a:t>
            </a:r>
            <a:r>
              <a:rPr lang="en-US" sz="1200">
                <a:solidFill>
                  <a:srgbClr val="073763"/>
                </a:solidFill>
                <a:highlight>
                  <a:srgbClr val="FFFFFF"/>
                </a:highlight>
                <a:hlinkClick r:id="rId4"/>
              </a:rPr>
              <a:t>till.kamppeter@gmail.com</a:t>
            </a:r>
            <a:r>
              <a:rPr lang="en-US" sz="120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2400" b="1">
                <a:solidFill>
                  <a:srgbClr val="FFFFFF"/>
                </a:solidFill>
              </a:rPr>
              <a:t>Thank You</a:t>
            </a:r>
          </a:p>
        </p:txBody>
      </p:sp>
    </p:spTree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/>
        </p:nvSpPr>
        <p:spPr>
          <a:xfrm>
            <a:off x="75960" y="1371240"/>
            <a:ext cx="8305500" cy="487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b="1">
                <a:solidFill>
                  <a:srgbClr val="073763"/>
                </a:solidFill>
                <a:highlight>
                  <a:srgbClr val="FFFFFF"/>
                </a:highlight>
              </a:rPr>
              <a:t>Objective: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 b="1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To make printing easy for the users of desktop systems and mobile devices.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Develop a well-designed print dialog where one can easily find the right printer under the available printers, set general, printer-specific, and document-specific options, preview the printout, and send the job.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Consistence between applications, printing should work the same way from every application, the print dialog should be the same all over the system.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Users get access to all printers (</a:t>
            </a: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network\USB\IPP\Google Cloud Print</a:t>
            </a: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) and all print options from any desktop application.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Meant to be contributed to the appropriate upstream projects so that all Linux distributions will get improved by this.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05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05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05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  <p:sp>
        <p:nvSpPr>
          <p:cNvPr id="119" name="Shape 119"/>
          <p:cNvSpPr txBox="1"/>
          <p:nvPr/>
        </p:nvSpPr>
        <p:spPr>
          <a:xfrm>
            <a:off x="1523520" y="273239"/>
            <a:ext cx="7239239" cy="838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2400" b="1">
                <a:solidFill>
                  <a:srgbClr val="FFFFFF"/>
                </a:solidFill>
              </a:rPr>
              <a:t>Objective</a:t>
            </a:r>
          </a:p>
        </p:txBody>
      </p:sp>
      <p:pic>
        <p:nvPicPr>
          <p:cNvPr id="120" name="Shape 1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22950" y="1217174"/>
            <a:ext cx="838299" cy="90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/>
        </p:nvSpPr>
        <p:spPr>
          <a:xfrm>
            <a:off x="533160" y="1371240"/>
            <a:ext cx="8305500" cy="487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b="1">
                <a:solidFill>
                  <a:srgbClr val="073763"/>
                </a:solidFill>
                <a:highlight>
                  <a:srgbClr val="FFFFFF"/>
                </a:highlight>
              </a:rPr>
              <a:t>Initial Idea: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800" b="1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To have separate Print Dialogs each for </a:t>
            </a: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gtk </a:t>
            </a: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and </a:t>
            </a: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qt</a:t>
            </a: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Separate </a:t>
            </a: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CUPS</a:t>
            </a: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, </a:t>
            </a: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IPP</a:t>
            </a: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, </a:t>
            </a: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Cloud Print</a:t>
            </a: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 backends for </a:t>
            </a: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gtk </a:t>
            </a: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and </a:t>
            </a: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qt</a:t>
            </a: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rgbClr val="073763"/>
              </a:buClr>
              <a:buSzPct val="100000"/>
              <a:buChar char="●"/>
            </a:pP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DBus </a:t>
            </a: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layers for communication.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b="1">
                <a:solidFill>
                  <a:srgbClr val="073763"/>
                </a:solidFill>
                <a:highlight>
                  <a:srgbClr val="FFFFFF"/>
                </a:highlight>
              </a:rPr>
              <a:t>Reference: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 b="1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Using Canonical’s design for the CPD: </a:t>
            </a:r>
            <a:r>
              <a:rPr lang="en-US" sz="1200" u="sng">
                <a:solidFill>
                  <a:srgbClr val="073763"/>
                </a:solidFill>
                <a:highlight>
                  <a:srgbClr val="FFFFFF"/>
                </a:highlight>
                <a:hlinkClick r:id="rId3"/>
              </a:rPr>
              <a:t>https://wiki.ubuntu.com/Printing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Using the D-Bus code written in earlier GSoC: </a:t>
            </a:r>
            <a:r>
              <a:rPr lang="en-US" sz="1200" u="sng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https://wiki.linuxfoundation.org/openprinting/cpdapi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05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05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05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  <p:sp>
        <p:nvSpPr>
          <p:cNvPr id="126" name="Shape 126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2400" b="1">
                <a:solidFill>
                  <a:srgbClr val="FFFFFF"/>
                </a:solidFill>
              </a:rPr>
              <a:t>Initial Idea</a:t>
            </a:r>
          </a:p>
        </p:txBody>
      </p:sp>
      <p:pic>
        <p:nvPicPr>
          <p:cNvPr id="127" name="Shape 1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27774" y="1371250"/>
            <a:ext cx="1388425" cy="188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/>
        </p:nvSpPr>
        <p:spPr>
          <a:xfrm>
            <a:off x="75949" y="1371250"/>
            <a:ext cx="8790600" cy="487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Based on the announcement from Canonical to drop Unity 8 and the current development at GNOME to come up with a new </a:t>
            </a: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gtk </a:t>
            </a: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CPD within 2yrs, the initial CPD idea had to be changed.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No development of </a:t>
            </a: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gtk </a:t>
            </a: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CPD. Main concentration to be on </a:t>
            </a: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qt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Reuse parts of Unity 8 code already developed by Canonical: </a:t>
            </a:r>
            <a:r>
              <a:rPr lang="en-US" sz="1000">
                <a:solidFill>
                  <a:srgbClr val="073763"/>
                </a:solidFill>
                <a:highlight>
                  <a:srgbClr val="FFFFFF"/>
                </a:highlight>
              </a:rPr>
              <a:t>(</a:t>
            </a:r>
            <a:r>
              <a:rPr lang="en-US" sz="1000" u="sng">
                <a:solidFill>
                  <a:srgbClr val="073763"/>
                </a:solidFill>
                <a:highlight>
                  <a:srgbClr val="FFFFFF"/>
                </a:highlight>
                <a:hlinkClick r:id="rId3"/>
              </a:rPr>
              <a:t>https://launchpad.net/ubuntu-printing-app</a:t>
            </a:r>
            <a:r>
              <a:rPr lang="en-US" sz="1000">
                <a:solidFill>
                  <a:srgbClr val="073763"/>
                </a:solidFill>
                <a:highlight>
                  <a:srgbClr val="FFFFFF"/>
                </a:highlight>
              </a:rPr>
              <a:t>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Modify the </a:t>
            </a: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IPP, Google Cloud Print</a:t>
            </a: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 Backend code written by GNOME and make it use for </a:t>
            </a: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qt </a:t>
            </a: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CPD: </a:t>
            </a:r>
            <a:r>
              <a:rPr lang="en-US" sz="1000">
                <a:solidFill>
                  <a:srgbClr val="073763"/>
                </a:solidFill>
                <a:highlight>
                  <a:srgbClr val="FFFFFF"/>
                </a:highlight>
              </a:rPr>
              <a:t>(</a:t>
            </a:r>
            <a:r>
              <a:rPr lang="en-US" sz="1000">
                <a:solidFill>
                  <a:srgbClr val="073763"/>
                </a:solidFill>
                <a:highlight>
                  <a:srgbClr val="FFFFFF"/>
                </a:highlight>
                <a:hlinkClick r:id="rId4"/>
              </a:rPr>
              <a:t>https://git.gnome.org/browse/gtk+/tree/modules/printbackends</a:t>
            </a:r>
            <a:r>
              <a:rPr lang="en-US" sz="1000">
                <a:solidFill>
                  <a:srgbClr val="073763"/>
                </a:solidFill>
                <a:highlight>
                  <a:srgbClr val="FFFFFF"/>
                </a:highlight>
              </a:rPr>
              <a:t>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Writing a patch for Libre Office.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05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05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05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  <p:sp>
        <p:nvSpPr>
          <p:cNvPr id="133" name="Shape 133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2400" b="1">
                <a:solidFill>
                  <a:srgbClr val="FFFFFF"/>
                </a:solidFill>
              </a:rPr>
              <a:t>Current Plan</a:t>
            </a:r>
          </a:p>
        </p:txBody>
      </p:sp>
      <p:pic>
        <p:nvPicPr>
          <p:cNvPr id="134" name="Shape 1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16970" y="4626350"/>
            <a:ext cx="1812199" cy="1387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/>
        </p:nvSpPr>
        <p:spPr>
          <a:xfrm>
            <a:off x="533160" y="1371240"/>
            <a:ext cx="8305500" cy="487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 b="1">
                <a:solidFill>
                  <a:srgbClr val="073763"/>
                </a:solidFill>
                <a:highlight>
                  <a:srgbClr val="FFFFFF"/>
                </a:highlight>
              </a:rPr>
              <a:t>Student Selection Process: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Student selection process started from </a:t>
            </a: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Jan 2017</a:t>
            </a: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 much before GSoC announcement.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Computer Science departments of premier universities were approached.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A record application of near about </a:t>
            </a: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65 </a:t>
            </a: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students received from different universities to work on Open Printing projects.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After a series of interviews and assignments, </a:t>
            </a:r>
            <a:r>
              <a:rPr lang="en-US" sz="1800" b="1" i="1">
                <a:solidFill>
                  <a:srgbClr val="073763"/>
                </a:solidFill>
                <a:highlight>
                  <a:srgbClr val="FFFFFF"/>
                </a:highlight>
              </a:rPr>
              <a:t>7</a:t>
            </a: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 students got selected  and the batch was ready much before Google opened their window for student application.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rgbClr val="073763"/>
              </a:buClr>
              <a:buSzPct val="100000"/>
              <a:buChar char="●"/>
            </a:pPr>
            <a:r>
              <a:rPr lang="en-US" sz="1800">
                <a:solidFill>
                  <a:srgbClr val="073763"/>
                </a:solidFill>
                <a:highlight>
                  <a:srgbClr val="FFFFFF"/>
                </a:highlight>
              </a:rPr>
              <a:t>Students were given basic training on the code specially CUPS and the backends to make them accustomed to the code.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  <p:sp>
        <p:nvSpPr>
          <p:cNvPr id="140" name="Shape 140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2400" b="1">
                <a:solidFill>
                  <a:srgbClr val="FFFFFF"/>
                </a:solidFill>
              </a:rPr>
              <a:t>Student Selection Process</a:t>
            </a:r>
          </a:p>
        </p:txBody>
      </p:sp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/>
        </p:nvSpPr>
        <p:spPr>
          <a:xfrm>
            <a:off x="166450" y="1168900"/>
            <a:ext cx="8672100" cy="5079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 b="1">
                <a:solidFill>
                  <a:srgbClr val="073763"/>
                </a:solidFill>
                <a:highlight>
                  <a:srgbClr val="FFFFFF"/>
                </a:highlight>
              </a:rPr>
              <a:t>Selected Students: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  <p:sp>
        <p:nvSpPr>
          <p:cNvPr id="146" name="Shape 146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2400" b="1">
                <a:solidFill>
                  <a:srgbClr val="FFFFFF"/>
                </a:solidFill>
              </a:rPr>
              <a:t>Selected Students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446" y="1219198"/>
            <a:ext cx="8933382" cy="4999568"/>
          </a:xfrm>
          <a:prstGeom prst="rect">
            <a:avLst/>
          </a:prstGeom>
        </p:spPr>
      </p:pic>
    </p:spTree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2400" b="1">
                <a:solidFill>
                  <a:srgbClr val="FFFFFF"/>
                </a:solidFill>
              </a:rPr>
              <a:t>Mentors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20" y="1217313"/>
            <a:ext cx="9049546" cy="5045465"/>
          </a:xfrm>
          <a:prstGeom prst="rect">
            <a:avLst/>
          </a:prstGeom>
        </p:spPr>
      </p:pic>
    </p:spTree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2400" b="1">
                <a:solidFill>
                  <a:srgbClr val="FFFFFF"/>
                </a:solidFill>
              </a:rPr>
              <a:t>Project Breakup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949" y="1236453"/>
            <a:ext cx="8416871" cy="4583502"/>
          </a:xfrm>
          <a:prstGeom prst="rect">
            <a:avLst/>
          </a:prstGeom>
        </p:spPr>
      </p:pic>
    </p:spTree>
  </p:cSld>
  <p:clrMapOvr>
    <a:masterClrMapping/>
  </p:clrMapOvr>
  <p:transition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/>
        </p:nvSpPr>
        <p:spPr>
          <a:xfrm>
            <a:off x="533160" y="1371240"/>
            <a:ext cx="8305500" cy="487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SzPct val="30555"/>
              <a:buNone/>
            </a:pPr>
            <a:r>
              <a:rPr lang="en-US" sz="3600" b="1">
                <a:solidFill>
                  <a:srgbClr val="073763"/>
                </a:solidFill>
                <a:highlight>
                  <a:srgbClr val="FFFFFF"/>
                </a:highlight>
              </a:rPr>
              <a:t>Q &amp; A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2400" b="1">
                <a:solidFill>
                  <a:srgbClr val="FFFFFF"/>
                </a:solidFill>
              </a:rPr>
              <a:t>Questions</a:t>
            </a:r>
          </a:p>
        </p:txBody>
      </p:sp>
      <p:pic>
        <p:nvPicPr>
          <p:cNvPr id="170" name="Shape 1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87993" y="1290718"/>
            <a:ext cx="2450649" cy="239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430</Words>
  <Application>Microsoft Office PowerPoint</Application>
  <PresentationFormat>On-screen Show (4:3)</PresentationFormat>
  <Paragraphs>83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Aveek Basu</dc:creator>
  <cp:lastModifiedBy>Windows User</cp:lastModifiedBy>
  <cp:revision>4</cp:revision>
  <dcterms:modified xsi:type="dcterms:W3CDTF">2017-04-30T11:02:51Z</dcterms:modified>
</cp:coreProperties>
</file>