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7"/>
  </p:notesMasterIdLst>
  <p:sldIdLst>
    <p:sldId id="352" r:id="rId2"/>
    <p:sldId id="515" r:id="rId3"/>
    <p:sldId id="519" r:id="rId4"/>
    <p:sldId id="480" r:id="rId5"/>
    <p:sldId id="520" r:id="rId6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vin Schader" initials="KAS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92D2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3" autoAdjust="0"/>
    <p:restoredTop sz="96114" autoAdjust="0"/>
  </p:normalViewPr>
  <p:slideViewPr>
    <p:cSldViewPr snapToGrid="0">
      <p:cViewPr varScale="1">
        <p:scale>
          <a:sx n="87" d="100"/>
          <a:sy n="87" d="100"/>
        </p:scale>
        <p:origin x="60" y="144"/>
      </p:cViewPr>
      <p:guideLst>
        <p:guide orient="horz" pos="2160"/>
        <p:guide pos="288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2832"/>
    </p:cViewPr>
  </p:sorterViewPr>
  <p:notesViewPr>
    <p:cSldViewPr snapToGrid="0">
      <p:cViewPr varScale="1">
        <p:scale>
          <a:sx n="70" d="100"/>
          <a:sy n="70" d="100"/>
        </p:scale>
        <p:origin x="283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1CA145-4B26-46F4-A598-186B9145E7F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BA9B77-96A1-409E-9746-42C130D9012D}">
      <dgm:prSet phldrT="[Text]" custT="1"/>
      <dgm:spPr/>
      <dgm:t>
        <a:bodyPr/>
        <a:lstStyle/>
        <a:p>
          <a:r>
            <a:rPr lang="en-US" sz="2000" b="1" dirty="0"/>
            <a:t>Industry Standards</a:t>
          </a:r>
        </a:p>
      </dgm:t>
    </dgm:pt>
    <dgm:pt modelId="{F28EF22B-0784-4EEC-A646-661875CD56BA}" type="parTrans" cxnId="{D97C6A5F-41FD-41C9-895F-3F2399E6FF04}">
      <dgm:prSet/>
      <dgm:spPr/>
      <dgm:t>
        <a:bodyPr/>
        <a:lstStyle/>
        <a:p>
          <a:endParaRPr lang="en-US" sz="1400" b="1"/>
        </a:p>
      </dgm:t>
    </dgm:pt>
    <dgm:pt modelId="{436806C5-9B58-4853-9CEB-08C0F6ED07FC}" type="sibTrans" cxnId="{D97C6A5F-41FD-41C9-895F-3F2399E6FF04}">
      <dgm:prSet/>
      <dgm:spPr/>
      <dgm:t>
        <a:bodyPr/>
        <a:lstStyle/>
        <a:p>
          <a:endParaRPr lang="en-US" sz="1400" b="1"/>
        </a:p>
      </dgm:t>
    </dgm:pt>
    <dgm:pt modelId="{4381DE42-3221-4C94-97CE-EB5F17637FFD}">
      <dgm:prSet phldrT="[Text]" custT="1"/>
      <dgm:spPr/>
      <dgm:t>
        <a:bodyPr/>
        <a:lstStyle/>
        <a:p>
          <a:r>
            <a:rPr lang="en-US" sz="2000" b="1" dirty="0"/>
            <a:t>Partner Influence</a:t>
          </a:r>
        </a:p>
      </dgm:t>
    </dgm:pt>
    <dgm:pt modelId="{488F5FBB-92AB-474F-AEE0-DB2AB37DC012}" type="sibTrans" cxnId="{56966CFD-98D7-4A2F-B2F0-835FA7063749}">
      <dgm:prSet/>
      <dgm:spPr/>
      <dgm:t>
        <a:bodyPr/>
        <a:lstStyle/>
        <a:p>
          <a:endParaRPr lang="en-US" sz="1400" b="1"/>
        </a:p>
      </dgm:t>
    </dgm:pt>
    <dgm:pt modelId="{223AA95B-8881-477C-86E0-DBD60CFE51B1}" type="parTrans" cxnId="{56966CFD-98D7-4A2F-B2F0-835FA7063749}">
      <dgm:prSet/>
      <dgm:spPr/>
      <dgm:t>
        <a:bodyPr/>
        <a:lstStyle/>
        <a:p>
          <a:endParaRPr lang="en-US" sz="1400" b="1"/>
        </a:p>
      </dgm:t>
    </dgm:pt>
    <dgm:pt modelId="{52FF727D-8872-407B-AB41-051855679757}">
      <dgm:prSet phldrT="[Text]" custT="1"/>
      <dgm:spPr/>
      <dgm:t>
        <a:bodyPr/>
        <a:lstStyle/>
        <a:p>
          <a:r>
            <a:rPr lang="en-US" sz="2000" b="1" dirty="0"/>
            <a:t>Quality Products</a:t>
          </a:r>
        </a:p>
      </dgm:t>
    </dgm:pt>
    <dgm:pt modelId="{A0A352F7-7870-4082-842C-1B8CE76F52A0}" type="sibTrans" cxnId="{35D3BACE-2204-46B9-A6D9-AE6D083DB147}">
      <dgm:prSet/>
      <dgm:spPr/>
      <dgm:t>
        <a:bodyPr/>
        <a:lstStyle/>
        <a:p>
          <a:endParaRPr lang="en-US" sz="1400" b="1"/>
        </a:p>
      </dgm:t>
    </dgm:pt>
    <dgm:pt modelId="{5B327BB0-2867-4657-8278-D7DE72472459}" type="parTrans" cxnId="{35D3BACE-2204-46B9-A6D9-AE6D083DB147}">
      <dgm:prSet/>
      <dgm:spPr/>
      <dgm:t>
        <a:bodyPr/>
        <a:lstStyle/>
        <a:p>
          <a:endParaRPr lang="en-US" sz="1400" b="1"/>
        </a:p>
      </dgm:t>
    </dgm:pt>
    <dgm:pt modelId="{BEEE1709-3CAD-4126-A3E0-F4337FEFA438}" type="pres">
      <dgm:prSet presAssocID="{F51CA145-4B26-46F4-A598-186B9145E7F9}" presName="cycle" presStyleCnt="0">
        <dgm:presLayoutVars>
          <dgm:dir/>
          <dgm:resizeHandles val="exact"/>
        </dgm:presLayoutVars>
      </dgm:prSet>
      <dgm:spPr/>
    </dgm:pt>
    <dgm:pt modelId="{6251534F-8942-44F0-A499-D0B8CBECDD53}" type="pres">
      <dgm:prSet presAssocID="{52FF727D-8872-407B-AB41-051855679757}" presName="dummy" presStyleCnt="0"/>
      <dgm:spPr/>
    </dgm:pt>
    <dgm:pt modelId="{7AAB49D2-2E90-487C-A007-37029ED6ED67}" type="pres">
      <dgm:prSet presAssocID="{52FF727D-8872-407B-AB41-051855679757}" presName="node" presStyleLbl="revTx" presStyleIdx="0" presStyleCnt="3">
        <dgm:presLayoutVars>
          <dgm:bulletEnabled val="1"/>
        </dgm:presLayoutVars>
      </dgm:prSet>
      <dgm:spPr/>
    </dgm:pt>
    <dgm:pt modelId="{A1FDB322-9D60-431B-B6BB-0783E3AC611F}" type="pres">
      <dgm:prSet presAssocID="{A0A352F7-7870-4082-842C-1B8CE76F52A0}" presName="sibTrans" presStyleLbl="node1" presStyleIdx="0" presStyleCnt="3"/>
      <dgm:spPr/>
    </dgm:pt>
    <dgm:pt modelId="{08076695-F5FA-453D-AF4B-A3D053DB9AC5}" type="pres">
      <dgm:prSet presAssocID="{4381DE42-3221-4C94-97CE-EB5F17637FFD}" presName="dummy" presStyleCnt="0"/>
      <dgm:spPr/>
    </dgm:pt>
    <dgm:pt modelId="{6071C05D-28A3-4001-A9BF-A66726B080B0}" type="pres">
      <dgm:prSet presAssocID="{4381DE42-3221-4C94-97CE-EB5F17637FFD}" presName="node" presStyleLbl="revTx" presStyleIdx="1" presStyleCnt="3">
        <dgm:presLayoutVars>
          <dgm:bulletEnabled val="1"/>
        </dgm:presLayoutVars>
      </dgm:prSet>
      <dgm:spPr/>
    </dgm:pt>
    <dgm:pt modelId="{27A554B2-738E-4A4B-B3CA-19B43DA9714B}" type="pres">
      <dgm:prSet presAssocID="{488F5FBB-92AB-474F-AEE0-DB2AB37DC012}" presName="sibTrans" presStyleLbl="node1" presStyleIdx="1" presStyleCnt="3"/>
      <dgm:spPr/>
    </dgm:pt>
    <dgm:pt modelId="{F35E3A2E-A0A5-49C4-A44A-C9B8AAE42168}" type="pres">
      <dgm:prSet presAssocID="{B9BA9B77-96A1-409E-9746-42C130D9012D}" presName="dummy" presStyleCnt="0"/>
      <dgm:spPr/>
    </dgm:pt>
    <dgm:pt modelId="{74229E1D-7A5A-4F58-97E8-BCF7D82803D2}" type="pres">
      <dgm:prSet presAssocID="{B9BA9B77-96A1-409E-9746-42C130D9012D}" presName="node" presStyleLbl="revTx" presStyleIdx="2" presStyleCnt="3">
        <dgm:presLayoutVars>
          <dgm:bulletEnabled val="1"/>
        </dgm:presLayoutVars>
      </dgm:prSet>
      <dgm:spPr/>
    </dgm:pt>
    <dgm:pt modelId="{85C168E5-7F92-4E9E-B2D8-5A3750B8AF9D}" type="pres">
      <dgm:prSet presAssocID="{436806C5-9B58-4853-9CEB-08C0F6ED07FC}" presName="sibTrans" presStyleLbl="node1" presStyleIdx="2" presStyleCnt="3"/>
      <dgm:spPr/>
    </dgm:pt>
  </dgm:ptLst>
  <dgm:cxnLst>
    <dgm:cxn modelId="{FFD3D52C-E155-46AE-9CDD-0064C6A3A17C}" type="presOf" srcId="{4381DE42-3221-4C94-97CE-EB5F17637FFD}" destId="{6071C05D-28A3-4001-A9BF-A66726B080B0}" srcOrd="0" destOrd="0" presId="urn:microsoft.com/office/officeart/2005/8/layout/cycle1"/>
    <dgm:cxn modelId="{3CD45D34-0D2B-4ADF-A7A3-EAFF62348A97}" type="presOf" srcId="{436806C5-9B58-4853-9CEB-08C0F6ED07FC}" destId="{85C168E5-7F92-4E9E-B2D8-5A3750B8AF9D}" srcOrd="0" destOrd="0" presId="urn:microsoft.com/office/officeart/2005/8/layout/cycle1"/>
    <dgm:cxn modelId="{FEF8C239-FF62-418D-B50B-D820D034B3F1}" type="presOf" srcId="{52FF727D-8872-407B-AB41-051855679757}" destId="{7AAB49D2-2E90-487C-A007-37029ED6ED67}" srcOrd="0" destOrd="0" presId="urn:microsoft.com/office/officeart/2005/8/layout/cycle1"/>
    <dgm:cxn modelId="{D97C6A5F-41FD-41C9-895F-3F2399E6FF04}" srcId="{F51CA145-4B26-46F4-A598-186B9145E7F9}" destId="{B9BA9B77-96A1-409E-9746-42C130D9012D}" srcOrd="2" destOrd="0" parTransId="{F28EF22B-0784-4EEC-A646-661875CD56BA}" sibTransId="{436806C5-9B58-4853-9CEB-08C0F6ED07FC}"/>
    <dgm:cxn modelId="{0E762154-7EF7-46C7-B815-D95C8BD7EA5F}" type="presOf" srcId="{488F5FBB-92AB-474F-AEE0-DB2AB37DC012}" destId="{27A554B2-738E-4A4B-B3CA-19B43DA9714B}" srcOrd="0" destOrd="0" presId="urn:microsoft.com/office/officeart/2005/8/layout/cycle1"/>
    <dgm:cxn modelId="{85716455-715A-471A-B4C8-9E541D574CA4}" type="presOf" srcId="{F51CA145-4B26-46F4-A598-186B9145E7F9}" destId="{BEEE1709-3CAD-4126-A3E0-F4337FEFA438}" srcOrd="0" destOrd="0" presId="urn:microsoft.com/office/officeart/2005/8/layout/cycle1"/>
    <dgm:cxn modelId="{4D480C9E-1AD0-42D0-AA29-1F1D39BBDF40}" type="presOf" srcId="{B9BA9B77-96A1-409E-9746-42C130D9012D}" destId="{74229E1D-7A5A-4F58-97E8-BCF7D82803D2}" srcOrd="0" destOrd="0" presId="urn:microsoft.com/office/officeart/2005/8/layout/cycle1"/>
    <dgm:cxn modelId="{9579CDB3-D23E-47E8-AC57-2BCA46D5DA38}" type="presOf" srcId="{A0A352F7-7870-4082-842C-1B8CE76F52A0}" destId="{A1FDB322-9D60-431B-B6BB-0783E3AC611F}" srcOrd="0" destOrd="0" presId="urn:microsoft.com/office/officeart/2005/8/layout/cycle1"/>
    <dgm:cxn modelId="{35D3BACE-2204-46B9-A6D9-AE6D083DB147}" srcId="{F51CA145-4B26-46F4-A598-186B9145E7F9}" destId="{52FF727D-8872-407B-AB41-051855679757}" srcOrd="0" destOrd="0" parTransId="{5B327BB0-2867-4657-8278-D7DE72472459}" sibTransId="{A0A352F7-7870-4082-842C-1B8CE76F52A0}"/>
    <dgm:cxn modelId="{56966CFD-98D7-4A2F-B2F0-835FA7063749}" srcId="{F51CA145-4B26-46F4-A598-186B9145E7F9}" destId="{4381DE42-3221-4C94-97CE-EB5F17637FFD}" srcOrd="1" destOrd="0" parTransId="{223AA95B-8881-477C-86E0-DBD60CFE51B1}" sibTransId="{488F5FBB-92AB-474F-AEE0-DB2AB37DC012}"/>
    <dgm:cxn modelId="{B3728CB4-BC16-4A97-81A3-6F90BE8E50C7}" type="presParOf" srcId="{BEEE1709-3CAD-4126-A3E0-F4337FEFA438}" destId="{6251534F-8942-44F0-A499-D0B8CBECDD53}" srcOrd="0" destOrd="0" presId="urn:microsoft.com/office/officeart/2005/8/layout/cycle1"/>
    <dgm:cxn modelId="{1FC7E791-F976-4A65-902A-2087F8307BE9}" type="presParOf" srcId="{BEEE1709-3CAD-4126-A3E0-F4337FEFA438}" destId="{7AAB49D2-2E90-487C-A007-37029ED6ED67}" srcOrd="1" destOrd="0" presId="urn:microsoft.com/office/officeart/2005/8/layout/cycle1"/>
    <dgm:cxn modelId="{C3C88F20-3938-49C2-8BE6-F0A072D557D2}" type="presParOf" srcId="{BEEE1709-3CAD-4126-A3E0-F4337FEFA438}" destId="{A1FDB322-9D60-431B-B6BB-0783E3AC611F}" srcOrd="2" destOrd="0" presId="urn:microsoft.com/office/officeart/2005/8/layout/cycle1"/>
    <dgm:cxn modelId="{1E505408-FD9B-456B-8E69-E8B78B1718BF}" type="presParOf" srcId="{BEEE1709-3CAD-4126-A3E0-F4337FEFA438}" destId="{08076695-F5FA-453D-AF4B-A3D053DB9AC5}" srcOrd="3" destOrd="0" presId="urn:microsoft.com/office/officeart/2005/8/layout/cycle1"/>
    <dgm:cxn modelId="{72B2F542-DAAE-4BB5-8BFA-073753F69200}" type="presParOf" srcId="{BEEE1709-3CAD-4126-A3E0-F4337FEFA438}" destId="{6071C05D-28A3-4001-A9BF-A66726B080B0}" srcOrd="4" destOrd="0" presId="urn:microsoft.com/office/officeart/2005/8/layout/cycle1"/>
    <dgm:cxn modelId="{0A43BA6A-F3C3-49BC-BCEB-C6E73752CE0A}" type="presParOf" srcId="{BEEE1709-3CAD-4126-A3E0-F4337FEFA438}" destId="{27A554B2-738E-4A4B-B3CA-19B43DA9714B}" srcOrd="5" destOrd="0" presId="urn:microsoft.com/office/officeart/2005/8/layout/cycle1"/>
    <dgm:cxn modelId="{11D1CB36-2931-4916-89A9-FE0E1E07768A}" type="presParOf" srcId="{BEEE1709-3CAD-4126-A3E0-F4337FEFA438}" destId="{F35E3A2E-A0A5-49C4-A44A-C9B8AAE42168}" srcOrd="6" destOrd="0" presId="urn:microsoft.com/office/officeart/2005/8/layout/cycle1"/>
    <dgm:cxn modelId="{4739721D-50FD-46AF-A2FB-730B8566859B}" type="presParOf" srcId="{BEEE1709-3CAD-4126-A3E0-F4337FEFA438}" destId="{74229E1D-7A5A-4F58-97E8-BCF7D82803D2}" srcOrd="7" destOrd="0" presId="urn:microsoft.com/office/officeart/2005/8/layout/cycle1"/>
    <dgm:cxn modelId="{5AAB7E3C-2AD9-4996-AEE4-2B66364331E6}" type="presParOf" srcId="{BEEE1709-3CAD-4126-A3E0-F4337FEFA438}" destId="{85C168E5-7F92-4E9E-B2D8-5A3750B8AF9D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B49D2-2E90-487C-A007-37029ED6ED67}">
      <dsp:nvSpPr>
        <dsp:cNvPr id="0" name=""/>
        <dsp:cNvSpPr/>
      </dsp:nvSpPr>
      <dsp:spPr>
        <a:xfrm>
          <a:off x="2868048" y="460261"/>
          <a:ext cx="1703337" cy="1703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Quality Products</a:t>
          </a:r>
        </a:p>
      </dsp:txBody>
      <dsp:txXfrm>
        <a:off x="2868048" y="460261"/>
        <a:ext cx="1703337" cy="1703337"/>
      </dsp:txXfrm>
    </dsp:sp>
    <dsp:sp modelId="{A1FDB322-9D60-431B-B6BB-0783E3AC611F}">
      <dsp:nvSpPr>
        <dsp:cNvPr id="0" name=""/>
        <dsp:cNvSpPr/>
      </dsp:nvSpPr>
      <dsp:spPr>
        <a:xfrm>
          <a:off x="270655" y="124342"/>
          <a:ext cx="4030689" cy="4030689"/>
        </a:xfrm>
        <a:prstGeom prst="circularArrow">
          <a:avLst>
            <a:gd name="adj1" fmla="val 8241"/>
            <a:gd name="adj2" fmla="val 575443"/>
            <a:gd name="adj3" fmla="val 2966940"/>
            <a:gd name="adj4" fmla="val 496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1C05D-28A3-4001-A9BF-A66726B080B0}">
      <dsp:nvSpPr>
        <dsp:cNvPr id="0" name=""/>
        <dsp:cNvSpPr/>
      </dsp:nvSpPr>
      <dsp:spPr>
        <a:xfrm>
          <a:off x="1434331" y="2943532"/>
          <a:ext cx="1703337" cy="1703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Partner Influence</a:t>
          </a:r>
        </a:p>
      </dsp:txBody>
      <dsp:txXfrm>
        <a:off x="1434331" y="2943532"/>
        <a:ext cx="1703337" cy="1703337"/>
      </dsp:txXfrm>
    </dsp:sp>
    <dsp:sp modelId="{27A554B2-738E-4A4B-B3CA-19B43DA9714B}">
      <dsp:nvSpPr>
        <dsp:cNvPr id="0" name=""/>
        <dsp:cNvSpPr/>
      </dsp:nvSpPr>
      <dsp:spPr>
        <a:xfrm>
          <a:off x="270655" y="124342"/>
          <a:ext cx="4030689" cy="4030689"/>
        </a:xfrm>
        <a:prstGeom prst="circularArrow">
          <a:avLst>
            <a:gd name="adj1" fmla="val 8241"/>
            <a:gd name="adj2" fmla="val 575443"/>
            <a:gd name="adj3" fmla="val 10174902"/>
            <a:gd name="adj4" fmla="val 7257617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29E1D-7A5A-4F58-97E8-BCF7D82803D2}">
      <dsp:nvSpPr>
        <dsp:cNvPr id="0" name=""/>
        <dsp:cNvSpPr/>
      </dsp:nvSpPr>
      <dsp:spPr>
        <a:xfrm>
          <a:off x="613" y="460261"/>
          <a:ext cx="1703337" cy="1703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Industry Standards</a:t>
          </a:r>
        </a:p>
      </dsp:txBody>
      <dsp:txXfrm>
        <a:off x="613" y="460261"/>
        <a:ext cx="1703337" cy="1703337"/>
      </dsp:txXfrm>
    </dsp:sp>
    <dsp:sp modelId="{85C168E5-7F92-4E9E-B2D8-5A3750B8AF9D}">
      <dsp:nvSpPr>
        <dsp:cNvPr id="0" name=""/>
        <dsp:cNvSpPr/>
      </dsp:nvSpPr>
      <dsp:spPr>
        <a:xfrm>
          <a:off x="270655" y="124342"/>
          <a:ext cx="4030689" cy="4030689"/>
        </a:xfrm>
        <a:prstGeom prst="circularArrow">
          <a:avLst>
            <a:gd name="adj1" fmla="val 8241"/>
            <a:gd name="adj2" fmla="val 575443"/>
            <a:gd name="adj3" fmla="val 16859603"/>
            <a:gd name="adj4" fmla="val 149649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035CE-FB1D-4993-9F94-A160A9ADE79E}" type="datetimeFigureOut">
              <a:rPr lang="en-US" smtClean="0"/>
              <a:t>5/1/2017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EE5E0-31A7-46F1-A03E-3B1660D5B7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889767" y="2590800"/>
            <a:ext cx="6805427" cy="990600"/>
          </a:xfrm>
          <a:prstGeom prst="rect">
            <a:avLst/>
          </a:prstGeom>
        </p:spPr>
        <p:txBody>
          <a:bodyPr vert="horz" lIns="121899" tIns="60949" rIns="121899" bIns="60949"/>
          <a:lstStyle>
            <a:lvl1pPr algn="ctr">
              <a:buNone/>
              <a:defRPr sz="6000" b="1" baseline="0">
                <a:solidFill>
                  <a:srgbClr val="0092D2"/>
                </a:solidFill>
              </a:defRPr>
            </a:lvl1pPr>
          </a:lstStyle>
          <a:p>
            <a:pPr lvl="0"/>
            <a:r>
              <a:rPr lang="en-US" sz="6000" b="1" dirty="0">
                <a:solidFill>
                  <a:srgbClr val="0092D2"/>
                </a:solidFill>
              </a:rPr>
              <a:t>Title of Presentation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844059" y="3352800"/>
            <a:ext cx="6805427" cy="381000"/>
          </a:xfrm>
          <a:prstGeom prst="rect">
            <a:avLst/>
          </a:prstGeom>
        </p:spPr>
        <p:txBody>
          <a:bodyPr vert="horz" lIns="121899" tIns="60949" rIns="121899" bIns="60949"/>
          <a:lstStyle>
            <a:lvl1pPr algn="ctr">
              <a:buNone/>
              <a:defRPr sz="2400">
                <a:solidFill>
                  <a:srgbClr val="636463"/>
                </a:solidFill>
              </a:defRPr>
            </a:lvl1pPr>
            <a:lvl2pPr algn="ctr">
              <a:buNone/>
              <a:defRPr sz="2400">
                <a:solidFill>
                  <a:srgbClr val="636463"/>
                </a:solidFill>
              </a:defRPr>
            </a:lvl2pPr>
            <a:lvl3pPr algn="ctr">
              <a:buNone/>
              <a:defRPr sz="2400">
                <a:solidFill>
                  <a:srgbClr val="636463"/>
                </a:solidFill>
              </a:defRPr>
            </a:lvl3pPr>
            <a:lvl4pPr algn="ctr">
              <a:buNone/>
              <a:defRPr sz="2400">
                <a:solidFill>
                  <a:srgbClr val="636463"/>
                </a:solidFill>
              </a:defRPr>
            </a:lvl4pPr>
            <a:lvl5pPr algn="ctr">
              <a:buNone/>
              <a:defRPr sz="2400">
                <a:solidFill>
                  <a:srgbClr val="636463"/>
                </a:solidFill>
              </a:defRPr>
            </a:lvl5pPr>
          </a:lstStyle>
          <a:p>
            <a:pPr lvl="0"/>
            <a:r>
              <a:rPr lang="en-US" dirty="0"/>
              <a:t>October 10, 2014</a:t>
            </a:r>
          </a:p>
        </p:txBody>
      </p:sp>
      <p:pic>
        <p:nvPicPr>
          <p:cNvPr id="59" name="Picture 58" descr="Balls_at_corn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0482" y="-990600"/>
            <a:ext cx="4420553" cy="2601755"/>
          </a:xfrm>
          <a:prstGeom prst="rect">
            <a:avLst/>
          </a:prstGeom>
        </p:spPr>
      </p:pic>
      <p:pic>
        <p:nvPicPr>
          <p:cNvPr id="60" name="Picture 59" descr="dotted_lin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310459" y="3550298"/>
            <a:ext cx="2463497" cy="53655"/>
          </a:xfrm>
          <a:prstGeom prst="rect">
            <a:avLst/>
          </a:prstGeom>
        </p:spPr>
      </p:pic>
      <p:pic>
        <p:nvPicPr>
          <p:cNvPr id="61" name="Picture 60" descr="dotted_lin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719589" y="3550298"/>
            <a:ext cx="2463497" cy="536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89" y="5613138"/>
            <a:ext cx="1156484" cy="96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98444"/>
            <a:ext cx="10969943" cy="715963"/>
          </a:xfrm>
          <a:prstGeom prst="rect">
            <a:avLst/>
          </a:prstGeom>
        </p:spPr>
        <p:txBody>
          <a:bodyPr lIns="121899" tIns="60949" rIns="121899" bIns="60949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09441" y="990600"/>
            <a:ext cx="10969943" cy="457200"/>
          </a:xfrm>
          <a:prstGeom prst="rect">
            <a:avLst/>
          </a:prstGeom>
        </p:spPr>
        <p:txBody>
          <a:bodyPr vert="horz" lIns="121899" tIns="60949" rIns="121899" bIns="60949" numCol="1"/>
          <a:lstStyle>
            <a:lvl1pPr marL="0" indent="0">
              <a:buFontTx/>
              <a:buNone/>
              <a:tabLst/>
              <a:defRPr sz="2400" b="1" baseline="0">
                <a:solidFill>
                  <a:srgbClr val="0092D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subhead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09441" y="1524000"/>
            <a:ext cx="10969943" cy="4114800"/>
          </a:xfrm>
          <a:prstGeom prst="rect">
            <a:avLst/>
          </a:prstGeom>
        </p:spPr>
        <p:txBody>
          <a:bodyPr vert="horz" lIns="121899" tIns="60949" rIns="121899" bIns="60949" numCol="1"/>
          <a:lstStyle>
            <a:lvl1pPr marL="457120" indent="-457120">
              <a:buFont typeface="Arial"/>
              <a:buChar char="•"/>
              <a:tabLst/>
              <a:defRPr sz="1900" b="0" baseline="0">
                <a:solidFill>
                  <a:srgbClr val="636463"/>
                </a:solidFill>
              </a:defRPr>
            </a:lvl1pPr>
            <a:lvl2pPr>
              <a:buSzPct val="100000"/>
              <a:buFont typeface="Wingdings" charset="2"/>
              <a:buChar char="§"/>
              <a:defRPr sz="1900">
                <a:solidFill>
                  <a:srgbClr val="636463"/>
                </a:solidFill>
              </a:defRPr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2188825" cy="152400"/>
          </a:xfrm>
          <a:prstGeom prst="rect">
            <a:avLst/>
          </a:prstGeom>
          <a:solidFill>
            <a:srgbClr val="C0C1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defTabSz="609493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6" name="Picture 15" descr="dotted_lin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3701" y="811537"/>
            <a:ext cx="10134669" cy="28195"/>
          </a:xfrm>
          <a:prstGeom prst="rect">
            <a:avLst/>
          </a:prstGeom>
        </p:spPr>
      </p:pic>
      <p:pic>
        <p:nvPicPr>
          <p:cNvPr id="17" name="Picture 16" descr="inside_ball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46593" y="-152399"/>
            <a:ext cx="2234233" cy="973337"/>
          </a:xfrm>
          <a:prstGeom prst="rect">
            <a:avLst/>
          </a:prstGeom>
        </p:spPr>
      </p:pic>
      <p:sp>
        <p:nvSpPr>
          <p:cNvPr id="18" name="Oval 17"/>
          <p:cNvSpPr/>
          <p:nvPr userDrawn="1"/>
        </p:nvSpPr>
        <p:spPr>
          <a:xfrm>
            <a:off x="11232341" y="6413501"/>
            <a:ext cx="389365" cy="292100"/>
          </a:xfrm>
          <a:prstGeom prst="ellipse">
            <a:avLst/>
          </a:prstGeom>
          <a:solidFill>
            <a:srgbClr val="6364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defTabSz="609493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Content Placeholder 11"/>
          <p:cNvSpPr txBox="1">
            <a:spLocks/>
          </p:cNvSpPr>
          <p:nvPr userDrawn="1"/>
        </p:nvSpPr>
        <p:spPr>
          <a:xfrm>
            <a:off x="11071516" y="6413501"/>
            <a:ext cx="711015" cy="241300"/>
          </a:xfrm>
          <a:prstGeom prst="rect">
            <a:avLst/>
          </a:prstGeom>
        </p:spPr>
        <p:txBody>
          <a:bodyPr vert="horz" lIns="121899" tIns="60949" rIns="121899" bIns="60949"/>
          <a:lstStyle>
            <a:lvl1pPr algn="ctr">
              <a:buNone/>
              <a:defRPr sz="1200" b="1">
                <a:solidFill>
                  <a:schemeClr val="bg1"/>
                </a:solidFill>
              </a:defRPr>
            </a:lvl1pPr>
            <a:lvl2pPr>
              <a:defRPr sz="900">
                <a:solidFill>
                  <a:srgbClr val="636463"/>
                </a:solidFill>
              </a:defRPr>
            </a:lvl2pPr>
            <a:lvl3pPr>
              <a:defRPr sz="900">
                <a:solidFill>
                  <a:srgbClr val="636463"/>
                </a:solidFill>
              </a:defRPr>
            </a:lvl3pPr>
            <a:lvl4pPr>
              <a:defRPr sz="900">
                <a:solidFill>
                  <a:srgbClr val="636463"/>
                </a:solidFill>
              </a:defRPr>
            </a:lvl4pPr>
            <a:lvl5pPr>
              <a:defRPr sz="900">
                <a:solidFill>
                  <a:srgbClr val="636463"/>
                </a:solidFill>
              </a:defRPr>
            </a:lvl5pPr>
          </a:lstStyle>
          <a:p>
            <a:pPr marL="457120" indent="-457120" defTabSz="609493">
              <a:spcBef>
                <a:spcPct val="20000"/>
              </a:spcBef>
              <a:buFont typeface="Arial"/>
              <a:buNone/>
              <a:defRPr/>
            </a:pPr>
            <a:fld id="{7B70C01A-A6E5-6C4F-9942-705DAC14FF7E}" type="slidenum">
              <a:rPr lang="en-US" sz="1500" smtClean="0">
                <a:solidFill>
                  <a:prstClr val="white"/>
                </a:solidFill>
              </a:rPr>
              <a:pPr marL="457120" indent="-457120" defTabSz="609493">
                <a:spcBef>
                  <a:spcPct val="20000"/>
                </a:spcBef>
                <a:buFont typeface="Arial"/>
                <a:buNone/>
                <a:defRPr/>
              </a:pPr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3299" y="5728665"/>
            <a:ext cx="1144932" cy="926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51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48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hf hdr="0" dt="0"/>
  <p:txStyles>
    <p:titleStyle>
      <a:lvl1pPr algn="l" defTabSz="609493" rtl="0" eaLnBrk="1" latinLnBrk="0" hangingPunct="1">
        <a:spcBef>
          <a:spcPct val="0"/>
        </a:spcBef>
        <a:buNone/>
        <a:defRPr sz="3700" b="1" kern="1200">
          <a:solidFill>
            <a:srgbClr val="636463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609493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427" indent="-380933" algn="l" defTabSz="609493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733" indent="-304747" algn="l" defTabSz="609493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27" indent="-304747" algn="l" defTabSz="609493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720" indent="-304747" algn="l" defTabSz="609493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21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13" Type="http://schemas.openxmlformats.org/officeDocument/2006/relationships/image" Target="../media/image18.jpeg"/><Relationship Id="rId18" Type="http://schemas.openxmlformats.org/officeDocument/2006/relationships/image" Target="../media/image23.jpe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jpeg"/><Relationship Id="rId2" Type="http://schemas.openxmlformats.org/officeDocument/2006/relationships/image" Target="../media/image7.jpe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jpe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09403" y="1553434"/>
            <a:ext cx="10082150" cy="1600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Mopria Alliance and the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Printer Working Group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031471" y="3437605"/>
            <a:ext cx="8430604" cy="1600200"/>
          </a:xfrm>
        </p:spPr>
        <p:txBody>
          <a:bodyPr/>
          <a:lstStyle/>
          <a:p>
            <a:r>
              <a:rPr lang="en-US" sz="2400" dirty="0"/>
              <a:t>May 2017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243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Mopria Alliance Background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7146" y="1119617"/>
            <a:ext cx="1107151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Launched in September </a:t>
            </a:r>
            <a:r>
              <a:rPr lang="en-US" sz="2400" b="1" dirty="0">
                <a:solidFill>
                  <a:srgbClr val="0070C0"/>
                </a:solidFill>
              </a:rPr>
              <a:t>2013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</a:t>
            </a:r>
            <a:r>
              <a:rPr lang="en-US" sz="2400" b="1" dirty="0">
                <a:solidFill>
                  <a:srgbClr val="0070C0"/>
                </a:solidFill>
              </a:rPr>
              <a:t>4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founding members: Canon, Hewlett-Packard, Samsung and Xerox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Mopria Alliance has </a:t>
            </a:r>
            <a:r>
              <a:rPr lang="en-US" sz="2400" b="1" dirty="0">
                <a:solidFill>
                  <a:srgbClr val="106BE6"/>
                </a:solidFill>
              </a:rPr>
              <a:t>21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member organizations representing more than </a:t>
            </a:r>
            <a:r>
              <a:rPr lang="en-US" sz="2400" b="1" dirty="0">
                <a:solidFill>
                  <a:srgbClr val="106BE6"/>
                </a:solidFill>
              </a:rPr>
              <a:t>98%*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of the worldwide printer business,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 well as frontrunners from software companies, engineering and consulting firms, semiconductor companies and typeface designers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04678" y="6524913"/>
            <a:ext cx="29931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*Based on shipment units. Data provided through Q3 2015 by IDC.  </a:t>
            </a:r>
            <a:endParaRPr lang="en-US" sz="800" i="1" dirty="0"/>
          </a:p>
        </p:txBody>
      </p:sp>
      <p:sp>
        <p:nvSpPr>
          <p:cNvPr id="3" name="AutoShape 2" descr="Image result for lexmark logo"/>
          <p:cNvSpPr>
            <a:spLocks noChangeAspect="1" noChangeArrowheads="1"/>
          </p:cNvSpPr>
          <p:nvPr/>
        </p:nvSpPr>
        <p:spPr bwMode="auto">
          <a:xfrm>
            <a:off x="207379" y="-144463"/>
            <a:ext cx="40629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32"/>
          <p:cNvGrpSpPr/>
          <p:nvPr/>
        </p:nvGrpSpPr>
        <p:grpSpPr>
          <a:xfrm>
            <a:off x="8997282" y="3467706"/>
            <a:ext cx="2603990" cy="1270740"/>
            <a:chOff x="1795583" y="2264637"/>
            <a:chExt cx="2986114" cy="1695479"/>
          </a:xfrm>
        </p:grpSpPr>
        <p:pic>
          <p:nvPicPr>
            <p:cNvPr id="11" name="Picture 4" descr="\\mulan\Workfile\Consortia\Logo Library\WiMedia\member_logos\0-Adopt\Konicaminolta\KMLogoWiMedLGcol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2703" y="2895790"/>
              <a:ext cx="1398994" cy="1064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http://starvedfool.com/wp-content/uploads/2013/05/Adobe-Logo-625x593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583" y="2264637"/>
              <a:ext cx="851346" cy="8077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1906050" y="5256810"/>
            <a:ext cx="6435594" cy="609601"/>
            <a:chOff x="2494332" y="4800598"/>
            <a:chExt cx="6435594" cy="609601"/>
          </a:xfrm>
        </p:grpSpPr>
        <p:pic>
          <p:nvPicPr>
            <p:cNvPr id="14" name="Picture 6" descr="http://www.mopria.org/portals/0/images/member_logos/sharp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74551" y="4840783"/>
              <a:ext cx="1592239" cy="533400"/>
            </a:xfrm>
            <a:prstGeom prst="rect">
              <a:avLst/>
            </a:prstGeom>
            <a:noFill/>
          </p:spPr>
        </p:pic>
        <p:pic>
          <p:nvPicPr>
            <p:cNvPr id="15" name="Picture 4" descr="http://www.mopria.org/portals/0/images/member_logos/dell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77071" y="4800598"/>
              <a:ext cx="677335" cy="609601"/>
            </a:xfrm>
            <a:prstGeom prst="rect">
              <a:avLst/>
            </a:prstGeom>
            <a:noFill/>
          </p:spPr>
        </p:pic>
        <p:pic>
          <p:nvPicPr>
            <p:cNvPr id="16" name="Picture 8" descr="http://www.mopria.org/portals/0/images/member_logos/primax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63126" y="4942712"/>
              <a:ext cx="1066800" cy="325375"/>
            </a:xfrm>
            <a:prstGeom prst="rect">
              <a:avLst/>
            </a:prstGeom>
            <a:noFill/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4332" y="4876800"/>
              <a:ext cx="774435" cy="461366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1750965" y="4134320"/>
            <a:ext cx="8158712" cy="1068747"/>
            <a:chOff x="2202512" y="2971800"/>
            <a:chExt cx="8158712" cy="1068747"/>
          </a:xfrm>
        </p:grpSpPr>
        <p:pic>
          <p:nvPicPr>
            <p:cNvPr id="20" name="Picture 2" descr="C:\Users\lmdwyer.AMERICAS\Downloads\KYOCERADocumentSolutionsIncLogo_390_1\KYOCERA Document Solutions Inc logo.gif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5715000" y="2995273"/>
              <a:ext cx="1378577" cy="455603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email"/>
            <a:stretch>
              <a:fillRect/>
            </a:stretch>
          </p:blipFill>
          <p:spPr>
            <a:xfrm>
              <a:off x="2243758" y="3562130"/>
              <a:ext cx="1294909" cy="387626"/>
            </a:xfrm>
            <a:prstGeom prst="rect">
              <a:avLst/>
            </a:prstGeom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 bwMode="auto">
            <a:xfrm>
              <a:off x="5715000" y="3663277"/>
              <a:ext cx="1237872" cy="286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" descr="C:\Users\kschader\AppData\Local\Temp\BNZ.52cddd0010a8c5c\Pantum slogan_large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25" r="14801"/>
            <a:stretch>
              <a:fillRect/>
            </a:stretch>
          </p:blipFill>
          <p:spPr bwMode="auto">
            <a:xfrm>
              <a:off x="4124010" y="3562130"/>
              <a:ext cx="1105849" cy="4784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3" descr="Toshiba Logo 300x93 Toshiba logo free wallpaper hd"/>
            <p:cNvPicPr>
              <a:picLocks noChangeAspect="1" noChangeArrowheads="1"/>
            </p:cNvPicPr>
            <p:nvPr/>
          </p:nvPicPr>
          <p:blipFill>
            <a:blip r:embed="rId12" cstate="email"/>
            <a:srcRect/>
            <a:stretch>
              <a:fillRect/>
            </a:stretch>
          </p:blipFill>
          <p:spPr bwMode="auto">
            <a:xfrm>
              <a:off x="7561197" y="3589952"/>
              <a:ext cx="1397188" cy="433128"/>
            </a:xfrm>
            <a:prstGeom prst="rect">
              <a:avLst/>
            </a:prstGeom>
            <a:noFill/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83" t="33270" r="9266" b="35644"/>
            <a:stretch/>
          </p:blipFill>
          <p:spPr>
            <a:xfrm>
              <a:off x="2202512" y="2971800"/>
              <a:ext cx="1308470" cy="396095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8829" y="3072740"/>
              <a:ext cx="911170" cy="378136"/>
            </a:xfrm>
            <a:prstGeom prst="rect">
              <a:avLst/>
            </a:prstGeom>
          </p:spPr>
        </p:pic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4256" y="3088850"/>
              <a:ext cx="1229744" cy="268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0754" y="2995273"/>
              <a:ext cx="2378075" cy="414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4048" y="3589952"/>
              <a:ext cx="1027176" cy="445221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1858911" y="3332581"/>
            <a:ext cx="6909372" cy="719011"/>
            <a:chOff x="1704678" y="3020173"/>
            <a:chExt cx="7426529" cy="771659"/>
          </a:xfrm>
        </p:grpSpPr>
        <p:grpSp>
          <p:nvGrpSpPr>
            <p:cNvPr id="6" name="Group 28"/>
            <p:cNvGrpSpPr/>
            <p:nvPr/>
          </p:nvGrpSpPr>
          <p:grpSpPr>
            <a:xfrm>
              <a:off x="1704678" y="3020173"/>
              <a:ext cx="7426529" cy="771659"/>
              <a:chOff x="1783513" y="1161673"/>
              <a:chExt cx="7426529" cy="771659"/>
            </a:xfrm>
          </p:grpSpPr>
          <p:pic>
            <p:nvPicPr>
              <p:cNvPr id="7" name="Picture 6" descr="xer_3ln_cmyk.jpg"/>
              <p:cNvPicPr>
                <a:picLocks noChangeAspect="1"/>
              </p:cNvPicPr>
              <p:nvPr/>
            </p:nvPicPr>
            <p:blipFill>
              <a:blip r:embed="rId18" cstate="email"/>
              <a:stretch>
                <a:fillRect/>
              </a:stretch>
            </p:blipFill>
            <p:spPr>
              <a:xfrm>
                <a:off x="7430716" y="1161673"/>
                <a:ext cx="1779326" cy="771659"/>
              </a:xfrm>
              <a:prstGeom prst="rect">
                <a:avLst/>
              </a:prstGeom>
            </p:spPr>
          </p:pic>
          <p:pic>
            <p:nvPicPr>
              <p:cNvPr id="8" name="Picture 7" descr="HP_Blue_RGB_150_MD.png"/>
              <p:cNvPicPr>
                <a:picLocks noChangeAspect="1"/>
              </p:cNvPicPr>
              <p:nvPr/>
            </p:nvPicPr>
            <p:blipFill>
              <a:blip r:embed="rId19" cstate="email"/>
              <a:stretch>
                <a:fillRect/>
              </a:stretch>
            </p:blipFill>
            <p:spPr>
              <a:xfrm>
                <a:off x="3952300" y="1197988"/>
                <a:ext cx="655673" cy="655673"/>
              </a:xfrm>
              <a:prstGeom prst="rect">
                <a:avLst/>
              </a:prstGeom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20" cstate="email"/>
              <a:srcRect/>
              <a:stretch>
                <a:fillRect/>
              </a:stretch>
            </p:blipFill>
            <p:spPr bwMode="auto">
              <a:xfrm>
                <a:off x="1783513" y="1350657"/>
                <a:ext cx="1407750" cy="3396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4045" y="3239357"/>
              <a:ext cx="1422016" cy="218472"/>
            </a:xfrm>
            <a:prstGeom prst="rect">
              <a:avLst/>
            </a:prstGeom>
          </p:spPr>
        </p:pic>
      </p:grpSp>
      <p:pic>
        <p:nvPicPr>
          <p:cNvPr id="32" name="Picture 3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3768" y="3568189"/>
            <a:ext cx="1624917" cy="34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6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Mopria Alliance Commitments</a:t>
            </a:r>
          </a:p>
        </p:txBody>
      </p:sp>
      <p:grpSp>
        <p:nvGrpSpPr>
          <p:cNvPr id="151" name="Group 150"/>
          <p:cNvGrpSpPr/>
          <p:nvPr/>
        </p:nvGrpSpPr>
        <p:grpSpPr>
          <a:xfrm>
            <a:off x="679513" y="1023625"/>
            <a:ext cx="9837818" cy="5838141"/>
            <a:chOff x="414653" y="657663"/>
            <a:chExt cx="7380285" cy="5076872"/>
          </a:xfrm>
        </p:grpSpPr>
        <p:grpSp>
          <p:nvGrpSpPr>
            <p:cNvPr id="152" name="Group 151"/>
            <p:cNvGrpSpPr/>
            <p:nvPr/>
          </p:nvGrpSpPr>
          <p:grpSpPr>
            <a:xfrm>
              <a:off x="414653" y="657663"/>
              <a:ext cx="5511466" cy="1354641"/>
              <a:chOff x="1481070" y="383381"/>
              <a:chExt cx="6040192" cy="1484592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1481070" y="383381"/>
                <a:ext cx="6040192" cy="1484592"/>
                <a:chOff x="1481070" y="421481"/>
                <a:chExt cx="6040192" cy="1484592"/>
              </a:xfrm>
            </p:grpSpPr>
            <p:sp>
              <p:nvSpPr>
                <p:cNvPr id="198" name="Freeform 197"/>
                <p:cNvSpPr/>
                <p:nvPr/>
              </p:nvSpPr>
              <p:spPr>
                <a:xfrm>
                  <a:off x="1481070" y="631065"/>
                  <a:ext cx="6040192" cy="1275008"/>
                </a:xfrm>
                <a:custGeom>
                  <a:avLst/>
                  <a:gdLst>
                    <a:gd name="connsiteX0" fmla="*/ 212506 w 6040192"/>
                    <a:gd name="connsiteY0" fmla="*/ 0 h 1275008"/>
                    <a:gd name="connsiteX1" fmla="*/ 4624560 w 6040192"/>
                    <a:gd name="connsiteY1" fmla="*/ 0 h 1275008"/>
                    <a:gd name="connsiteX2" fmla="*/ 4568560 w 6040192"/>
                    <a:gd name="connsiteY2" fmla="*/ 103171 h 1275008"/>
                    <a:gd name="connsiteX3" fmla="*/ 4520486 w 6040192"/>
                    <a:gd name="connsiteY3" fmla="*/ 341290 h 1275008"/>
                    <a:gd name="connsiteX4" fmla="*/ 5132232 w 6040192"/>
                    <a:gd name="connsiteY4" fmla="*/ 953036 h 1275008"/>
                    <a:gd name="connsiteX5" fmla="*/ 5743978 w 6040192"/>
                    <a:gd name="connsiteY5" fmla="*/ 341290 h 1275008"/>
                    <a:gd name="connsiteX6" fmla="*/ 5695904 w 6040192"/>
                    <a:gd name="connsiteY6" fmla="*/ 103171 h 1275008"/>
                    <a:gd name="connsiteX7" fmla="*/ 5639905 w 6040192"/>
                    <a:gd name="connsiteY7" fmla="*/ 0 h 1275008"/>
                    <a:gd name="connsiteX8" fmla="*/ 5827686 w 6040192"/>
                    <a:gd name="connsiteY8" fmla="*/ 0 h 1275008"/>
                    <a:gd name="connsiteX9" fmla="*/ 6040192 w 6040192"/>
                    <a:gd name="connsiteY9" fmla="*/ 212506 h 1275008"/>
                    <a:gd name="connsiteX10" fmla="*/ 6040192 w 6040192"/>
                    <a:gd name="connsiteY10" fmla="*/ 1062502 h 1275008"/>
                    <a:gd name="connsiteX11" fmla="*/ 5827686 w 6040192"/>
                    <a:gd name="connsiteY11" fmla="*/ 1275008 h 1275008"/>
                    <a:gd name="connsiteX12" fmla="*/ 212506 w 6040192"/>
                    <a:gd name="connsiteY12" fmla="*/ 1275008 h 1275008"/>
                    <a:gd name="connsiteX13" fmla="*/ 0 w 6040192"/>
                    <a:gd name="connsiteY13" fmla="*/ 1062502 h 1275008"/>
                    <a:gd name="connsiteX14" fmla="*/ 0 w 6040192"/>
                    <a:gd name="connsiteY14" fmla="*/ 212506 h 1275008"/>
                    <a:gd name="connsiteX15" fmla="*/ 212506 w 6040192"/>
                    <a:gd name="connsiteY15" fmla="*/ 0 h 1275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040192" h="1275008">
                      <a:moveTo>
                        <a:pt x="212506" y="0"/>
                      </a:moveTo>
                      <a:lnTo>
                        <a:pt x="4624560" y="0"/>
                      </a:lnTo>
                      <a:lnTo>
                        <a:pt x="4568560" y="103171"/>
                      </a:lnTo>
                      <a:cubicBezTo>
                        <a:pt x="4537604" y="176359"/>
                        <a:pt x="4520486" y="256826"/>
                        <a:pt x="4520486" y="341290"/>
                      </a:cubicBezTo>
                      <a:cubicBezTo>
                        <a:pt x="4520486" y="679148"/>
                        <a:pt x="4794374" y="953036"/>
                        <a:pt x="5132232" y="953036"/>
                      </a:cubicBezTo>
                      <a:cubicBezTo>
                        <a:pt x="5470090" y="953036"/>
                        <a:pt x="5743978" y="679148"/>
                        <a:pt x="5743978" y="341290"/>
                      </a:cubicBezTo>
                      <a:cubicBezTo>
                        <a:pt x="5743978" y="256826"/>
                        <a:pt x="5726860" y="176359"/>
                        <a:pt x="5695904" y="103171"/>
                      </a:cubicBezTo>
                      <a:lnTo>
                        <a:pt x="5639905" y="0"/>
                      </a:lnTo>
                      <a:lnTo>
                        <a:pt x="5827686" y="0"/>
                      </a:lnTo>
                      <a:cubicBezTo>
                        <a:pt x="5945050" y="0"/>
                        <a:pt x="6040192" y="95142"/>
                        <a:pt x="6040192" y="212506"/>
                      </a:cubicBezTo>
                      <a:lnTo>
                        <a:pt x="6040192" y="1062502"/>
                      </a:lnTo>
                      <a:cubicBezTo>
                        <a:pt x="6040192" y="1179866"/>
                        <a:pt x="5945050" y="1275008"/>
                        <a:pt x="5827686" y="1275008"/>
                      </a:cubicBezTo>
                      <a:lnTo>
                        <a:pt x="212506" y="1275008"/>
                      </a:lnTo>
                      <a:cubicBezTo>
                        <a:pt x="95142" y="1275008"/>
                        <a:pt x="0" y="1179866"/>
                        <a:pt x="0" y="1062502"/>
                      </a:cubicBezTo>
                      <a:lnTo>
                        <a:pt x="0" y="212506"/>
                      </a:lnTo>
                      <a:cubicBezTo>
                        <a:pt x="0" y="95142"/>
                        <a:pt x="95142" y="0"/>
                        <a:pt x="212506" y="0"/>
                      </a:cubicBezTo>
                      <a:close/>
                    </a:path>
                  </a:pathLst>
                </a:custGeom>
                <a:solidFill>
                  <a:srgbClr val="E6709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6060047" y="421481"/>
                  <a:ext cx="1106510" cy="1106509"/>
                </a:xfrm>
                <a:prstGeom prst="ellipse">
                  <a:avLst/>
                </a:prstGeom>
                <a:solidFill>
                  <a:srgbClr val="E1557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0" name="Pentagon 199"/>
                <p:cNvSpPr/>
                <p:nvPr/>
              </p:nvSpPr>
              <p:spPr>
                <a:xfrm>
                  <a:off x="1906073" y="631065"/>
                  <a:ext cx="1081827" cy="1275008"/>
                </a:xfrm>
                <a:prstGeom prst="homePlate">
                  <a:avLst/>
                </a:prstGeom>
                <a:solidFill>
                  <a:schemeClr val="bg1">
                    <a:alpha val="42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92" name="Group 191"/>
              <p:cNvGrpSpPr/>
              <p:nvPr/>
            </p:nvGrpSpPr>
            <p:grpSpPr>
              <a:xfrm>
                <a:off x="2132631" y="697040"/>
                <a:ext cx="5031040" cy="1026617"/>
                <a:chOff x="2132631" y="697040"/>
                <a:chExt cx="5031040" cy="1026617"/>
              </a:xfrm>
            </p:grpSpPr>
            <p:grpSp>
              <p:nvGrpSpPr>
                <p:cNvPr id="193" name="Group 192"/>
                <p:cNvGrpSpPr/>
                <p:nvPr/>
              </p:nvGrpSpPr>
              <p:grpSpPr>
                <a:xfrm>
                  <a:off x="2132631" y="908263"/>
                  <a:ext cx="502564" cy="513880"/>
                  <a:chOff x="5479009" y="3150167"/>
                  <a:chExt cx="508821" cy="520280"/>
                </a:xfrm>
                <a:solidFill>
                  <a:schemeClr val="bg1"/>
                </a:solidFill>
                <a:effectLst/>
              </p:grpSpPr>
              <p:sp>
                <p:nvSpPr>
                  <p:cNvPr id="196" name="Freeform 403"/>
                  <p:cNvSpPr>
                    <a:spLocks noEditPoints="1"/>
                  </p:cNvSpPr>
                  <p:nvPr/>
                </p:nvSpPr>
                <p:spPr bwMode="auto">
                  <a:xfrm>
                    <a:off x="5479009" y="3347277"/>
                    <a:ext cx="222323" cy="323170"/>
                  </a:xfrm>
                  <a:custGeom>
                    <a:avLst/>
                    <a:gdLst>
                      <a:gd name="T0" fmla="*/ 54 w 97"/>
                      <a:gd name="T1" fmla="*/ 14 h 141"/>
                      <a:gd name="T2" fmla="*/ 13 w 97"/>
                      <a:gd name="T3" fmla="*/ 26 h 141"/>
                      <a:gd name="T4" fmla="*/ 43 w 97"/>
                      <a:gd name="T5" fmla="*/ 128 h 141"/>
                      <a:gd name="T6" fmla="*/ 84 w 97"/>
                      <a:gd name="T7" fmla="*/ 117 h 141"/>
                      <a:gd name="T8" fmla="*/ 54 w 97"/>
                      <a:gd name="T9" fmla="*/ 14 h 141"/>
                      <a:gd name="T10" fmla="*/ 62 w 97"/>
                      <a:gd name="T11" fmla="*/ 0 h 141"/>
                      <a:gd name="T12" fmla="*/ 64 w 97"/>
                      <a:gd name="T13" fmla="*/ 10 h 141"/>
                      <a:gd name="T14" fmla="*/ 95 w 97"/>
                      <a:gd name="T15" fmla="*/ 113 h 141"/>
                      <a:gd name="T16" fmla="*/ 97 w 97"/>
                      <a:gd name="T17" fmla="*/ 123 h 141"/>
                      <a:gd name="T18" fmla="*/ 87 w 97"/>
                      <a:gd name="T19" fmla="*/ 127 h 141"/>
                      <a:gd name="T20" fmla="*/ 46 w 97"/>
                      <a:gd name="T21" fmla="*/ 139 h 141"/>
                      <a:gd name="T22" fmla="*/ 36 w 97"/>
                      <a:gd name="T23" fmla="*/ 141 h 141"/>
                      <a:gd name="T24" fmla="*/ 33 w 97"/>
                      <a:gd name="T25" fmla="*/ 131 h 141"/>
                      <a:gd name="T26" fmla="*/ 3 w 97"/>
                      <a:gd name="T27" fmla="*/ 29 h 141"/>
                      <a:gd name="T28" fmla="*/ 0 w 97"/>
                      <a:gd name="T29" fmla="*/ 18 h 141"/>
                      <a:gd name="T30" fmla="*/ 9 w 97"/>
                      <a:gd name="T31" fmla="*/ 16 h 141"/>
                      <a:gd name="T32" fmla="*/ 51 w 97"/>
                      <a:gd name="T33" fmla="*/ 4 h 141"/>
                      <a:gd name="T34" fmla="*/ 62 w 97"/>
                      <a:gd name="T35" fmla="*/ 0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97" h="141">
                        <a:moveTo>
                          <a:pt x="54" y="14"/>
                        </a:moveTo>
                        <a:lnTo>
                          <a:pt x="13" y="26"/>
                        </a:lnTo>
                        <a:lnTo>
                          <a:pt x="43" y="128"/>
                        </a:lnTo>
                        <a:lnTo>
                          <a:pt x="84" y="117"/>
                        </a:lnTo>
                        <a:lnTo>
                          <a:pt x="54" y="14"/>
                        </a:lnTo>
                        <a:close/>
                        <a:moveTo>
                          <a:pt x="62" y="0"/>
                        </a:moveTo>
                        <a:lnTo>
                          <a:pt x="64" y="10"/>
                        </a:lnTo>
                        <a:lnTo>
                          <a:pt x="95" y="113"/>
                        </a:lnTo>
                        <a:lnTo>
                          <a:pt x="97" y="123"/>
                        </a:lnTo>
                        <a:lnTo>
                          <a:pt x="87" y="127"/>
                        </a:lnTo>
                        <a:lnTo>
                          <a:pt x="46" y="139"/>
                        </a:lnTo>
                        <a:lnTo>
                          <a:pt x="36" y="141"/>
                        </a:lnTo>
                        <a:lnTo>
                          <a:pt x="33" y="131"/>
                        </a:lnTo>
                        <a:lnTo>
                          <a:pt x="3" y="29"/>
                        </a:lnTo>
                        <a:lnTo>
                          <a:pt x="0" y="18"/>
                        </a:lnTo>
                        <a:lnTo>
                          <a:pt x="9" y="16"/>
                        </a:lnTo>
                        <a:lnTo>
                          <a:pt x="51" y="4"/>
                        </a:lnTo>
                        <a:lnTo>
                          <a:pt x="62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7" name="Freeform 404"/>
                  <p:cNvSpPr>
                    <a:spLocks/>
                  </p:cNvSpPr>
                  <p:nvPr/>
                </p:nvSpPr>
                <p:spPr bwMode="auto">
                  <a:xfrm>
                    <a:off x="5625696" y="3150167"/>
                    <a:ext cx="362134" cy="410266"/>
                  </a:xfrm>
                  <a:custGeom>
                    <a:avLst/>
                    <a:gdLst>
                      <a:gd name="T0" fmla="*/ 72 w 158"/>
                      <a:gd name="T1" fmla="*/ 4 h 179"/>
                      <a:gd name="T2" fmla="*/ 82 w 158"/>
                      <a:gd name="T3" fmla="*/ 24 h 179"/>
                      <a:gd name="T4" fmla="*/ 82 w 158"/>
                      <a:gd name="T5" fmla="*/ 48 h 179"/>
                      <a:gd name="T6" fmla="*/ 80 w 158"/>
                      <a:gd name="T7" fmla="*/ 60 h 179"/>
                      <a:gd name="T8" fmla="*/ 83 w 158"/>
                      <a:gd name="T9" fmla="*/ 69 h 179"/>
                      <a:gd name="T10" fmla="*/ 100 w 158"/>
                      <a:gd name="T11" fmla="*/ 74 h 179"/>
                      <a:gd name="T12" fmla="*/ 121 w 158"/>
                      <a:gd name="T13" fmla="*/ 76 h 179"/>
                      <a:gd name="T14" fmla="*/ 133 w 158"/>
                      <a:gd name="T15" fmla="*/ 76 h 179"/>
                      <a:gd name="T16" fmla="*/ 146 w 158"/>
                      <a:gd name="T17" fmla="*/ 79 h 179"/>
                      <a:gd name="T18" fmla="*/ 158 w 158"/>
                      <a:gd name="T19" fmla="*/ 99 h 179"/>
                      <a:gd name="T20" fmla="*/ 154 w 158"/>
                      <a:gd name="T21" fmla="*/ 112 h 179"/>
                      <a:gd name="T22" fmla="*/ 151 w 158"/>
                      <a:gd name="T23" fmla="*/ 121 h 179"/>
                      <a:gd name="T24" fmla="*/ 150 w 158"/>
                      <a:gd name="T25" fmla="*/ 131 h 179"/>
                      <a:gd name="T26" fmla="*/ 146 w 158"/>
                      <a:gd name="T27" fmla="*/ 140 h 179"/>
                      <a:gd name="T28" fmla="*/ 142 w 158"/>
                      <a:gd name="T29" fmla="*/ 146 h 179"/>
                      <a:gd name="T30" fmla="*/ 138 w 158"/>
                      <a:gd name="T31" fmla="*/ 158 h 179"/>
                      <a:gd name="T32" fmla="*/ 129 w 158"/>
                      <a:gd name="T33" fmla="*/ 165 h 179"/>
                      <a:gd name="T34" fmla="*/ 127 w 158"/>
                      <a:gd name="T35" fmla="*/ 170 h 179"/>
                      <a:gd name="T36" fmla="*/ 122 w 158"/>
                      <a:gd name="T37" fmla="*/ 175 h 179"/>
                      <a:gd name="T38" fmla="*/ 116 w 158"/>
                      <a:gd name="T39" fmla="*/ 178 h 179"/>
                      <a:gd name="T40" fmla="*/ 108 w 158"/>
                      <a:gd name="T41" fmla="*/ 179 h 179"/>
                      <a:gd name="T42" fmla="*/ 89 w 158"/>
                      <a:gd name="T43" fmla="*/ 178 h 179"/>
                      <a:gd name="T44" fmla="*/ 58 w 158"/>
                      <a:gd name="T45" fmla="*/ 175 h 179"/>
                      <a:gd name="T46" fmla="*/ 42 w 158"/>
                      <a:gd name="T47" fmla="*/ 174 h 179"/>
                      <a:gd name="T48" fmla="*/ 31 w 158"/>
                      <a:gd name="T49" fmla="*/ 175 h 179"/>
                      <a:gd name="T50" fmla="*/ 23 w 158"/>
                      <a:gd name="T51" fmla="*/ 175 h 179"/>
                      <a:gd name="T52" fmla="*/ 11 w 158"/>
                      <a:gd name="T53" fmla="*/ 93 h 179"/>
                      <a:gd name="T54" fmla="*/ 32 w 158"/>
                      <a:gd name="T55" fmla="*/ 69 h 179"/>
                      <a:gd name="T56" fmla="*/ 48 w 158"/>
                      <a:gd name="T57" fmla="*/ 48 h 179"/>
                      <a:gd name="T58" fmla="*/ 51 w 158"/>
                      <a:gd name="T59" fmla="*/ 24 h 179"/>
                      <a:gd name="T60" fmla="*/ 50 w 158"/>
                      <a:gd name="T61" fmla="*/ 9 h 179"/>
                      <a:gd name="T62" fmla="*/ 53 w 158"/>
                      <a:gd name="T63" fmla="*/ 5 h 179"/>
                      <a:gd name="T64" fmla="*/ 58 w 158"/>
                      <a:gd name="T65" fmla="*/ 2 h 179"/>
                      <a:gd name="T66" fmla="*/ 63 w 158"/>
                      <a:gd name="T67" fmla="*/ 1 h 179"/>
                      <a:gd name="T68" fmla="*/ 66 w 158"/>
                      <a:gd name="T69" fmla="*/ 0 h 1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158" h="179">
                        <a:moveTo>
                          <a:pt x="66" y="0"/>
                        </a:moveTo>
                        <a:lnTo>
                          <a:pt x="72" y="4"/>
                        </a:lnTo>
                        <a:lnTo>
                          <a:pt x="78" y="11"/>
                        </a:lnTo>
                        <a:lnTo>
                          <a:pt x="82" y="24"/>
                        </a:lnTo>
                        <a:lnTo>
                          <a:pt x="82" y="42"/>
                        </a:lnTo>
                        <a:lnTo>
                          <a:pt x="82" y="48"/>
                        </a:lnTo>
                        <a:lnTo>
                          <a:pt x="80" y="55"/>
                        </a:lnTo>
                        <a:lnTo>
                          <a:pt x="80" y="60"/>
                        </a:lnTo>
                        <a:lnTo>
                          <a:pt x="79" y="65"/>
                        </a:lnTo>
                        <a:lnTo>
                          <a:pt x="83" y="69"/>
                        </a:lnTo>
                        <a:lnTo>
                          <a:pt x="89" y="73"/>
                        </a:lnTo>
                        <a:lnTo>
                          <a:pt x="100" y="74"/>
                        </a:lnTo>
                        <a:lnTo>
                          <a:pt x="110" y="76"/>
                        </a:lnTo>
                        <a:lnTo>
                          <a:pt x="121" y="76"/>
                        </a:lnTo>
                        <a:lnTo>
                          <a:pt x="129" y="76"/>
                        </a:lnTo>
                        <a:lnTo>
                          <a:pt x="133" y="76"/>
                        </a:lnTo>
                        <a:lnTo>
                          <a:pt x="134" y="76"/>
                        </a:lnTo>
                        <a:lnTo>
                          <a:pt x="146" y="79"/>
                        </a:lnTo>
                        <a:lnTo>
                          <a:pt x="154" y="87"/>
                        </a:lnTo>
                        <a:lnTo>
                          <a:pt x="158" y="99"/>
                        </a:lnTo>
                        <a:lnTo>
                          <a:pt x="156" y="107"/>
                        </a:lnTo>
                        <a:lnTo>
                          <a:pt x="154" y="112"/>
                        </a:lnTo>
                        <a:lnTo>
                          <a:pt x="150" y="117"/>
                        </a:lnTo>
                        <a:lnTo>
                          <a:pt x="151" y="121"/>
                        </a:lnTo>
                        <a:lnTo>
                          <a:pt x="151" y="127"/>
                        </a:lnTo>
                        <a:lnTo>
                          <a:pt x="150" y="131"/>
                        </a:lnTo>
                        <a:lnTo>
                          <a:pt x="148" y="136"/>
                        </a:lnTo>
                        <a:lnTo>
                          <a:pt x="146" y="140"/>
                        </a:lnTo>
                        <a:lnTo>
                          <a:pt x="142" y="142"/>
                        </a:lnTo>
                        <a:lnTo>
                          <a:pt x="142" y="146"/>
                        </a:lnTo>
                        <a:lnTo>
                          <a:pt x="140" y="153"/>
                        </a:lnTo>
                        <a:lnTo>
                          <a:pt x="138" y="158"/>
                        </a:lnTo>
                        <a:lnTo>
                          <a:pt x="134" y="162"/>
                        </a:lnTo>
                        <a:lnTo>
                          <a:pt x="129" y="165"/>
                        </a:lnTo>
                        <a:lnTo>
                          <a:pt x="127" y="167"/>
                        </a:lnTo>
                        <a:lnTo>
                          <a:pt x="127" y="170"/>
                        </a:lnTo>
                        <a:lnTo>
                          <a:pt x="125" y="174"/>
                        </a:lnTo>
                        <a:lnTo>
                          <a:pt x="122" y="175"/>
                        </a:lnTo>
                        <a:lnTo>
                          <a:pt x="120" y="178"/>
                        </a:lnTo>
                        <a:lnTo>
                          <a:pt x="116" y="178"/>
                        </a:lnTo>
                        <a:lnTo>
                          <a:pt x="112" y="179"/>
                        </a:lnTo>
                        <a:lnTo>
                          <a:pt x="108" y="179"/>
                        </a:lnTo>
                        <a:lnTo>
                          <a:pt x="100" y="179"/>
                        </a:lnTo>
                        <a:lnTo>
                          <a:pt x="89" y="178"/>
                        </a:lnTo>
                        <a:lnTo>
                          <a:pt x="74" y="176"/>
                        </a:lnTo>
                        <a:lnTo>
                          <a:pt x="58" y="175"/>
                        </a:lnTo>
                        <a:lnTo>
                          <a:pt x="49" y="174"/>
                        </a:lnTo>
                        <a:lnTo>
                          <a:pt x="42" y="174"/>
                        </a:lnTo>
                        <a:lnTo>
                          <a:pt x="36" y="174"/>
                        </a:lnTo>
                        <a:lnTo>
                          <a:pt x="31" y="175"/>
                        </a:lnTo>
                        <a:lnTo>
                          <a:pt x="27" y="175"/>
                        </a:lnTo>
                        <a:lnTo>
                          <a:pt x="23" y="175"/>
                        </a:lnTo>
                        <a:lnTo>
                          <a:pt x="0" y="100"/>
                        </a:lnTo>
                        <a:lnTo>
                          <a:pt x="11" y="93"/>
                        </a:lnTo>
                        <a:lnTo>
                          <a:pt x="21" y="81"/>
                        </a:lnTo>
                        <a:lnTo>
                          <a:pt x="32" y="69"/>
                        </a:lnTo>
                        <a:lnTo>
                          <a:pt x="41" y="59"/>
                        </a:lnTo>
                        <a:lnTo>
                          <a:pt x="48" y="48"/>
                        </a:lnTo>
                        <a:lnTo>
                          <a:pt x="50" y="36"/>
                        </a:lnTo>
                        <a:lnTo>
                          <a:pt x="51" y="24"/>
                        </a:lnTo>
                        <a:lnTo>
                          <a:pt x="51" y="14"/>
                        </a:lnTo>
                        <a:lnTo>
                          <a:pt x="50" y="9"/>
                        </a:lnTo>
                        <a:lnTo>
                          <a:pt x="51" y="6"/>
                        </a:lnTo>
                        <a:lnTo>
                          <a:pt x="53" y="5"/>
                        </a:lnTo>
                        <a:lnTo>
                          <a:pt x="54" y="2"/>
                        </a:lnTo>
                        <a:lnTo>
                          <a:pt x="58" y="2"/>
                        </a:lnTo>
                        <a:lnTo>
                          <a:pt x="61" y="1"/>
                        </a:lnTo>
                        <a:lnTo>
                          <a:pt x="63" y="1"/>
                        </a:lnTo>
                        <a:lnTo>
                          <a:pt x="65" y="1"/>
                        </a:lnTo>
                        <a:lnTo>
                          <a:pt x="66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94" name="TextBox 193"/>
                <p:cNvSpPr txBox="1"/>
                <p:nvPr/>
              </p:nvSpPr>
              <p:spPr>
                <a:xfrm>
                  <a:off x="6062936" y="736206"/>
                  <a:ext cx="1100735" cy="381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Delivered</a:t>
                  </a:r>
                  <a:endParaRPr lang="en-US" sz="18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5" name="Rectangle 194"/>
                <p:cNvSpPr/>
                <p:nvPr/>
              </p:nvSpPr>
              <p:spPr>
                <a:xfrm>
                  <a:off x="3037452" y="697040"/>
                  <a:ext cx="2940310" cy="102661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342900" lvl="1" indent="-342900">
                    <a:buClr>
                      <a:schemeClr val="tx1"/>
                    </a:buClr>
                    <a:buFont typeface="Arial" pitchFamily="34" charset="0"/>
                    <a:buChar char="•"/>
                  </a:pPr>
                  <a:r>
                    <a:rPr lang="en-US" sz="1600" dirty="0"/>
                    <a:t>Seamless print for 500M+ customers</a:t>
                  </a:r>
                </a:p>
                <a:p>
                  <a:pPr marL="342900" lvl="1" indent="-342900">
                    <a:buClr>
                      <a:schemeClr val="tx1"/>
                    </a:buClr>
                    <a:buFont typeface="Arial" pitchFamily="34" charset="0"/>
                    <a:buChar char="•"/>
                  </a:pPr>
                  <a:r>
                    <a:rPr lang="en-US" sz="1600" dirty="0"/>
                    <a:t>Universal world class print service and library</a:t>
                  </a:r>
                </a:p>
                <a:p>
                  <a:pPr marL="342900" lvl="1" indent="-342900">
                    <a:buClr>
                      <a:schemeClr val="tx1"/>
                    </a:buClr>
                    <a:buFont typeface="Arial" pitchFamily="34" charset="0"/>
                    <a:buChar char="•"/>
                  </a:pPr>
                  <a:r>
                    <a:rPr lang="en-US" sz="1600" dirty="0"/>
                    <a:t>Fully functional certification system  </a:t>
                  </a:r>
                </a:p>
              </p:txBody>
            </p:sp>
          </p:grpSp>
        </p:grpSp>
        <p:grpSp>
          <p:nvGrpSpPr>
            <p:cNvPr id="153" name="Group 152"/>
            <p:cNvGrpSpPr/>
            <p:nvPr/>
          </p:nvGrpSpPr>
          <p:grpSpPr>
            <a:xfrm>
              <a:off x="1396619" y="2190333"/>
              <a:ext cx="5511465" cy="1569354"/>
              <a:chOff x="1533189" y="2063080"/>
              <a:chExt cx="6040191" cy="1719916"/>
            </a:xfrm>
          </p:grpSpPr>
          <p:grpSp>
            <p:nvGrpSpPr>
              <p:cNvPr id="180" name="Group 179"/>
              <p:cNvGrpSpPr/>
              <p:nvPr/>
            </p:nvGrpSpPr>
            <p:grpSpPr>
              <a:xfrm>
                <a:off x="1533189" y="2063080"/>
                <a:ext cx="6040191" cy="1718044"/>
                <a:chOff x="1533189" y="507105"/>
                <a:chExt cx="6040191" cy="1718044"/>
              </a:xfrm>
            </p:grpSpPr>
            <p:sp>
              <p:nvSpPr>
                <p:cNvPr id="188" name="Freeform 187"/>
                <p:cNvSpPr/>
                <p:nvPr/>
              </p:nvSpPr>
              <p:spPr>
                <a:xfrm>
                  <a:off x="1533189" y="631064"/>
                  <a:ext cx="6040191" cy="1594085"/>
                </a:xfrm>
                <a:custGeom>
                  <a:avLst/>
                  <a:gdLst>
                    <a:gd name="connsiteX0" fmla="*/ 212506 w 6040192"/>
                    <a:gd name="connsiteY0" fmla="*/ 0 h 1275008"/>
                    <a:gd name="connsiteX1" fmla="*/ 4624560 w 6040192"/>
                    <a:gd name="connsiteY1" fmla="*/ 0 h 1275008"/>
                    <a:gd name="connsiteX2" fmla="*/ 4568560 w 6040192"/>
                    <a:gd name="connsiteY2" fmla="*/ 103171 h 1275008"/>
                    <a:gd name="connsiteX3" fmla="*/ 4520486 w 6040192"/>
                    <a:gd name="connsiteY3" fmla="*/ 341290 h 1275008"/>
                    <a:gd name="connsiteX4" fmla="*/ 5132232 w 6040192"/>
                    <a:gd name="connsiteY4" fmla="*/ 953036 h 1275008"/>
                    <a:gd name="connsiteX5" fmla="*/ 5743978 w 6040192"/>
                    <a:gd name="connsiteY5" fmla="*/ 341290 h 1275008"/>
                    <a:gd name="connsiteX6" fmla="*/ 5695904 w 6040192"/>
                    <a:gd name="connsiteY6" fmla="*/ 103171 h 1275008"/>
                    <a:gd name="connsiteX7" fmla="*/ 5639905 w 6040192"/>
                    <a:gd name="connsiteY7" fmla="*/ 0 h 1275008"/>
                    <a:gd name="connsiteX8" fmla="*/ 5827686 w 6040192"/>
                    <a:gd name="connsiteY8" fmla="*/ 0 h 1275008"/>
                    <a:gd name="connsiteX9" fmla="*/ 6040192 w 6040192"/>
                    <a:gd name="connsiteY9" fmla="*/ 212506 h 1275008"/>
                    <a:gd name="connsiteX10" fmla="*/ 6040192 w 6040192"/>
                    <a:gd name="connsiteY10" fmla="*/ 1062502 h 1275008"/>
                    <a:gd name="connsiteX11" fmla="*/ 5827686 w 6040192"/>
                    <a:gd name="connsiteY11" fmla="*/ 1275008 h 1275008"/>
                    <a:gd name="connsiteX12" fmla="*/ 212506 w 6040192"/>
                    <a:gd name="connsiteY12" fmla="*/ 1275008 h 1275008"/>
                    <a:gd name="connsiteX13" fmla="*/ 0 w 6040192"/>
                    <a:gd name="connsiteY13" fmla="*/ 1062502 h 1275008"/>
                    <a:gd name="connsiteX14" fmla="*/ 0 w 6040192"/>
                    <a:gd name="connsiteY14" fmla="*/ 212506 h 1275008"/>
                    <a:gd name="connsiteX15" fmla="*/ 212506 w 6040192"/>
                    <a:gd name="connsiteY15" fmla="*/ 0 h 1275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040192" h="1275008">
                      <a:moveTo>
                        <a:pt x="212506" y="0"/>
                      </a:moveTo>
                      <a:lnTo>
                        <a:pt x="4624560" y="0"/>
                      </a:lnTo>
                      <a:lnTo>
                        <a:pt x="4568560" y="103171"/>
                      </a:lnTo>
                      <a:cubicBezTo>
                        <a:pt x="4537604" y="176359"/>
                        <a:pt x="4520486" y="256826"/>
                        <a:pt x="4520486" y="341290"/>
                      </a:cubicBezTo>
                      <a:cubicBezTo>
                        <a:pt x="4520486" y="679148"/>
                        <a:pt x="4794374" y="953036"/>
                        <a:pt x="5132232" y="953036"/>
                      </a:cubicBezTo>
                      <a:cubicBezTo>
                        <a:pt x="5470090" y="953036"/>
                        <a:pt x="5743978" y="679148"/>
                        <a:pt x="5743978" y="341290"/>
                      </a:cubicBezTo>
                      <a:cubicBezTo>
                        <a:pt x="5743978" y="256826"/>
                        <a:pt x="5726860" y="176359"/>
                        <a:pt x="5695904" y="103171"/>
                      </a:cubicBezTo>
                      <a:lnTo>
                        <a:pt x="5639905" y="0"/>
                      </a:lnTo>
                      <a:lnTo>
                        <a:pt x="5827686" y="0"/>
                      </a:lnTo>
                      <a:cubicBezTo>
                        <a:pt x="5945050" y="0"/>
                        <a:pt x="6040192" y="95142"/>
                        <a:pt x="6040192" y="212506"/>
                      </a:cubicBezTo>
                      <a:lnTo>
                        <a:pt x="6040192" y="1062502"/>
                      </a:lnTo>
                      <a:cubicBezTo>
                        <a:pt x="6040192" y="1179866"/>
                        <a:pt x="5945050" y="1275008"/>
                        <a:pt x="5827686" y="1275008"/>
                      </a:cubicBezTo>
                      <a:lnTo>
                        <a:pt x="212506" y="1275008"/>
                      </a:lnTo>
                      <a:cubicBezTo>
                        <a:pt x="95142" y="1275008"/>
                        <a:pt x="0" y="1179866"/>
                        <a:pt x="0" y="1062502"/>
                      </a:cubicBezTo>
                      <a:lnTo>
                        <a:pt x="0" y="212506"/>
                      </a:lnTo>
                      <a:cubicBezTo>
                        <a:pt x="0" y="95142"/>
                        <a:pt x="95142" y="0"/>
                        <a:pt x="212506" y="0"/>
                      </a:cubicBezTo>
                      <a:close/>
                    </a:path>
                  </a:pathLst>
                </a:custGeom>
                <a:solidFill>
                  <a:srgbClr val="F1835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6094963" y="507105"/>
                  <a:ext cx="1142604" cy="1226799"/>
                </a:xfrm>
                <a:prstGeom prst="ellipse">
                  <a:avLst/>
                </a:prstGeom>
                <a:solidFill>
                  <a:srgbClr val="EE672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0" name="Pentagon 189"/>
                <p:cNvSpPr/>
                <p:nvPr/>
              </p:nvSpPr>
              <p:spPr>
                <a:xfrm>
                  <a:off x="1906073" y="631065"/>
                  <a:ext cx="1081827" cy="1594084"/>
                </a:xfrm>
                <a:prstGeom prst="homePlate">
                  <a:avLst/>
                </a:prstGeom>
                <a:solidFill>
                  <a:schemeClr val="bg1">
                    <a:alpha val="42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>
                <a:off x="2113039" y="2257726"/>
                <a:ext cx="4911116" cy="1525270"/>
                <a:chOff x="2113039" y="2257726"/>
                <a:chExt cx="4911116" cy="1525270"/>
              </a:xfrm>
            </p:grpSpPr>
            <p:sp>
              <p:nvSpPr>
                <p:cNvPr id="182" name="Rectangle 181"/>
                <p:cNvSpPr/>
                <p:nvPr/>
              </p:nvSpPr>
              <p:spPr>
                <a:xfrm>
                  <a:off x="2987899" y="2257726"/>
                  <a:ext cx="3988926" cy="15252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342900" lvl="1" indent="-342900">
                    <a:buFont typeface="Arial" pitchFamily="34" charset="0"/>
                    <a:buChar char="•"/>
                  </a:pPr>
                  <a:r>
                    <a:rPr lang="en-US" sz="1400" dirty="0"/>
                    <a:t>.5 billion Mopria pages printed by 2017</a:t>
                  </a:r>
                </a:p>
                <a:p>
                  <a:pPr marL="342900" lvl="1" indent="-342900">
                    <a:buFont typeface="Arial" pitchFamily="34" charset="0"/>
                    <a:buChar char="•"/>
                  </a:pPr>
                  <a:r>
                    <a:rPr lang="en-US" sz="1400" dirty="0"/>
                    <a:t>Enable 1 billion installs by 2019</a:t>
                  </a:r>
                </a:p>
                <a:p>
                  <a:pPr marL="342900" lvl="1" indent="-342900">
                    <a:buFont typeface="Arial" pitchFamily="34" charset="0"/>
                    <a:buChar char="•"/>
                  </a:pPr>
                  <a:r>
                    <a:rPr lang="en-US" sz="1400" dirty="0"/>
                    <a:t>&gt;95% of new printers certified</a:t>
                  </a:r>
                </a:p>
                <a:p>
                  <a:pPr marL="342900" lvl="1" indent="-342900">
                    <a:buFont typeface="Arial" pitchFamily="34" charset="0"/>
                    <a:buChar char="•"/>
                  </a:pPr>
                  <a:r>
                    <a:rPr lang="en-US" sz="1400" dirty="0"/>
                    <a:t>Add more operating systems</a:t>
                  </a:r>
                </a:p>
                <a:p>
                  <a:pPr marL="342900" lvl="1" indent="-342900">
                    <a:buFont typeface="Arial" pitchFamily="34" charset="0"/>
                    <a:buChar char="•"/>
                  </a:pPr>
                  <a:r>
                    <a:rPr lang="en-US" sz="1400" dirty="0"/>
                    <a:t>Extend further into enterprise, including MDM </a:t>
                  </a:r>
                </a:p>
                <a:p>
                  <a:pPr marL="342900" lvl="1" indent="-342900">
                    <a:buFont typeface="Arial" pitchFamily="34" charset="0"/>
                    <a:buChar char="•"/>
                  </a:pPr>
                  <a:r>
                    <a:rPr lang="en-US" sz="1400" dirty="0"/>
                    <a:t>Expand with cloud and scan</a:t>
                  </a:r>
                </a:p>
                <a:p>
                  <a:pPr marL="342900" lvl="1" indent="-342900">
                    <a:buFont typeface="Arial" pitchFamily="34" charset="0"/>
                    <a:buChar char="•"/>
                  </a:pPr>
                  <a:r>
                    <a:rPr lang="en-US" sz="1400" dirty="0"/>
                    <a:t>Become the defacto standard for universal printing</a:t>
                  </a:r>
                </a:p>
              </p:txBody>
            </p:sp>
            <p:grpSp>
              <p:nvGrpSpPr>
                <p:cNvPr id="183" name="Group 182"/>
                <p:cNvGrpSpPr/>
                <p:nvPr/>
              </p:nvGrpSpPr>
              <p:grpSpPr>
                <a:xfrm>
                  <a:off x="2113039" y="2601242"/>
                  <a:ext cx="513855" cy="481157"/>
                  <a:chOff x="3671337" y="4440390"/>
                  <a:chExt cx="1195676" cy="1119555"/>
                </a:xfrm>
                <a:solidFill>
                  <a:schemeClr val="bg1"/>
                </a:solidFill>
                <a:effectLst/>
              </p:grpSpPr>
              <p:sp>
                <p:nvSpPr>
                  <p:cNvPr id="185" name="Freeform 1447"/>
                  <p:cNvSpPr>
                    <a:spLocks noEditPoints="1"/>
                  </p:cNvSpPr>
                  <p:nvPr/>
                </p:nvSpPr>
                <p:spPr bwMode="auto">
                  <a:xfrm>
                    <a:off x="3671337" y="5035774"/>
                    <a:ext cx="912319" cy="524171"/>
                  </a:xfrm>
                  <a:custGeom>
                    <a:avLst/>
                    <a:gdLst>
                      <a:gd name="T0" fmla="*/ 114 w 228"/>
                      <a:gd name="T1" fmla="*/ 64 h 131"/>
                      <a:gd name="T2" fmla="*/ 228 w 228"/>
                      <a:gd name="T3" fmla="*/ 0 h 131"/>
                      <a:gd name="T4" fmla="*/ 228 w 228"/>
                      <a:gd name="T5" fmla="*/ 131 h 131"/>
                      <a:gd name="T6" fmla="*/ 0 w 228"/>
                      <a:gd name="T7" fmla="*/ 131 h 131"/>
                      <a:gd name="T8" fmla="*/ 0 w 228"/>
                      <a:gd name="T9" fmla="*/ 0 h 131"/>
                      <a:gd name="T10" fmla="*/ 114 w 228"/>
                      <a:gd name="T11" fmla="*/ 64 h 131"/>
                      <a:gd name="T12" fmla="*/ 212 w 228"/>
                      <a:gd name="T13" fmla="*/ 106 h 131"/>
                      <a:gd name="T14" fmla="*/ 149 w 228"/>
                      <a:gd name="T15" fmla="*/ 106 h 131"/>
                      <a:gd name="T16" fmla="*/ 149 w 228"/>
                      <a:gd name="T17" fmla="*/ 116 h 131"/>
                      <a:gd name="T18" fmla="*/ 212 w 228"/>
                      <a:gd name="T19" fmla="*/ 116 h 131"/>
                      <a:gd name="T20" fmla="*/ 212 w 228"/>
                      <a:gd name="T21" fmla="*/ 106 h 131"/>
                      <a:gd name="T22" fmla="*/ 212 w 228"/>
                      <a:gd name="T23" fmla="*/ 88 h 131"/>
                      <a:gd name="T24" fmla="*/ 149 w 228"/>
                      <a:gd name="T25" fmla="*/ 88 h 131"/>
                      <a:gd name="T26" fmla="*/ 149 w 228"/>
                      <a:gd name="T27" fmla="*/ 98 h 131"/>
                      <a:gd name="T28" fmla="*/ 212 w 228"/>
                      <a:gd name="T29" fmla="*/ 98 h 131"/>
                      <a:gd name="T30" fmla="*/ 212 w 228"/>
                      <a:gd name="T31" fmla="*/ 88 h 1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28" h="131">
                        <a:moveTo>
                          <a:pt x="114" y="64"/>
                        </a:moveTo>
                        <a:lnTo>
                          <a:pt x="228" y="0"/>
                        </a:lnTo>
                        <a:lnTo>
                          <a:pt x="228" y="131"/>
                        </a:lnTo>
                        <a:lnTo>
                          <a:pt x="0" y="131"/>
                        </a:lnTo>
                        <a:lnTo>
                          <a:pt x="0" y="0"/>
                        </a:lnTo>
                        <a:lnTo>
                          <a:pt x="114" y="64"/>
                        </a:lnTo>
                        <a:close/>
                        <a:moveTo>
                          <a:pt x="212" y="106"/>
                        </a:moveTo>
                        <a:lnTo>
                          <a:pt x="149" y="106"/>
                        </a:lnTo>
                        <a:lnTo>
                          <a:pt x="149" y="116"/>
                        </a:lnTo>
                        <a:lnTo>
                          <a:pt x="212" y="116"/>
                        </a:lnTo>
                        <a:lnTo>
                          <a:pt x="212" y="106"/>
                        </a:lnTo>
                        <a:close/>
                        <a:moveTo>
                          <a:pt x="212" y="88"/>
                        </a:moveTo>
                        <a:lnTo>
                          <a:pt x="149" y="88"/>
                        </a:lnTo>
                        <a:lnTo>
                          <a:pt x="149" y="98"/>
                        </a:lnTo>
                        <a:lnTo>
                          <a:pt x="212" y="98"/>
                        </a:lnTo>
                        <a:lnTo>
                          <a:pt x="212" y="88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6" name="Freeform 1448"/>
                  <p:cNvSpPr>
                    <a:spLocks/>
                  </p:cNvSpPr>
                  <p:nvPr/>
                </p:nvSpPr>
                <p:spPr bwMode="auto">
                  <a:xfrm>
                    <a:off x="3671337" y="4675679"/>
                    <a:ext cx="912323" cy="336112"/>
                  </a:xfrm>
                  <a:custGeom>
                    <a:avLst/>
                    <a:gdLst>
                      <a:gd name="T0" fmla="*/ 114 w 228"/>
                      <a:gd name="T1" fmla="*/ 0 h 84"/>
                      <a:gd name="T2" fmla="*/ 228 w 228"/>
                      <a:gd name="T3" fmla="*/ 65 h 84"/>
                      <a:gd name="T4" fmla="*/ 228 w 228"/>
                      <a:gd name="T5" fmla="*/ 84 h 84"/>
                      <a:gd name="T6" fmla="*/ 0 w 228"/>
                      <a:gd name="T7" fmla="*/ 84 h 84"/>
                      <a:gd name="T8" fmla="*/ 0 w 228"/>
                      <a:gd name="T9" fmla="*/ 65 h 84"/>
                      <a:gd name="T10" fmla="*/ 114 w 228"/>
                      <a:gd name="T11" fmla="*/ 0 h 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28" h="84">
                        <a:moveTo>
                          <a:pt x="114" y="0"/>
                        </a:moveTo>
                        <a:lnTo>
                          <a:pt x="228" y="65"/>
                        </a:lnTo>
                        <a:lnTo>
                          <a:pt x="228" y="84"/>
                        </a:lnTo>
                        <a:lnTo>
                          <a:pt x="0" y="84"/>
                        </a:lnTo>
                        <a:lnTo>
                          <a:pt x="0" y="65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7" name="Freeform 702"/>
                  <p:cNvSpPr>
                    <a:spLocks noEditPoints="1"/>
                  </p:cNvSpPr>
                  <p:nvPr/>
                </p:nvSpPr>
                <p:spPr bwMode="auto">
                  <a:xfrm rot="3000000" flipH="1">
                    <a:off x="4329681" y="4636648"/>
                    <a:ext cx="733589" cy="341074"/>
                  </a:xfrm>
                  <a:custGeom>
                    <a:avLst/>
                    <a:gdLst>
                      <a:gd name="T0" fmla="*/ 455 w 810"/>
                      <a:gd name="T1" fmla="*/ 251 h 388"/>
                      <a:gd name="T2" fmla="*/ 543 w 810"/>
                      <a:gd name="T3" fmla="*/ 276 h 388"/>
                      <a:gd name="T4" fmla="*/ 607 w 810"/>
                      <a:gd name="T5" fmla="*/ 314 h 388"/>
                      <a:gd name="T6" fmla="*/ 595 w 810"/>
                      <a:gd name="T7" fmla="*/ 378 h 388"/>
                      <a:gd name="T8" fmla="*/ 547 w 810"/>
                      <a:gd name="T9" fmla="*/ 342 h 388"/>
                      <a:gd name="T10" fmla="*/ 479 w 810"/>
                      <a:gd name="T11" fmla="*/ 313 h 388"/>
                      <a:gd name="T12" fmla="*/ 397 w 810"/>
                      <a:gd name="T13" fmla="*/ 304 h 388"/>
                      <a:gd name="T14" fmla="*/ 318 w 810"/>
                      <a:gd name="T15" fmla="*/ 321 h 388"/>
                      <a:gd name="T16" fmla="*/ 246 w 810"/>
                      <a:gd name="T17" fmla="*/ 360 h 388"/>
                      <a:gd name="T18" fmla="*/ 175 w 810"/>
                      <a:gd name="T19" fmla="*/ 348 h 388"/>
                      <a:gd name="T20" fmla="*/ 245 w 810"/>
                      <a:gd name="T21" fmla="*/ 293 h 388"/>
                      <a:gd name="T22" fmla="*/ 324 w 810"/>
                      <a:gd name="T23" fmla="*/ 259 h 388"/>
                      <a:gd name="T24" fmla="*/ 411 w 810"/>
                      <a:gd name="T25" fmla="*/ 248 h 388"/>
                      <a:gd name="T26" fmla="*/ 485 w 810"/>
                      <a:gd name="T27" fmla="*/ 130 h 388"/>
                      <a:gd name="T28" fmla="*/ 594 w 810"/>
                      <a:gd name="T29" fmla="*/ 163 h 388"/>
                      <a:gd name="T30" fmla="*/ 684 w 810"/>
                      <a:gd name="T31" fmla="*/ 216 h 388"/>
                      <a:gd name="T32" fmla="*/ 682 w 810"/>
                      <a:gd name="T33" fmla="*/ 291 h 388"/>
                      <a:gd name="T34" fmla="*/ 611 w 810"/>
                      <a:gd name="T35" fmla="*/ 236 h 388"/>
                      <a:gd name="T36" fmla="*/ 521 w 810"/>
                      <a:gd name="T37" fmla="*/ 196 h 388"/>
                      <a:gd name="T38" fmla="*/ 419 w 810"/>
                      <a:gd name="T39" fmla="*/ 180 h 388"/>
                      <a:gd name="T40" fmla="*/ 318 w 810"/>
                      <a:gd name="T41" fmla="*/ 191 h 388"/>
                      <a:gd name="T42" fmla="*/ 231 w 810"/>
                      <a:gd name="T43" fmla="*/ 224 h 388"/>
                      <a:gd name="T44" fmla="*/ 159 w 810"/>
                      <a:gd name="T45" fmla="*/ 270 h 388"/>
                      <a:gd name="T46" fmla="*/ 88 w 810"/>
                      <a:gd name="T47" fmla="*/ 260 h 388"/>
                      <a:gd name="T48" fmla="*/ 173 w 810"/>
                      <a:gd name="T49" fmla="*/ 192 h 388"/>
                      <a:gd name="T50" fmla="*/ 270 w 810"/>
                      <a:gd name="T51" fmla="*/ 146 h 388"/>
                      <a:gd name="T52" fmla="*/ 376 w 810"/>
                      <a:gd name="T53" fmla="*/ 125 h 388"/>
                      <a:gd name="T54" fmla="*/ 412 w 810"/>
                      <a:gd name="T55" fmla="*/ 0 h 388"/>
                      <a:gd name="T56" fmla="*/ 529 w 810"/>
                      <a:gd name="T57" fmla="*/ 12 h 388"/>
                      <a:gd name="T58" fmla="*/ 644 w 810"/>
                      <a:gd name="T59" fmla="*/ 50 h 388"/>
                      <a:gd name="T60" fmla="*/ 734 w 810"/>
                      <a:gd name="T61" fmla="*/ 100 h 388"/>
                      <a:gd name="T62" fmla="*/ 810 w 810"/>
                      <a:gd name="T63" fmla="*/ 163 h 388"/>
                      <a:gd name="T64" fmla="*/ 737 w 810"/>
                      <a:gd name="T65" fmla="*/ 173 h 388"/>
                      <a:gd name="T66" fmla="*/ 662 w 810"/>
                      <a:gd name="T67" fmla="*/ 121 h 388"/>
                      <a:gd name="T68" fmla="*/ 564 w 810"/>
                      <a:gd name="T69" fmla="*/ 80 h 388"/>
                      <a:gd name="T70" fmla="*/ 449 w 810"/>
                      <a:gd name="T71" fmla="*/ 57 h 388"/>
                      <a:gd name="T72" fmla="*/ 336 w 810"/>
                      <a:gd name="T73" fmla="*/ 62 h 388"/>
                      <a:gd name="T74" fmla="*/ 225 w 810"/>
                      <a:gd name="T75" fmla="*/ 90 h 388"/>
                      <a:gd name="T76" fmla="*/ 127 w 810"/>
                      <a:gd name="T77" fmla="*/ 141 h 388"/>
                      <a:gd name="T78" fmla="*/ 40 w 810"/>
                      <a:gd name="T79" fmla="*/ 212 h 388"/>
                      <a:gd name="T80" fmla="*/ 43 w 810"/>
                      <a:gd name="T81" fmla="*/ 132 h 388"/>
                      <a:gd name="T82" fmla="*/ 138 w 810"/>
                      <a:gd name="T83" fmla="*/ 69 h 388"/>
                      <a:gd name="T84" fmla="*/ 243 w 810"/>
                      <a:gd name="T85" fmla="*/ 24 h 388"/>
                      <a:gd name="T86" fmla="*/ 355 w 810"/>
                      <a:gd name="T87" fmla="*/ 2 h 3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810" h="388">
                        <a:moveTo>
                          <a:pt x="411" y="248"/>
                        </a:moveTo>
                        <a:lnTo>
                          <a:pt x="455" y="251"/>
                        </a:lnTo>
                        <a:lnTo>
                          <a:pt x="499" y="260"/>
                        </a:lnTo>
                        <a:lnTo>
                          <a:pt x="543" y="276"/>
                        </a:lnTo>
                        <a:lnTo>
                          <a:pt x="577" y="293"/>
                        </a:lnTo>
                        <a:lnTo>
                          <a:pt x="607" y="314"/>
                        </a:lnTo>
                        <a:lnTo>
                          <a:pt x="635" y="338"/>
                        </a:lnTo>
                        <a:lnTo>
                          <a:pt x="595" y="378"/>
                        </a:lnTo>
                        <a:lnTo>
                          <a:pt x="572" y="359"/>
                        </a:lnTo>
                        <a:lnTo>
                          <a:pt x="547" y="342"/>
                        </a:lnTo>
                        <a:lnTo>
                          <a:pt x="519" y="327"/>
                        </a:lnTo>
                        <a:lnTo>
                          <a:pt x="479" y="313"/>
                        </a:lnTo>
                        <a:lnTo>
                          <a:pt x="438" y="305"/>
                        </a:lnTo>
                        <a:lnTo>
                          <a:pt x="397" y="304"/>
                        </a:lnTo>
                        <a:lnTo>
                          <a:pt x="356" y="310"/>
                        </a:lnTo>
                        <a:lnTo>
                          <a:pt x="318" y="321"/>
                        </a:lnTo>
                        <a:lnTo>
                          <a:pt x="280" y="338"/>
                        </a:lnTo>
                        <a:lnTo>
                          <a:pt x="246" y="360"/>
                        </a:lnTo>
                        <a:lnTo>
                          <a:pt x="215" y="388"/>
                        </a:lnTo>
                        <a:lnTo>
                          <a:pt x="175" y="348"/>
                        </a:lnTo>
                        <a:lnTo>
                          <a:pt x="208" y="318"/>
                        </a:lnTo>
                        <a:lnTo>
                          <a:pt x="245" y="293"/>
                        </a:lnTo>
                        <a:lnTo>
                          <a:pt x="283" y="274"/>
                        </a:lnTo>
                        <a:lnTo>
                          <a:pt x="324" y="259"/>
                        </a:lnTo>
                        <a:lnTo>
                          <a:pt x="367" y="251"/>
                        </a:lnTo>
                        <a:lnTo>
                          <a:pt x="411" y="248"/>
                        </a:lnTo>
                        <a:close/>
                        <a:moveTo>
                          <a:pt x="431" y="124"/>
                        </a:moveTo>
                        <a:lnTo>
                          <a:pt x="485" y="130"/>
                        </a:lnTo>
                        <a:lnTo>
                          <a:pt x="539" y="142"/>
                        </a:lnTo>
                        <a:lnTo>
                          <a:pt x="594" y="163"/>
                        </a:lnTo>
                        <a:lnTo>
                          <a:pt x="640" y="187"/>
                        </a:lnTo>
                        <a:lnTo>
                          <a:pt x="684" y="216"/>
                        </a:lnTo>
                        <a:lnTo>
                          <a:pt x="723" y="251"/>
                        </a:lnTo>
                        <a:lnTo>
                          <a:pt x="682" y="291"/>
                        </a:lnTo>
                        <a:lnTo>
                          <a:pt x="648" y="261"/>
                        </a:lnTo>
                        <a:lnTo>
                          <a:pt x="611" y="236"/>
                        </a:lnTo>
                        <a:lnTo>
                          <a:pt x="571" y="214"/>
                        </a:lnTo>
                        <a:lnTo>
                          <a:pt x="521" y="196"/>
                        </a:lnTo>
                        <a:lnTo>
                          <a:pt x="470" y="185"/>
                        </a:lnTo>
                        <a:lnTo>
                          <a:pt x="419" y="180"/>
                        </a:lnTo>
                        <a:lnTo>
                          <a:pt x="367" y="182"/>
                        </a:lnTo>
                        <a:lnTo>
                          <a:pt x="318" y="191"/>
                        </a:lnTo>
                        <a:lnTo>
                          <a:pt x="270" y="205"/>
                        </a:lnTo>
                        <a:lnTo>
                          <a:pt x="231" y="224"/>
                        </a:lnTo>
                        <a:lnTo>
                          <a:pt x="193" y="244"/>
                        </a:lnTo>
                        <a:lnTo>
                          <a:pt x="159" y="270"/>
                        </a:lnTo>
                        <a:lnTo>
                          <a:pt x="128" y="300"/>
                        </a:lnTo>
                        <a:lnTo>
                          <a:pt x="88" y="260"/>
                        </a:lnTo>
                        <a:lnTo>
                          <a:pt x="128" y="223"/>
                        </a:lnTo>
                        <a:lnTo>
                          <a:pt x="173" y="192"/>
                        </a:lnTo>
                        <a:lnTo>
                          <a:pt x="220" y="166"/>
                        </a:lnTo>
                        <a:lnTo>
                          <a:pt x="270" y="146"/>
                        </a:lnTo>
                        <a:lnTo>
                          <a:pt x="322" y="132"/>
                        </a:lnTo>
                        <a:lnTo>
                          <a:pt x="376" y="125"/>
                        </a:lnTo>
                        <a:lnTo>
                          <a:pt x="431" y="124"/>
                        </a:lnTo>
                        <a:close/>
                        <a:moveTo>
                          <a:pt x="412" y="0"/>
                        </a:moveTo>
                        <a:lnTo>
                          <a:pt x="471" y="3"/>
                        </a:lnTo>
                        <a:lnTo>
                          <a:pt x="529" y="12"/>
                        </a:lnTo>
                        <a:lnTo>
                          <a:pt x="586" y="28"/>
                        </a:lnTo>
                        <a:lnTo>
                          <a:pt x="644" y="50"/>
                        </a:lnTo>
                        <a:lnTo>
                          <a:pt x="690" y="73"/>
                        </a:lnTo>
                        <a:lnTo>
                          <a:pt x="734" y="100"/>
                        </a:lnTo>
                        <a:lnTo>
                          <a:pt x="774" y="130"/>
                        </a:lnTo>
                        <a:lnTo>
                          <a:pt x="810" y="163"/>
                        </a:lnTo>
                        <a:lnTo>
                          <a:pt x="770" y="202"/>
                        </a:lnTo>
                        <a:lnTo>
                          <a:pt x="737" y="173"/>
                        </a:lnTo>
                        <a:lnTo>
                          <a:pt x="701" y="146"/>
                        </a:lnTo>
                        <a:lnTo>
                          <a:pt x="662" y="121"/>
                        </a:lnTo>
                        <a:lnTo>
                          <a:pt x="620" y="101"/>
                        </a:lnTo>
                        <a:lnTo>
                          <a:pt x="564" y="80"/>
                        </a:lnTo>
                        <a:lnTo>
                          <a:pt x="507" y="65"/>
                        </a:lnTo>
                        <a:lnTo>
                          <a:pt x="449" y="57"/>
                        </a:lnTo>
                        <a:lnTo>
                          <a:pt x="392" y="56"/>
                        </a:lnTo>
                        <a:lnTo>
                          <a:pt x="336" y="62"/>
                        </a:lnTo>
                        <a:lnTo>
                          <a:pt x="280" y="73"/>
                        </a:lnTo>
                        <a:lnTo>
                          <a:pt x="225" y="90"/>
                        </a:lnTo>
                        <a:lnTo>
                          <a:pt x="175" y="113"/>
                        </a:lnTo>
                        <a:lnTo>
                          <a:pt x="127" y="141"/>
                        </a:lnTo>
                        <a:lnTo>
                          <a:pt x="82" y="174"/>
                        </a:lnTo>
                        <a:lnTo>
                          <a:pt x="40" y="212"/>
                        </a:lnTo>
                        <a:lnTo>
                          <a:pt x="0" y="173"/>
                        </a:lnTo>
                        <a:lnTo>
                          <a:pt x="43" y="132"/>
                        </a:lnTo>
                        <a:lnTo>
                          <a:pt x="89" y="98"/>
                        </a:lnTo>
                        <a:lnTo>
                          <a:pt x="138" y="69"/>
                        </a:lnTo>
                        <a:lnTo>
                          <a:pt x="190" y="43"/>
                        </a:lnTo>
                        <a:lnTo>
                          <a:pt x="243" y="24"/>
                        </a:lnTo>
                        <a:lnTo>
                          <a:pt x="298" y="11"/>
                        </a:lnTo>
                        <a:lnTo>
                          <a:pt x="355" y="2"/>
                        </a:lnTo>
                        <a:lnTo>
                          <a:pt x="412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84" name="TextBox 183"/>
                <p:cNvSpPr txBox="1"/>
                <p:nvPr/>
              </p:nvSpPr>
              <p:spPr>
                <a:xfrm>
                  <a:off x="6287168" y="2339161"/>
                  <a:ext cx="736987" cy="6746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2017 </a:t>
                  </a:r>
                </a:p>
                <a:p>
                  <a:pPr algn="ctr"/>
                  <a:r>
                    <a:rPr lang="en-US" sz="2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Goals</a:t>
                  </a:r>
                  <a:endParaRPr lang="en-US" sz="18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4" name="Group 153"/>
            <p:cNvGrpSpPr/>
            <p:nvPr/>
          </p:nvGrpSpPr>
          <p:grpSpPr>
            <a:xfrm>
              <a:off x="2283472" y="3881627"/>
              <a:ext cx="5511466" cy="1346762"/>
              <a:chOff x="1481070" y="3916649"/>
              <a:chExt cx="6040192" cy="1475962"/>
            </a:xfrm>
          </p:grpSpPr>
          <p:grpSp>
            <p:nvGrpSpPr>
              <p:cNvPr id="167" name="Group 166"/>
              <p:cNvGrpSpPr/>
              <p:nvPr/>
            </p:nvGrpSpPr>
            <p:grpSpPr>
              <a:xfrm>
                <a:off x="1481070" y="3916649"/>
                <a:ext cx="6040192" cy="1475962"/>
                <a:chOff x="1481070" y="766599"/>
                <a:chExt cx="6040192" cy="1475962"/>
              </a:xfrm>
            </p:grpSpPr>
            <p:sp>
              <p:nvSpPr>
                <p:cNvPr id="177" name="Freeform 176"/>
                <p:cNvSpPr/>
                <p:nvPr/>
              </p:nvSpPr>
              <p:spPr>
                <a:xfrm>
                  <a:off x="1481070" y="967546"/>
                  <a:ext cx="6040192" cy="1275008"/>
                </a:xfrm>
                <a:custGeom>
                  <a:avLst/>
                  <a:gdLst>
                    <a:gd name="connsiteX0" fmla="*/ 212506 w 6040192"/>
                    <a:gd name="connsiteY0" fmla="*/ 0 h 1275008"/>
                    <a:gd name="connsiteX1" fmla="*/ 4624560 w 6040192"/>
                    <a:gd name="connsiteY1" fmla="*/ 0 h 1275008"/>
                    <a:gd name="connsiteX2" fmla="*/ 4568560 w 6040192"/>
                    <a:gd name="connsiteY2" fmla="*/ 103171 h 1275008"/>
                    <a:gd name="connsiteX3" fmla="*/ 4520486 w 6040192"/>
                    <a:gd name="connsiteY3" fmla="*/ 341290 h 1275008"/>
                    <a:gd name="connsiteX4" fmla="*/ 5132232 w 6040192"/>
                    <a:gd name="connsiteY4" fmla="*/ 953036 h 1275008"/>
                    <a:gd name="connsiteX5" fmla="*/ 5743978 w 6040192"/>
                    <a:gd name="connsiteY5" fmla="*/ 341290 h 1275008"/>
                    <a:gd name="connsiteX6" fmla="*/ 5695904 w 6040192"/>
                    <a:gd name="connsiteY6" fmla="*/ 103171 h 1275008"/>
                    <a:gd name="connsiteX7" fmla="*/ 5639905 w 6040192"/>
                    <a:gd name="connsiteY7" fmla="*/ 0 h 1275008"/>
                    <a:gd name="connsiteX8" fmla="*/ 5827686 w 6040192"/>
                    <a:gd name="connsiteY8" fmla="*/ 0 h 1275008"/>
                    <a:gd name="connsiteX9" fmla="*/ 6040192 w 6040192"/>
                    <a:gd name="connsiteY9" fmla="*/ 212506 h 1275008"/>
                    <a:gd name="connsiteX10" fmla="*/ 6040192 w 6040192"/>
                    <a:gd name="connsiteY10" fmla="*/ 1062502 h 1275008"/>
                    <a:gd name="connsiteX11" fmla="*/ 5827686 w 6040192"/>
                    <a:gd name="connsiteY11" fmla="*/ 1275008 h 1275008"/>
                    <a:gd name="connsiteX12" fmla="*/ 212506 w 6040192"/>
                    <a:gd name="connsiteY12" fmla="*/ 1275008 h 1275008"/>
                    <a:gd name="connsiteX13" fmla="*/ 0 w 6040192"/>
                    <a:gd name="connsiteY13" fmla="*/ 1062502 h 1275008"/>
                    <a:gd name="connsiteX14" fmla="*/ 0 w 6040192"/>
                    <a:gd name="connsiteY14" fmla="*/ 212506 h 1275008"/>
                    <a:gd name="connsiteX15" fmla="*/ 212506 w 6040192"/>
                    <a:gd name="connsiteY15" fmla="*/ 0 h 12750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040192" h="1275008">
                      <a:moveTo>
                        <a:pt x="212506" y="0"/>
                      </a:moveTo>
                      <a:lnTo>
                        <a:pt x="4624560" y="0"/>
                      </a:lnTo>
                      <a:lnTo>
                        <a:pt x="4568560" y="103171"/>
                      </a:lnTo>
                      <a:cubicBezTo>
                        <a:pt x="4537604" y="176359"/>
                        <a:pt x="4520486" y="256826"/>
                        <a:pt x="4520486" y="341290"/>
                      </a:cubicBezTo>
                      <a:cubicBezTo>
                        <a:pt x="4520486" y="679148"/>
                        <a:pt x="4794374" y="953036"/>
                        <a:pt x="5132232" y="953036"/>
                      </a:cubicBezTo>
                      <a:cubicBezTo>
                        <a:pt x="5470090" y="953036"/>
                        <a:pt x="5743978" y="679148"/>
                        <a:pt x="5743978" y="341290"/>
                      </a:cubicBezTo>
                      <a:cubicBezTo>
                        <a:pt x="5743978" y="256826"/>
                        <a:pt x="5726860" y="176359"/>
                        <a:pt x="5695904" y="103171"/>
                      </a:cubicBezTo>
                      <a:lnTo>
                        <a:pt x="5639905" y="0"/>
                      </a:lnTo>
                      <a:lnTo>
                        <a:pt x="5827686" y="0"/>
                      </a:lnTo>
                      <a:cubicBezTo>
                        <a:pt x="5945050" y="0"/>
                        <a:pt x="6040192" y="95142"/>
                        <a:pt x="6040192" y="212506"/>
                      </a:cubicBezTo>
                      <a:lnTo>
                        <a:pt x="6040192" y="1062502"/>
                      </a:lnTo>
                      <a:cubicBezTo>
                        <a:pt x="6040192" y="1179866"/>
                        <a:pt x="5945050" y="1275008"/>
                        <a:pt x="5827686" y="1275008"/>
                      </a:cubicBezTo>
                      <a:lnTo>
                        <a:pt x="212506" y="1275008"/>
                      </a:lnTo>
                      <a:cubicBezTo>
                        <a:pt x="95142" y="1275008"/>
                        <a:pt x="0" y="1179866"/>
                        <a:pt x="0" y="1062502"/>
                      </a:cubicBezTo>
                      <a:lnTo>
                        <a:pt x="0" y="212506"/>
                      </a:lnTo>
                      <a:cubicBezTo>
                        <a:pt x="0" y="95142"/>
                        <a:pt x="95142" y="0"/>
                        <a:pt x="212506" y="0"/>
                      </a:cubicBezTo>
                      <a:close/>
                    </a:path>
                  </a:pathLst>
                </a:custGeom>
                <a:solidFill>
                  <a:srgbClr val="42B7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8" name="Oval 177"/>
                <p:cNvSpPr/>
                <p:nvPr/>
              </p:nvSpPr>
              <p:spPr>
                <a:xfrm>
                  <a:off x="6060047" y="766599"/>
                  <a:ext cx="1106510" cy="1106509"/>
                </a:xfrm>
                <a:prstGeom prst="ellipse">
                  <a:avLst/>
                </a:prstGeom>
                <a:solidFill>
                  <a:srgbClr val="379FA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9" name="Pentagon 178"/>
                <p:cNvSpPr/>
                <p:nvPr/>
              </p:nvSpPr>
              <p:spPr>
                <a:xfrm>
                  <a:off x="1906073" y="967553"/>
                  <a:ext cx="1081827" cy="1275008"/>
                </a:xfrm>
                <a:prstGeom prst="homePlate">
                  <a:avLst/>
                </a:prstGeom>
                <a:solidFill>
                  <a:schemeClr val="bg1">
                    <a:alpha val="42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2028519" y="4183199"/>
                <a:ext cx="5052781" cy="1124486"/>
                <a:chOff x="2028519" y="4183199"/>
                <a:chExt cx="5052781" cy="1124486"/>
              </a:xfrm>
            </p:grpSpPr>
            <p:grpSp>
              <p:nvGrpSpPr>
                <p:cNvPr id="169" name="Group 168"/>
                <p:cNvGrpSpPr/>
                <p:nvPr/>
              </p:nvGrpSpPr>
              <p:grpSpPr>
                <a:xfrm>
                  <a:off x="2028519" y="4512637"/>
                  <a:ext cx="551287" cy="410156"/>
                  <a:chOff x="2386108" y="-2579146"/>
                  <a:chExt cx="2781829" cy="2069685"/>
                </a:xfrm>
                <a:solidFill>
                  <a:schemeClr val="bg1"/>
                </a:solidFill>
                <a:effectLst/>
              </p:grpSpPr>
              <p:sp>
                <p:nvSpPr>
                  <p:cNvPr id="172" name="Freeform 307"/>
                  <p:cNvSpPr>
                    <a:spLocks noEditPoints="1"/>
                  </p:cNvSpPr>
                  <p:nvPr/>
                </p:nvSpPr>
                <p:spPr bwMode="auto">
                  <a:xfrm>
                    <a:off x="3235588" y="-2094983"/>
                    <a:ext cx="1932349" cy="1585522"/>
                  </a:xfrm>
                  <a:prstGeom prst="wedgeEllipseCallout">
                    <a:avLst>
                      <a:gd name="adj1" fmla="val 40905"/>
                      <a:gd name="adj2" fmla="val 67907"/>
                    </a:avLst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4" name="5-Point Star 173"/>
                  <p:cNvSpPr/>
                  <p:nvPr/>
                </p:nvSpPr>
                <p:spPr>
                  <a:xfrm>
                    <a:off x="4860598" y="-1556189"/>
                    <a:ext cx="292030" cy="289136"/>
                  </a:xfrm>
                  <a:prstGeom prst="star5">
                    <a:avLst>
                      <a:gd name="adj" fmla="val 23338"/>
                      <a:gd name="hf" fmla="val 105146"/>
                      <a:gd name="vf" fmla="val 110557"/>
                    </a:avLst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6" name="Freeform 175"/>
                  <p:cNvSpPr/>
                  <p:nvPr/>
                </p:nvSpPr>
                <p:spPr>
                  <a:xfrm>
                    <a:off x="2386108" y="-2579146"/>
                    <a:ext cx="1977167" cy="1893437"/>
                  </a:xfrm>
                  <a:custGeom>
                    <a:avLst/>
                    <a:gdLst>
                      <a:gd name="connsiteX0" fmla="*/ 1029154 w 1977165"/>
                      <a:gd name="connsiteY0" fmla="*/ 78 h 1893433"/>
                      <a:gd name="connsiteX1" fmla="*/ 1630180 w 1977165"/>
                      <a:gd name="connsiteY1" fmla="*/ 139903 h 1893433"/>
                      <a:gd name="connsiteX2" fmla="*/ 1941237 w 1977165"/>
                      <a:gd name="connsiteY2" fmla="*/ 395716 h 1893433"/>
                      <a:gd name="connsiteX3" fmla="*/ 1977165 w 1977165"/>
                      <a:gd name="connsiteY3" fmla="*/ 448960 h 1893433"/>
                      <a:gd name="connsiteX4" fmla="*/ 1823362 w 1977165"/>
                      <a:gd name="connsiteY4" fmla="*/ 407836 h 1893433"/>
                      <a:gd name="connsiteX5" fmla="*/ 1789025 w 1977165"/>
                      <a:gd name="connsiteY5" fmla="*/ 403322 h 1893433"/>
                      <a:gd name="connsiteX6" fmla="*/ 1732453 w 1977165"/>
                      <a:gd name="connsiteY6" fmla="*/ 355463 h 1893433"/>
                      <a:gd name="connsiteX7" fmla="*/ 1079409 w 1977165"/>
                      <a:gd name="connsiteY7" fmla="*/ 166648 h 1893433"/>
                      <a:gd name="connsiteX8" fmla="*/ 155865 w 1977165"/>
                      <a:gd name="connsiteY8" fmla="*/ 811300 h 1893433"/>
                      <a:gd name="connsiteX9" fmla="*/ 395785 w 1977165"/>
                      <a:gd name="connsiteY9" fmla="*/ 1244749 h 1893433"/>
                      <a:gd name="connsiteX10" fmla="*/ 490915 w 1977165"/>
                      <a:gd name="connsiteY10" fmla="*/ 1308056 h 1893433"/>
                      <a:gd name="connsiteX11" fmla="*/ 427916 w 1977165"/>
                      <a:gd name="connsiteY11" fmla="*/ 1484130 h 1893433"/>
                      <a:gd name="connsiteX12" fmla="*/ 684068 w 1977165"/>
                      <a:gd name="connsiteY12" fmla="*/ 1392479 h 1893433"/>
                      <a:gd name="connsiteX13" fmla="*/ 719924 w 1977165"/>
                      <a:gd name="connsiteY13" fmla="*/ 1405292 h 1893433"/>
                      <a:gd name="connsiteX14" fmla="*/ 806547 w 1977165"/>
                      <a:gd name="connsiteY14" fmla="*/ 1424061 h 1893433"/>
                      <a:gd name="connsiteX15" fmla="*/ 820000 w 1977165"/>
                      <a:gd name="connsiteY15" fmla="*/ 1461391 h 1893433"/>
                      <a:gd name="connsiteX16" fmla="*/ 902381 w 1977165"/>
                      <a:gd name="connsiteY16" fmla="*/ 1592122 h 1893433"/>
                      <a:gd name="connsiteX17" fmla="*/ 920895 w 1977165"/>
                      <a:gd name="connsiteY17" fmla="*/ 1611450 h 1893433"/>
                      <a:gd name="connsiteX18" fmla="*/ 779775 w 1977165"/>
                      <a:gd name="connsiteY18" fmla="*/ 1591789 h 1893433"/>
                      <a:gd name="connsiteX19" fmla="*/ 623604 w 1977165"/>
                      <a:gd name="connsiteY19" fmla="*/ 1549616 h 1893433"/>
                      <a:gd name="connsiteX20" fmla="*/ 73856 w 1977165"/>
                      <a:gd name="connsiteY20" fmla="*/ 1893433 h 1893433"/>
                      <a:gd name="connsiteX21" fmla="*/ 296319 w 1977165"/>
                      <a:gd name="connsiteY21" fmla="*/ 1373718 h 1893433"/>
                      <a:gd name="connsiteX22" fmla="*/ 433348 w 1977165"/>
                      <a:gd name="connsiteY22" fmla="*/ 152745 h 1893433"/>
                      <a:gd name="connsiteX23" fmla="*/ 1029154 w 1977165"/>
                      <a:gd name="connsiteY23" fmla="*/ 78 h 18934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1977165" h="1893433">
                        <a:moveTo>
                          <a:pt x="1029154" y="78"/>
                        </a:moveTo>
                        <a:cubicBezTo>
                          <a:pt x="1238537" y="-2169"/>
                          <a:pt x="1448791" y="44333"/>
                          <a:pt x="1630180" y="139903"/>
                        </a:cubicBezTo>
                        <a:cubicBezTo>
                          <a:pt x="1761761" y="209230"/>
                          <a:pt x="1865844" y="297150"/>
                          <a:pt x="1941237" y="395716"/>
                        </a:cubicBezTo>
                        <a:lnTo>
                          <a:pt x="1977165" y="448960"/>
                        </a:lnTo>
                        <a:lnTo>
                          <a:pt x="1823362" y="407836"/>
                        </a:lnTo>
                        <a:lnTo>
                          <a:pt x="1789025" y="403322"/>
                        </a:lnTo>
                        <a:lnTo>
                          <a:pt x="1732453" y="355463"/>
                        </a:lnTo>
                        <a:cubicBezTo>
                          <a:pt x="1565325" y="238803"/>
                          <a:pt x="1334439" y="166648"/>
                          <a:pt x="1079409" y="166648"/>
                        </a:cubicBezTo>
                        <a:cubicBezTo>
                          <a:pt x="569350" y="166648"/>
                          <a:pt x="155865" y="455269"/>
                          <a:pt x="155865" y="811300"/>
                        </a:cubicBezTo>
                        <a:cubicBezTo>
                          <a:pt x="155865" y="978190"/>
                          <a:pt x="246719" y="1130267"/>
                          <a:pt x="395785" y="1244749"/>
                        </a:cubicBezTo>
                        <a:lnTo>
                          <a:pt x="490915" y="1308056"/>
                        </a:lnTo>
                        <a:lnTo>
                          <a:pt x="427916" y="1484130"/>
                        </a:lnTo>
                        <a:lnTo>
                          <a:pt x="684068" y="1392479"/>
                        </a:lnTo>
                        <a:lnTo>
                          <a:pt x="719924" y="1405292"/>
                        </a:lnTo>
                        <a:lnTo>
                          <a:pt x="806547" y="1424061"/>
                        </a:lnTo>
                        <a:lnTo>
                          <a:pt x="820000" y="1461391"/>
                        </a:lnTo>
                        <a:cubicBezTo>
                          <a:pt x="842607" y="1507429"/>
                          <a:pt x="870267" y="1551178"/>
                          <a:pt x="902381" y="1592122"/>
                        </a:cubicBezTo>
                        <a:lnTo>
                          <a:pt x="920895" y="1611450"/>
                        </a:lnTo>
                        <a:lnTo>
                          <a:pt x="779775" y="1591789"/>
                        </a:lnTo>
                        <a:cubicBezTo>
                          <a:pt x="726958" y="1581077"/>
                          <a:pt x="674741" y="1567045"/>
                          <a:pt x="623604" y="1549616"/>
                        </a:cubicBezTo>
                        <a:lnTo>
                          <a:pt x="73856" y="1893433"/>
                        </a:lnTo>
                        <a:lnTo>
                          <a:pt x="296319" y="1373718"/>
                        </a:lnTo>
                        <a:cubicBezTo>
                          <a:pt x="-148759" y="1019743"/>
                          <a:pt x="-83898" y="441811"/>
                          <a:pt x="433348" y="152745"/>
                        </a:cubicBezTo>
                        <a:cubicBezTo>
                          <a:pt x="611257" y="53320"/>
                          <a:pt x="819770" y="2325"/>
                          <a:pt x="1029154" y="78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70" name="Rectangle 169"/>
                <p:cNvSpPr/>
                <p:nvPr/>
              </p:nvSpPr>
              <p:spPr>
                <a:xfrm>
                  <a:off x="3012466" y="4281065"/>
                  <a:ext cx="2940310" cy="10266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1600" dirty="0"/>
                    <a:t>Develop technical execution specifications  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1600" dirty="0"/>
                    <a:t>Maintain Android Print Service/Library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1600" dirty="0"/>
                    <a:t>Education  on mobile printing benefits  </a:t>
                  </a:r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6145306" y="4183199"/>
                  <a:ext cx="935994" cy="674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Core </a:t>
                  </a:r>
                </a:p>
                <a:p>
                  <a:pPr algn="ctr"/>
                  <a:r>
                    <a:rPr lang="en-US" sz="2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Mission</a:t>
                  </a:r>
                  <a:endParaRPr lang="en-US" sz="18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5" name="Group 154"/>
            <p:cNvGrpSpPr/>
            <p:nvPr/>
          </p:nvGrpSpPr>
          <p:grpSpPr>
            <a:xfrm>
              <a:off x="3896406" y="5633429"/>
              <a:ext cx="156963" cy="101106"/>
              <a:chOff x="5366662" y="1854349"/>
              <a:chExt cx="359462" cy="231546"/>
            </a:xfrm>
            <a:solidFill>
              <a:schemeClr val="bg1"/>
            </a:solidFill>
          </p:grpSpPr>
          <p:sp>
            <p:nvSpPr>
              <p:cNvPr id="161" name="Rectangle 36"/>
              <p:cNvSpPr>
                <a:spLocks noChangeArrowheads="1"/>
              </p:cNvSpPr>
              <p:nvPr/>
            </p:nvSpPr>
            <p:spPr bwMode="auto">
              <a:xfrm>
                <a:off x="5366662" y="1854349"/>
                <a:ext cx="64769" cy="231544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Rectangle 37"/>
              <p:cNvSpPr>
                <a:spLocks noChangeArrowheads="1"/>
              </p:cNvSpPr>
              <p:nvPr/>
            </p:nvSpPr>
            <p:spPr bwMode="auto">
              <a:xfrm>
                <a:off x="5465432" y="1922357"/>
                <a:ext cx="63150" cy="16353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" name="Rectangle 38"/>
              <p:cNvSpPr>
                <a:spLocks noChangeArrowheads="1"/>
              </p:cNvSpPr>
              <p:nvPr/>
            </p:nvSpPr>
            <p:spPr bwMode="auto">
              <a:xfrm>
                <a:off x="5562585" y="1961218"/>
                <a:ext cx="64769" cy="124677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Rectangle 39"/>
              <p:cNvSpPr>
                <a:spLocks noChangeArrowheads="1"/>
              </p:cNvSpPr>
              <p:nvPr/>
            </p:nvSpPr>
            <p:spPr bwMode="auto">
              <a:xfrm>
                <a:off x="5661355" y="2011413"/>
                <a:ext cx="64769" cy="7448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43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Alliance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Guiding our actions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98198" y="1556057"/>
            <a:ext cx="5508555" cy="4758115"/>
          </a:xfrm>
        </p:spPr>
        <p:txBody>
          <a:bodyPr/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/>
              <a:t>Drive </a:t>
            </a:r>
            <a:r>
              <a:rPr lang="en-US" sz="2000" b="1" dirty="0">
                <a:solidFill>
                  <a:srgbClr val="0092D2"/>
                </a:solidFill>
              </a:rPr>
              <a:t>print adoption </a:t>
            </a:r>
            <a:r>
              <a:rPr lang="en-US" sz="2000" dirty="0"/>
              <a:t>in mobile applications  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/>
              <a:t>Lead </a:t>
            </a:r>
            <a:r>
              <a:rPr lang="en-US" sz="2000" b="1" dirty="0">
                <a:solidFill>
                  <a:srgbClr val="0092D2"/>
                </a:solidFill>
              </a:rPr>
              <a:t>enterprise</a:t>
            </a:r>
            <a:r>
              <a:rPr lang="en-US" sz="2000" dirty="0"/>
              <a:t> standard deployment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en-US" sz="1800" dirty="0"/>
              <a:t>MDM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en-US" sz="1800" dirty="0"/>
              <a:t>Security and encryption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en-US" sz="1800" dirty="0" err="1"/>
              <a:t>IoT</a:t>
            </a:r>
            <a:endParaRPr lang="en-US" sz="18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/>
              <a:t>Create </a:t>
            </a:r>
            <a:r>
              <a:rPr lang="en-US" sz="2000" b="1" dirty="0">
                <a:solidFill>
                  <a:srgbClr val="0092D2"/>
                </a:solidFill>
              </a:rPr>
              <a:t>software libraries </a:t>
            </a:r>
            <a:r>
              <a:rPr lang="en-US" sz="2000" dirty="0"/>
              <a:t>that enable the print ecosystem including: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en-US" sz="1800" dirty="0"/>
              <a:t>Cloud library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en-US" sz="1800" dirty="0"/>
              <a:t>Scan library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/>
              <a:t>Focus on </a:t>
            </a:r>
            <a:r>
              <a:rPr lang="en-US" sz="2000" b="1" dirty="0">
                <a:solidFill>
                  <a:srgbClr val="0092D2"/>
                </a:solidFill>
              </a:rPr>
              <a:t>user experience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b="1" dirty="0">
                <a:solidFill>
                  <a:srgbClr val="0092D2"/>
                </a:solidFill>
              </a:rPr>
              <a:t>Certify</a:t>
            </a:r>
            <a:r>
              <a:rPr lang="en-US" sz="2000" dirty="0"/>
              <a:t> to ensure the Mopria experience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007384" y="1232034"/>
            <a:ext cx="4572000" cy="5115285"/>
            <a:chOff x="7315199" y="1608834"/>
            <a:chExt cx="4572000" cy="4899519"/>
          </a:xfrm>
        </p:grpSpPr>
        <p:sp>
          <p:nvSpPr>
            <p:cNvPr id="5" name="Oval 4"/>
            <p:cNvSpPr>
              <a:spLocks/>
            </p:cNvSpPr>
            <p:nvPr/>
          </p:nvSpPr>
          <p:spPr>
            <a:xfrm>
              <a:off x="7315199" y="1608834"/>
              <a:ext cx="4572000" cy="45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val="1011242054"/>
                </p:ext>
              </p:extLst>
            </p:nvPr>
          </p:nvGraphicFramePr>
          <p:xfrm>
            <a:off x="7315199" y="1936353"/>
            <a:ext cx="4572000" cy="457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7" name="Picture 2" descr="Mopria Alliance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17099" y="3415809"/>
              <a:ext cx="1462659" cy="12814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928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Mopria and the PWG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  <a:p>
            <a:pPr lvl="1"/>
            <a:r>
              <a:rPr lang="en-US" dirty="0"/>
              <a:t>Establish regular communication channel between Mopria and the PWG</a:t>
            </a:r>
          </a:p>
          <a:p>
            <a:pPr lvl="1"/>
            <a:r>
              <a:rPr lang="en-US" dirty="0"/>
              <a:t>Collaborate on overall direction for the future of printing</a:t>
            </a:r>
          </a:p>
          <a:p>
            <a:r>
              <a:rPr lang="en-US" dirty="0"/>
              <a:t>Where We Are </a:t>
            </a:r>
          </a:p>
          <a:p>
            <a:pPr lvl="1"/>
            <a:r>
              <a:rPr lang="en-US" dirty="0"/>
              <a:t>Signed liaison agreement between the two organizations</a:t>
            </a:r>
          </a:p>
          <a:p>
            <a:pPr lvl="1"/>
            <a:r>
              <a:rPr lang="en-US" dirty="0"/>
              <a:t>Initial introductory meetings held</a:t>
            </a:r>
          </a:p>
          <a:p>
            <a:r>
              <a:rPr lang="en-US" dirty="0"/>
              <a:t>What’s in the Future</a:t>
            </a:r>
          </a:p>
          <a:p>
            <a:pPr lvl="1"/>
            <a:r>
              <a:rPr lang="en-US" dirty="0"/>
              <a:t>Strategic discussions between Mopria and PWG Steering Committee Officers</a:t>
            </a:r>
          </a:p>
          <a:p>
            <a:pPr lvl="1"/>
            <a:r>
              <a:rPr lang="en-US" dirty="0"/>
              <a:t>Improved alignment between Mopria direction and future PWG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1880393008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10552</TotalTime>
  <Words>268</Words>
  <Application>Microsoft Office PowerPoint</Application>
  <PresentationFormat>Custom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3_Office Theme</vt:lpstr>
      <vt:lpstr>PowerPoint Presentation</vt:lpstr>
      <vt:lpstr>Mopria Alliance Background</vt:lpstr>
      <vt:lpstr>Mopria Alliance Commitments</vt:lpstr>
      <vt:lpstr>Long-term Alliance Objectives</vt:lpstr>
      <vt:lpstr>Mopria and the PWG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Traci Renner;Heather Hoyles</dc:creator>
  <cp:lastModifiedBy>Purpura, Don</cp:lastModifiedBy>
  <cp:revision>652</cp:revision>
  <dcterms:created xsi:type="dcterms:W3CDTF">2015-07-17T14:29:58Z</dcterms:created>
  <dcterms:modified xsi:type="dcterms:W3CDTF">2017-05-01T20:18:36Z</dcterms:modified>
</cp:coreProperties>
</file>