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1pPr>
    <a:lvl2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2pPr>
    <a:lvl3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3pPr>
    <a:lvl4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4pPr>
    <a:lvl5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5pPr>
    <a:lvl6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6pPr>
    <a:lvl7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7pPr>
    <a:lvl8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8pPr>
    <a:lvl9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Verdana"/>
          <a:ea typeface="Verdana"/>
          <a:cs typeface="Verdan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b="def" i="def"/>
      <a:tcStyle>
        <a:tcBdr/>
        <a:fill>
          <a:solidFill>
            <a:srgbClr val="E6EAF4"/>
          </a:solidFill>
        </a:fill>
      </a:tcStyle>
    </a:band2H>
    <a:firstCol>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Verdana"/>
          <a:ea typeface="Verdana"/>
          <a:cs typeface="Verdan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b="def" i="def"/>
      <a:tcStyle>
        <a:tcBdr/>
        <a:fill>
          <a:solidFill>
            <a:srgbClr val="F8F4E7"/>
          </a:solidFill>
        </a:fill>
      </a:tcStyle>
    </a:band2H>
    <a:firstCol>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Verdana"/>
          <a:ea typeface="Verdana"/>
          <a:cs typeface="Verdan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b="def" i="def"/>
      <a:tcStyle>
        <a:tcBdr/>
        <a:fill>
          <a:solidFill>
            <a:srgbClr val="EBE8EF"/>
          </a:solidFill>
        </a:fill>
      </a:tcStyle>
    </a:band2H>
    <a:firstCol>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Verdana"/>
          <a:ea typeface="Verdana"/>
          <a:cs typeface="Verdan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Verdana"/>
          <a:ea typeface="Verdana"/>
          <a:cs typeface="Verdan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Verdana"/>
          <a:ea typeface="Verdana"/>
          <a:cs typeface="Verdana"/>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Verdana"/>
          <a:ea typeface="Verdana"/>
          <a:cs typeface="Verdana"/>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Verdana"/>
          <a:ea typeface="Verdana"/>
          <a:cs typeface="Verdan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Verdana"/>
          <a:ea typeface="Verdana"/>
          <a:cs typeface="Verdan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Verdana"/>
          <a:ea typeface="Verdana"/>
          <a:cs typeface="Verdan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Verdana"/>
          <a:ea typeface="Verdana"/>
          <a:cs typeface="Verdan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Verdana"/>
          <a:ea typeface="Verdana"/>
          <a:cs typeface="Verdana"/>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Verdana"/>
          <a:ea typeface="Verdana"/>
          <a:cs typeface="Verdan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1400">
        <a:latin typeface="+mn-lt"/>
        <a:ea typeface="+mn-ea"/>
        <a:cs typeface="+mn-cs"/>
        <a:sym typeface="Lucida Grande"/>
      </a:defRPr>
    </a:lvl1pPr>
    <a:lvl2pPr indent="228600" defTabSz="584200" latinLnBrk="0">
      <a:defRPr sz="1400">
        <a:latin typeface="+mn-lt"/>
        <a:ea typeface="+mn-ea"/>
        <a:cs typeface="+mn-cs"/>
        <a:sym typeface="Lucida Grande"/>
      </a:defRPr>
    </a:lvl2pPr>
    <a:lvl3pPr indent="457200" defTabSz="584200" latinLnBrk="0">
      <a:defRPr sz="1400">
        <a:latin typeface="+mn-lt"/>
        <a:ea typeface="+mn-ea"/>
        <a:cs typeface="+mn-cs"/>
        <a:sym typeface="Lucida Grande"/>
      </a:defRPr>
    </a:lvl3pPr>
    <a:lvl4pPr indent="685800" defTabSz="584200" latinLnBrk="0">
      <a:defRPr sz="1400">
        <a:latin typeface="+mn-lt"/>
        <a:ea typeface="+mn-ea"/>
        <a:cs typeface="+mn-cs"/>
        <a:sym typeface="Lucida Grande"/>
      </a:defRPr>
    </a:lvl4pPr>
    <a:lvl5pPr indent="914400" defTabSz="584200" latinLnBrk="0">
      <a:defRPr sz="1400">
        <a:latin typeface="+mn-lt"/>
        <a:ea typeface="+mn-ea"/>
        <a:cs typeface="+mn-cs"/>
        <a:sym typeface="Lucida Grande"/>
      </a:defRPr>
    </a:lvl5pPr>
    <a:lvl6pPr indent="1143000" defTabSz="584200" latinLnBrk="0">
      <a:defRPr sz="1400">
        <a:latin typeface="+mn-lt"/>
        <a:ea typeface="+mn-ea"/>
        <a:cs typeface="+mn-cs"/>
        <a:sym typeface="Lucida Grande"/>
      </a:defRPr>
    </a:lvl6pPr>
    <a:lvl7pPr indent="1371600" defTabSz="584200" latinLnBrk="0">
      <a:defRPr sz="1400">
        <a:latin typeface="+mn-lt"/>
        <a:ea typeface="+mn-ea"/>
        <a:cs typeface="+mn-cs"/>
        <a:sym typeface="Lucida Grande"/>
      </a:defRPr>
    </a:lvl7pPr>
    <a:lvl8pPr indent="1600200" defTabSz="584200" latinLnBrk="0">
      <a:defRPr sz="1400">
        <a:latin typeface="+mn-lt"/>
        <a:ea typeface="+mn-ea"/>
        <a:cs typeface="+mn-cs"/>
        <a:sym typeface="Lucida Grande"/>
      </a:defRPr>
    </a:lvl8pPr>
    <a:lvl9pPr indent="1828800" defTabSz="584200" latinLnBrk="0">
      <a:defRPr sz="1400">
        <a:latin typeface="+mn-lt"/>
        <a:ea typeface="+mn-ea"/>
        <a:cs typeface="+mn-cs"/>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7" name="Copyright © 2017 The Printer Working Group. All rights reserved. The IPP Everywhere and PWG logos are registered trademarks of the IEEE-ISTO."/>
          <p:cNvSpPr txBox="1"/>
          <p:nvPr/>
        </p:nvSpPr>
        <p:spPr>
          <a:xfrm>
            <a:off x="127000" y="6670966"/>
            <a:ext cx="8483600" cy="13554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1000">
                <a:solidFill>
                  <a:srgbClr val="FFFFFF"/>
                </a:solidFill>
                <a:uFill>
                  <a:solidFill>
                    <a:srgbClr val="FFFFFF"/>
                  </a:solidFill>
                </a:uFill>
                <a:latin typeface="Arial"/>
                <a:ea typeface="Arial"/>
                <a:cs typeface="Arial"/>
                <a:sym typeface="Arial"/>
              </a:defRPr>
            </a:lvl1pPr>
          </a:lstStyle>
          <a:p>
            <a:pPr/>
            <a:r>
              <a:t>Copyright © 2017 The Printer Working Group. All rights reserved. The IPP Everywhere and PWG logos are registered trademarks of the IEEE-ISTO.</a:t>
            </a:r>
          </a:p>
        </p:txBody>
      </p:sp>
      <p:sp>
        <p:nvSpPr>
          <p:cNvPr id="18" name="The Printer Working Group"/>
          <p:cNvSpPr txBox="1"/>
          <p:nvPr/>
        </p:nvSpPr>
        <p:spPr>
          <a:xfrm>
            <a:off x="419100" y="2565400"/>
            <a:ext cx="5912555" cy="51844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latin typeface="Arial"/>
                <a:ea typeface="Arial"/>
                <a:cs typeface="Arial"/>
                <a:sym typeface="Arial"/>
              </a:defRPr>
            </a:lvl1pPr>
          </a:lstStyle>
          <a:p>
            <a:pPr/>
            <a:r>
              <a:t>The Printer Working Group</a:t>
            </a:r>
          </a:p>
        </p:txBody>
      </p:sp>
      <p:pic>
        <p:nvPicPr>
          <p:cNvPr id="19" name="pwg-transparency.png" descr="pwg-transparency.png"/>
          <p:cNvPicPr>
            <a:picLocks noChangeAspect="1"/>
          </p:cNvPicPr>
          <p:nvPr/>
        </p:nvPicPr>
        <p:blipFill>
          <a:blip r:embed="rId2">
            <a:extLst/>
          </a:blip>
          <a:stretch>
            <a:fillRect/>
          </a:stretch>
        </p:blipFill>
        <p:spPr>
          <a:xfrm>
            <a:off x="457200" y="457200"/>
            <a:ext cx="1905000" cy="2068621"/>
          </a:xfrm>
          <a:prstGeom prst="rect">
            <a:avLst/>
          </a:prstGeom>
          <a:ln w="12700">
            <a:miter lim="400000"/>
          </a:ln>
        </p:spPr>
      </p:pic>
      <p:sp>
        <p:nvSpPr>
          <p:cNvPr id="20" name="®"/>
          <p:cNvSpPr txBox="1"/>
          <p:nvPr/>
        </p:nvSpPr>
        <p:spPr>
          <a:xfrm>
            <a:off x="2311399" y="2374899"/>
            <a:ext cx="257875" cy="24943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atin typeface="Arial"/>
                <a:ea typeface="Arial"/>
                <a:cs typeface="Arial"/>
                <a:sym typeface="Arial"/>
              </a:defRPr>
            </a:lvl1pPr>
          </a:lstStyle>
          <a:p>
            <a:pPr/>
            <a:r>
              <a:t>®</a:t>
            </a:r>
          </a:p>
        </p:txBody>
      </p:sp>
      <p:sp>
        <p:nvSpPr>
          <p:cNvPr id="21" name="Title Text"/>
          <p:cNvSpPr txBox="1"/>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40"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41"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42" name="Copyright © 2017 The Printer Working Group. All rights reserved. The IPP Everywhere and PWG logos are registered trademarks of the IEEE-ISTO."/>
          <p:cNvSpPr txBox="1"/>
          <p:nvPr/>
        </p:nvSpPr>
        <p:spPr>
          <a:xfrm>
            <a:off x="127000" y="6670966"/>
            <a:ext cx="8483600" cy="13554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1000">
                <a:solidFill>
                  <a:srgbClr val="FFFFFF"/>
                </a:solidFill>
                <a:uFill>
                  <a:solidFill>
                    <a:srgbClr val="FFFFFF"/>
                  </a:solidFill>
                </a:uFill>
                <a:latin typeface="Arial"/>
                <a:ea typeface="Arial"/>
                <a:cs typeface="Arial"/>
                <a:sym typeface="Arial"/>
              </a:defRPr>
            </a:lvl1pPr>
          </a:lstStyle>
          <a:p>
            <a:pPr/>
            <a:r>
              <a:t>Copyright © 2017 The Printer Working Group. All rights reserved. The IPP Everywhere and PWG logos are registered trademarks of the IEEE-ISTO.</a:t>
            </a:r>
          </a:p>
        </p:txBody>
      </p:sp>
      <p:sp>
        <p:nvSpPr>
          <p:cNvPr id="43"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44" name="Title Text"/>
          <p:cNvSpPr txBox="1"/>
          <p:nvPr>
            <p:ph type="title"/>
          </p:nvPr>
        </p:nvSpPr>
        <p:spPr>
          <a:xfrm>
            <a:off x="457200" y="46037"/>
            <a:ext cx="7581900" cy="10160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53"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54"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55" name="Copyright © 2017 The Printer Working Group. All rights reserved. The IPP Everywhere and PWG logos are registered trademarks of the IEEE-ISTO."/>
          <p:cNvSpPr txBox="1"/>
          <p:nvPr/>
        </p:nvSpPr>
        <p:spPr>
          <a:xfrm>
            <a:off x="127000" y="6670966"/>
            <a:ext cx="8483600" cy="13554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1000">
                <a:solidFill>
                  <a:srgbClr val="FFFFFF"/>
                </a:solidFill>
                <a:uFill>
                  <a:solidFill>
                    <a:srgbClr val="FFFFFF"/>
                  </a:solidFill>
                </a:uFill>
                <a:latin typeface="Arial"/>
                <a:ea typeface="Arial"/>
                <a:cs typeface="Arial"/>
                <a:sym typeface="Arial"/>
              </a:defRPr>
            </a:lvl1pPr>
          </a:lstStyle>
          <a:p>
            <a:pPr/>
            <a:r>
              <a:t>Copyright © 2017 The Printer Working Group. All rights reserved. The IPP Everywhere and PWG logos are registered trademarks of the IEEE-ISTO.</a:t>
            </a:r>
          </a:p>
        </p:txBody>
      </p:sp>
      <p:sp>
        <p:nvSpPr>
          <p:cNvPr id="56"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57" name="Title Text"/>
          <p:cNvSpPr txBox="1"/>
          <p:nvPr>
            <p:ph type="title"/>
          </p:nvPr>
        </p:nvSpPr>
        <p:spPr>
          <a:xfrm>
            <a:off x="457200" y="46037"/>
            <a:ext cx="7556500" cy="1016001"/>
          </a:xfrm>
          <a:prstGeom prst="rect">
            <a:avLst/>
          </a:prstGeom>
        </p:spPr>
        <p:txBody>
          <a:bodyPr/>
          <a:lstStyle/>
          <a:p>
            <a:pPr/>
            <a:r>
              <a:t>Title Text</a:t>
            </a:r>
          </a:p>
        </p:txBody>
      </p:sp>
      <p:sp>
        <p:nvSpPr>
          <p:cNvPr id="58" name="Body Level One…"/>
          <p:cNvSpPr txBox="1"/>
          <p:nvPr>
            <p:ph type="body" idx="1"/>
          </p:nvPr>
        </p:nvSpPr>
        <p:spPr>
          <a:xfrm>
            <a:off x="457200" y="1371600"/>
            <a:ext cx="8128000" cy="5257800"/>
          </a:xfrm>
          <a:prstGeom prst="rect">
            <a:avLst/>
          </a:prstGeom>
        </p:spPr>
        <p:txBody>
          <a:bodyPr numCol="2" spcCol="40640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3"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4"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5" name="Copyright © 2017 The Printer Working Group. All rights reserved. The IPP Everywhere and PWG logos are registered trademarks of the IEEE-ISTO."/>
          <p:cNvSpPr txBox="1"/>
          <p:nvPr/>
        </p:nvSpPr>
        <p:spPr>
          <a:xfrm>
            <a:off x="127000" y="6670966"/>
            <a:ext cx="8483600" cy="13554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1000">
                <a:solidFill>
                  <a:srgbClr val="FFFFFF"/>
                </a:solidFill>
                <a:uFill>
                  <a:solidFill>
                    <a:srgbClr val="FFFFFF"/>
                  </a:solidFill>
                </a:uFill>
                <a:latin typeface="Arial"/>
                <a:ea typeface="Arial"/>
                <a:cs typeface="Arial"/>
                <a:sym typeface="Arial"/>
              </a:defRPr>
            </a:lvl1pPr>
          </a:lstStyle>
          <a:p>
            <a:pPr/>
            <a:r>
              <a:t>Copyright © 2017 The Printer Working Group. All rights reserved. The IPP Everywhere and PWG logos are registered trademarks of the IEEE-ISTO.</a:t>
            </a:r>
          </a:p>
        </p:txBody>
      </p:sp>
      <p:sp>
        <p:nvSpPr>
          <p:cNvPr id="6"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7" name="Title Text"/>
          <p:cNvSpPr txBox="1"/>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p>
            <a:pPr/>
            <a:r>
              <a:t>Title Text</a:t>
            </a:r>
          </a:p>
        </p:txBody>
      </p:sp>
      <p:sp>
        <p:nvSpPr>
          <p:cNvPr id="8" name="Body Level One…"/>
          <p:cNvSpPr txBox="1"/>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R="0" indent="0" algn="ctr" defTabSz="584200">
              <a:defRPr sz="1000">
                <a:solidFill>
                  <a:srgbClr val="FFFFFF"/>
                </a:solidFill>
                <a:latin typeface="Arial"/>
                <a:ea typeface="Arial"/>
                <a:cs typeface="Arial"/>
                <a:sym typeface="Aria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1pPr>
      <a:lvl2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2pPr>
      <a:lvl3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3pPr>
      <a:lvl4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4pPr>
      <a:lvl5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5pPr>
      <a:lvl6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6pPr>
      <a:lvl7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7pPr>
      <a:lvl8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8pPr>
      <a:lvl9pPr marL="0" marR="40640" indent="40640" algn="l" defTabSz="914400" rtl="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Verdana"/>
          <a:ea typeface="Verdana"/>
          <a:cs typeface="Verdana"/>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1pPr>
      <a:lvl2pPr marL="847089" marR="40640" indent="-349249"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2pPr>
      <a:lvl3pPr marL="1234438" marR="40640" indent="-279400"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3pPr>
      <a:lvl4pPr marL="1771467"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4pPr>
      <a:lvl5pPr marL="2228667"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Verdana"/>
          <a:ea typeface="Verdana"/>
          <a:cs typeface="Verdana"/>
          <a:sym typeface="Verdana"/>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1pPr>
      <a:lvl2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2pPr>
      <a:lvl3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3pPr>
      <a:lvl4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4pPr>
      <a:lvl5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5pPr>
      <a:lvl6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6pPr>
      <a:lvl7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7pPr>
      <a:lvl8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8pPr>
      <a:lvl9pPr marL="0" marR="0" indent="40640" algn="ctr" defTabSz="584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5.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3d"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3.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69"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70" name="The Printer Working Group"/>
          <p:cNvSpPr txBox="1"/>
          <p:nvPr/>
        </p:nvSpPr>
        <p:spPr>
          <a:xfrm>
            <a:off x="419100" y="2565400"/>
            <a:ext cx="5912555" cy="51844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latin typeface="Arial"/>
                <a:ea typeface="Arial"/>
                <a:cs typeface="Arial"/>
                <a:sym typeface="Arial"/>
              </a:defRPr>
            </a:lvl1pPr>
          </a:lstStyle>
          <a:p>
            <a:pPr/>
            <a:r>
              <a:t>The Printer Working Group</a:t>
            </a:r>
          </a:p>
        </p:txBody>
      </p:sp>
      <p:pic>
        <p:nvPicPr>
          <p:cNvPr id="71" name="pwg-transparency.png" descr="pwg-transparency.png"/>
          <p:cNvPicPr>
            <a:picLocks noChangeAspect="1"/>
          </p:cNvPicPr>
          <p:nvPr/>
        </p:nvPicPr>
        <p:blipFill>
          <a:blip r:embed="rId2">
            <a:extLst/>
          </a:blip>
          <a:stretch>
            <a:fillRect/>
          </a:stretch>
        </p:blipFill>
        <p:spPr>
          <a:xfrm>
            <a:off x="457200" y="457200"/>
            <a:ext cx="1905000" cy="2068621"/>
          </a:xfrm>
          <a:prstGeom prst="rect">
            <a:avLst/>
          </a:prstGeom>
          <a:ln w="12700">
            <a:miter lim="400000"/>
          </a:ln>
        </p:spPr>
      </p:pic>
      <p:sp>
        <p:nvSpPr>
          <p:cNvPr id="72" name="®"/>
          <p:cNvSpPr txBox="1"/>
          <p:nvPr/>
        </p:nvSpPr>
        <p:spPr>
          <a:xfrm>
            <a:off x="2311399" y="2374899"/>
            <a:ext cx="257875" cy="24943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atin typeface="Arial"/>
                <a:ea typeface="Arial"/>
                <a:cs typeface="Arial"/>
                <a:sym typeface="Arial"/>
              </a:defRPr>
            </a:lvl1pPr>
          </a:lstStyle>
          <a:p>
            <a:pPr/>
            <a:r>
              <a:t>®</a:t>
            </a:r>
          </a:p>
        </p:txBody>
      </p:sp>
      <p:sp>
        <p:nvSpPr>
          <p:cNvPr id="73" name="Standards for 3D Printing"/>
          <p:cNvSpPr txBox="1"/>
          <p:nvPr>
            <p:ph type="ctrTitle"/>
          </p:nvPr>
        </p:nvSpPr>
        <p:spPr>
          <a:prstGeom prst="rect">
            <a:avLst/>
          </a:prstGeom>
        </p:spPr>
        <p:txBody>
          <a:bodyPr/>
          <a:lstStyle/>
          <a:p>
            <a:pPr/>
            <a:r>
              <a:t>Standards for 3D Printing</a:t>
            </a:r>
          </a:p>
        </p:txBody>
      </p:sp>
      <p:sp>
        <p:nvSpPr>
          <p:cNvPr id="74" name="Paul Tykodi, PWG IPP Workgroup Co-Chair"/>
          <p:cNvSpPr txBox="1"/>
          <p:nvPr>
            <p:ph type="subTitle" sz="half" idx="1"/>
          </p:nvPr>
        </p:nvSpPr>
        <p:spPr>
          <a:prstGeom prst="rect">
            <a:avLst/>
          </a:prstGeom>
        </p:spPr>
        <p:txBody>
          <a:bodyPr/>
          <a:lstStyle/>
          <a:p>
            <a:pPr/>
            <a:r>
              <a:t>Paul Tykodi, PWG IPP Workgroup Co-Chair</a:t>
            </a:r>
          </a:p>
        </p:txBody>
      </p:sp>
      <p:sp>
        <p:nvSpPr>
          <p:cNvPr id="75" name="Slide Number"/>
          <p:cNvSpPr txBox="1"/>
          <p:nvPr>
            <p:ph type="sldNum" sz="quarter" idx="4294967295"/>
          </p:nvPr>
        </p:nvSpPr>
        <p:spPr>
          <a:xfrm>
            <a:off x="8808943" y="667096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50"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51"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52"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53" name="®"/>
          <p:cNvSpPr txBox="1"/>
          <p:nvPr/>
        </p:nvSpPr>
        <p:spPr>
          <a:xfrm>
            <a:off x="8813800" y="787400"/>
            <a:ext cx="228245"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54" name="Abstract Data Model"/>
          <p:cNvSpPr txBox="1"/>
          <p:nvPr>
            <p:ph type="title"/>
          </p:nvPr>
        </p:nvSpPr>
        <p:spPr>
          <a:xfrm>
            <a:off x="457200" y="46037"/>
            <a:ext cx="7569200" cy="1016001"/>
          </a:xfrm>
          <a:prstGeom prst="rect">
            <a:avLst/>
          </a:prstGeom>
        </p:spPr>
        <p:txBody>
          <a:bodyPr/>
          <a:lstStyle/>
          <a:p>
            <a:pPr/>
            <a:r>
              <a:t>Printer UI Derived from Capabilities</a:t>
            </a:r>
          </a:p>
        </p:txBody>
      </p:sp>
      <p:sp>
        <p:nvSpPr>
          <p:cNvPr id="155" name="Slide Number"/>
          <p:cNvSpPr txBox="1"/>
          <p:nvPr>
            <p:ph type="sldNum" sz="quarter" idx="4294967295"/>
          </p:nvPr>
        </p:nvSpPr>
        <p:spPr>
          <a:xfrm>
            <a:off x="8795463" y="6670966"/>
            <a:ext cx="153963"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56" name="Image" descr="Image"/>
          <p:cNvPicPr>
            <a:picLocks noChangeAspect="1"/>
          </p:cNvPicPr>
          <p:nvPr/>
        </p:nvPicPr>
        <p:blipFill>
          <a:blip r:embed="rId3">
            <a:extLst/>
          </a:blip>
          <a:stretch>
            <a:fillRect/>
          </a:stretch>
        </p:blipFill>
        <p:spPr>
          <a:xfrm>
            <a:off x="1079500" y="1743273"/>
            <a:ext cx="7620001" cy="4225821"/>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59"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60"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61"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62"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63" name="Intent-Based Job Tickets"/>
          <p:cNvSpPr txBox="1"/>
          <p:nvPr>
            <p:ph type="title"/>
          </p:nvPr>
        </p:nvSpPr>
        <p:spPr>
          <a:xfrm>
            <a:off x="457200" y="46037"/>
            <a:ext cx="7569200" cy="1016001"/>
          </a:xfrm>
          <a:prstGeom prst="rect">
            <a:avLst/>
          </a:prstGeom>
        </p:spPr>
        <p:txBody>
          <a:bodyPr/>
          <a:lstStyle/>
          <a:p>
            <a:pPr/>
            <a:r>
              <a:t>Intent-Based Job Tickets</a:t>
            </a:r>
          </a:p>
        </p:txBody>
      </p:sp>
      <p:sp>
        <p:nvSpPr>
          <p:cNvPr id="164" name="IPP assumes that the printer knows how to print something - we don't tell the printer to move the extruder head or prepare a powder bed, we tell it we want an object printed with a certain material and a certain accuracy…"/>
          <p:cNvSpPr txBox="1"/>
          <p:nvPr>
            <p:ph type="body" idx="1"/>
          </p:nvPr>
        </p:nvSpPr>
        <p:spPr>
          <a:prstGeom prst="rect">
            <a:avLst/>
          </a:prstGeom>
        </p:spPr>
        <p:txBody>
          <a:bodyPr/>
          <a:lstStyle/>
          <a:p>
            <a:pPr/>
            <a:r>
              <a:t>IPP assumes that the printer knows how to print something - we don't tell the printer to move the extruder head or prepare a powder bed, we tell it we want an object printed with a certain material and a certain accuracy</a:t>
            </a:r>
          </a:p>
          <a:p>
            <a:pPr/>
            <a:r>
              <a:t>Job Ticket and Capabilities reflect the minimum information needed for the printer to process a job as the user intends</a:t>
            </a:r>
          </a:p>
          <a:p>
            <a:pPr>
              <a:defRPr i="1"/>
            </a:pPr>
            <a:r>
              <a:t>What</a:t>
            </a:r>
            <a:r>
              <a:rPr i="0"/>
              <a:t>, not </a:t>
            </a:r>
            <a:r>
              <a:t>how</a:t>
            </a:r>
          </a:p>
        </p:txBody>
      </p:sp>
      <p:sp>
        <p:nvSpPr>
          <p:cNvPr id="165" name="Slide Number"/>
          <p:cNvSpPr txBox="1"/>
          <p:nvPr>
            <p:ph type="sldNum" sz="quarter" idx="4294967295"/>
          </p:nvPr>
        </p:nvSpPr>
        <p:spPr>
          <a:xfrm>
            <a:off x="8800175" y="6670966"/>
            <a:ext cx="144538"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68"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69"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70"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71"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72" name="Job Receipts"/>
          <p:cNvSpPr txBox="1"/>
          <p:nvPr>
            <p:ph type="title"/>
          </p:nvPr>
        </p:nvSpPr>
        <p:spPr>
          <a:xfrm>
            <a:off x="457200" y="46037"/>
            <a:ext cx="7569200" cy="1016001"/>
          </a:xfrm>
          <a:prstGeom prst="rect">
            <a:avLst/>
          </a:prstGeom>
        </p:spPr>
        <p:txBody>
          <a:bodyPr/>
          <a:lstStyle/>
          <a:p>
            <a:pPr/>
            <a:r>
              <a:t>Job Receipts</a:t>
            </a:r>
          </a:p>
        </p:txBody>
      </p:sp>
      <p:sp>
        <p:nvSpPr>
          <p:cNvPr id="173" name="Records the actual Job Ticket values that were used, including how much of each material was used, errors that occurred during processing, and so forth…"/>
          <p:cNvSpPr txBox="1"/>
          <p:nvPr>
            <p:ph type="body" idx="1"/>
          </p:nvPr>
        </p:nvSpPr>
        <p:spPr>
          <a:prstGeom prst="rect">
            <a:avLst/>
          </a:prstGeom>
        </p:spPr>
        <p:txBody>
          <a:bodyPr/>
          <a:lstStyle/>
          <a:p>
            <a:pPr/>
            <a:r>
              <a:t>Records the actual Job Ticket values that were used, including how much of each material was used, errors that occurred during processing, and so forth</a:t>
            </a:r>
          </a:p>
          <a:p>
            <a:pPr/>
            <a:r>
              <a:t>Primary usage is for accounting, but also can be used operationally for determining supply orders, maintenance periods, etc.</a:t>
            </a:r>
          </a:p>
        </p:txBody>
      </p:sp>
      <p:sp>
        <p:nvSpPr>
          <p:cNvPr id="174" name="Slide Number"/>
          <p:cNvSpPr txBox="1"/>
          <p:nvPr>
            <p:ph type="sldNum" sz="quarter" idx="4294967295"/>
          </p:nvPr>
        </p:nvSpPr>
        <p:spPr>
          <a:xfrm>
            <a:off x="8795462" y="6670966"/>
            <a:ext cx="153964"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77"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78"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79"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80"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81" name="How to Participate"/>
          <p:cNvSpPr txBox="1"/>
          <p:nvPr>
            <p:ph type="title"/>
          </p:nvPr>
        </p:nvSpPr>
        <p:spPr>
          <a:xfrm>
            <a:off x="457200" y="46037"/>
            <a:ext cx="7569200" cy="1016001"/>
          </a:xfrm>
          <a:prstGeom prst="rect">
            <a:avLst/>
          </a:prstGeom>
        </p:spPr>
        <p:txBody>
          <a:bodyPr/>
          <a:lstStyle/>
          <a:p>
            <a:pPr/>
            <a:r>
              <a:t>How to Participate</a:t>
            </a:r>
          </a:p>
        </p:txBody>
      </p:sp>
      <p:sp>
        <p:nvSpPr>
          <p:cNvPr id="182" name="We welcome participation from all interested parties…"/>
          <p:cNvSpPr txBox="1"/>
          <p:nvPr>
            <p:ph type="body" idx="1"/>
          </p:nvPr>
        </p:nvSpPr>
        <p:spPr>
          <a:prstGeom prst="rect">
            <a:avLst/>
          </a:prstGeom>
        </p:spPr>
        <p:txBody>
          <a:bodyPr/>
          <a:lstStyle/>
          <a:p>
            <a:pPr/>
            <a:r>
              <a:t>We welcome participation from all interested parties</a:t>
            </a:r>
          </a:p>
          <a:p>
            <a:pPr lvl="1" marL="783590" indent="-285750">
              <a:spcBef>
                <a:spcPts val="400"/>
              </a:spcBef>
              <a:defRPr sz="1800"/>
            </a:pPr>
            <a:r>
              <a:t>Participation is free and does not require PWG membership</a:t>
            </a:r>
          </a:p>
          <a:p>
            <a:pPr/>
            <a:r>
              <a:t>IPP Working Group web page</a:t>
            </a:r>
          </a:p>
          <a:p>
            <a:pPr lvl="1" marL="783590" indent="-285750">
              <a:spcBef>
                <a:spcPts val="400"/>
              </a:spcBef>
              <a:defRPr sz="1800" u="sng"/>
            </a:pPr>
            <a:r>
              <a:rPr>
                <a:solidFill>
                  <a:srgbClr val="0000FF"/>
                </a:solidFill>
                <a:uFill>
                  <a:solidFill>
                    <a:srgbClr val="0000FF"/>
                  </a:solidFill>
                </a:uFill>
                <a:hlinkClick r:id="rId3" invalidUrl="" action="" tgtFrame="" tooltip="" history="1" highlightClick="0" endSnd="0"/>
              </a:rPr>
              <a:t>https://www.pwg.org/ipp/index.html</a:t>
            </a:r>
          </a:p>
          <a:p>
            <a:pPr/>
            <a:r>
              <a:t>Subscribe to the IPP mailing list </a:t>
            </a:r>
          </a:p>
          <a:p>
            <a:pPr lvl="1" marL="783590" indent="-285750">
              <a:spcBef>
                <a:spcPts val="400"/>
              </a:spcBef>
              <a:defRPr sz="1800" u="sng"/>
            </a:pPr>
            <a:r>
              <a:rPr>
                <a:solidFill>
                  <a:srgbClr val="0000FF"/>
                </a:solidFill>
                <a:uFill>
                  <a:solidFill>
                    <a:srgbClr val="0000FF"/>
                  </a:solidFill>
                </a:uFill>
                <a:hlinkClick r:id="rId4" invalidUrl="" action="" tgtFrame="" tooltip="" history="1" highlightClick="0" endSnd="0"/>
              </a:rPr>
              <a:t>https://www.pwg.org/mailman/listinfo/ipp</a:t>
            </a:r>
          </a:p>
          <a:p>
            <a:pPr/>
            <a:r>
              <a:t>IPP WG holds conference calls on alternate Thursdays from 3:00pm to 4:30pm ET</a:t>
            </a:r>
          </a:p>
          <a:p>
            <a:pPr lvl="1" marL="783590" indent="-285750">
              <a:spcBef>
                <a:spcPts val="400"/>
              </a:spcBef>
              <a:defRPr sz="1800"/>
            </a:pPr>
            <a:r>
              <a:t>Meetings announced on IPP mailing list</a:t>
            </a:r>
          </a:p>
        </p:txBody>
      </p:sp>
      <p:sp>
        <p:nvSpPr>
          <p:cNvPr id="183" name="Slide Number"/>
          <p:cNvSpPr txBox="1"/>
          <p:nvPr>
            <p:ph type="sldNum" sz="quarter" idx="4294967295"/>
          </p:nvPr>
        </p:nvSpPr>
        <p:spPr>
          <a:xfrm>
            <a:off x="8795463" y="6670965"/>
            <a:ext cx="153963"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78"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79"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80"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81"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82" name="About the Printer Working Group"/>
          <p:cNvSpPr txBox="1"/>
          <p:nvPr>
            <p:ph type="title"/>
          </p:nvPr>
        </p:nvSpPr>
        <p:spPr>
          <a:xfrm>
            <a:off x="457200" y="46037"/>
            <a:ext cx="7569200" cy="1016001"/>
          </a:xfrm>
          <a:prstGeom prst="rect">
            <a:avLst/>
          </a:prstGeom>
        </p:spPr>
        <p:txBody>
          <a:bodyPr/>
          <a:lstStyle/>
          <a:p>
            <a:pPr/>
            <a:r>
              <a:t>About the Printer Working Group</a:t>
            </a:r>
          </a:p>
        </p:txBody>
      </p:sp>
      <p:sp>
        <p:nvSpPr>
          <p:cNvPr id="83" name="The PWG is a Program of the IEEE Industry Standard and Technology Organization (ISTO) with members including printer and multi-function device manufacturers, print server developers, operating system providers, print management application developers, and industry experts…"/>
          <p:cNvSpPr txBox="1"/>
          <p:nvPr>
            <p:ph type="body" idx="1"/>
          </p:nvPr>
        </p:nvSpPr>
        <p:spPr>
          <a:prstGeom prst="rect">
            <a:avLst/>
          </a:prstGeom>
        </p:spPr>
        <p:txBody>
          <a:bodyPr/>
          <a:lstStyle/>
          <a:p>
            <a:pPr/>
            <a:r>
              <a:t>The PWG is a Program of the IEEE Industry Standard and Technology Organization (ISTO) with members including printer and multi-function device manufacturers, print server developers, operating system providers, print management application developers, and industry experts</a:t>
            </a:r>
          </a:p>
          <a:p>
            <a:pPr/>
            <a:r>
              <a:t>Originally founded as an IETF WG in 1991</a:t>
            </a:r>
          </a:p>
          <a:p>
            <a:pPr/>
            <a:r>
              <a:t>Standards body responsible for SNMP Printer, Finisher, and Job MIBs as well as the Internet Printing Protocol (IPP) and PWG Semantic Model</a:t>
            </a:r>
          </a:p>
          <a:p>
            <a:pPr lvl="1" marL="783590" indent="-285750">
              <a:spcBef>
                <a:spcPts val="400"/>
              </a:spcBef>
              <a:defRPr sz="1800"/>
            </a:pPr>
            <a:r>
              <a:t>IPP has been in 2D printers since 1999 (20 years), in 98%+ of all 2D printers sold in the world today</a:t>
            </a:r>
          </a:p>
          <a:p>
            <a:pPr/>
            <a:r>
              <a:t>We enjoy an open standards development process, and all specifications are freely available</a:t>
            </a:r>
          </a:p>
        </p:txBody>
      </p:sp>
      <p:sp>
        <p:nvSpPr>
          <p:cNvPr id="84" name="Slide Number"/>
          <p:cNvSpPr txBox="1"/>
          <p:nvPr>
            <p:ph type="sldNum" sz="quarter" idx="4294967295"/>
          </p:nvPr>
        </p:nvSpPr>
        <p:spPr>
          <a:xfrm>
            <a:off x="8808943" y="667096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87"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88"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89"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90"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91" name="3D Printing Standards Work"/>
          <p:cNvSpPr txBox="1"/>
          <p:nvPr>
            <p:ph type="title"/>
          </p:nvPr>
        </p:nvSpPr>
        <p:spPr>
          <a:xfrm>
            <a:off x="457200" y="46037"/>
            <a:ext cx="7569200" cy="1016001"/>
          </a:xfrm>
          <a:prstGeom prst="rect">
            <a:avLst/>
          </a:prstGeom>
        </p:spPr>
        <p:txBody>
          <a:bodyPr/>
          <a:lstStyle/>
          <a:p>
            <a:pPr/>
            <a:r>
              <a:t>3D Printing Standards Work</a:t>
            </a:r>
          </a:p>
        </p:txBody>
      </p:sp>
      <p:sp>
        <p:nvSpPr>
          <p:cNvPr id="92" name="Slide Number"/>
          <p:cNvSpPr txBox="1"/>
          <p:nvPr>
            <p:ph type="sldNum" sz="quarter" idx="4294967295"/>
          </p:nvPr>
        </p:nvSpPr>
        <p:spPr>
          <a:xfrm>
            <a:off x="8808944" y="6670966"/>
            <a:ext cx="127001" cy="13554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3" name="Web page:…"/>
          <p:cNvSpPr txBox="1"/>
          <p:nvPr>
            <p:ph type="body" idx="1"/>
          </p:nvPr>
        </p:nvSpPr>
        <p:spPr>
          <a:prstGeom prst="rect">
            <a:avLst/>
          </a:prstGeom>
        </p:spPr>
        <p:txBody>
          <a:bodyPr/>
          <a:lstStyle/>
          <a:p>
            <a:pPr marL="383539" indent="-342899">
              <a:defRPr sz="1900"/>
            </a:pPr>
            <a:r>
              <a:t>Web page:</a:t>
            </a:r>
          </a:p>
          <a:p>
            <a:pPr lvl="1" marL="840739" indent="-342900">
              <a:spcBef>
                <a:spcPts val="400"/>
              </a:spcBef>
              <a:defRPr sz="1900" u="sng"/>
            </a:pPr>
            <a:r>
              <a:rPr>
                <a:solidFill>
                  <a:srgbClr val="0000FF"/>
                </a:solidFill>
                <a:uFill>
                  <a:solidFill>
                    <a:srgbClr val="0000FF"/>
                  </a:solidFill>
                </a:uFill>
                <a:hlinkClick r:id="rId3" invalidUrl="" action="" tgtFrame="" tooltip="" history="1" highlightClick="0" endSnd="0"/>
              </a:rPr>
              <a:t>https://www.pwg.org/3d</a:t>
            </a:r>
          </a:p>
          <a:p>
            <a:pPr marL="383539" indent="-342899">
              <a:defRPr sz="1900"/>
            </a:pPr>
            <a:r>
              <a:t>Initial standards work began with a "Birds of a Feather" session at the August 2014 PWG Face-to-Face meeting</a:t>
            </a:r>
          </a:p>
          <a:p>
            <a:pPr marL="383539" indent="-342899">
              <a:defRPr sz="1900"/>
            </a:pPr>
            <a:r>
              <a:t>PWG Candidate Standard 5100.21-2019: "IPP 3D Printing Extensions v1.1" was developed by the IPP workgroup as part of an effort to enable direct and service-based 3D printing</a:t>
            </a:r>
          </a:p>
          <a:p>
            <a:pPr marL="383539" indent="-342899">
              <a:defRPr sz="1900"/>
            </a:pPr>
            <a:r>
              <a:t>The IPP workgroup also defin</a:t>
            </a:r>
            <a:r>
              <a:t>ed</a:t>
            </a:r>
            <a:r>
              <a:t> a PWG Semantic Model (XML) schema based on this IPP extension suitable for data exchange and embedding within common 3D file formats such as 3MF and 3D PDF documents so that user intent is preserved regardless of the transport or workflow used. </a:t>
            </a:r>
          </a:p>
          <a:p>
            <a:pPr lvl="1" marL="840739" indent="-342900">
              <a:spcBef>
                <a:spcPts val="400"/>
              </a:spcBef>
              <a:defRPr sz="1900"/>
            </a:pPr>
            <a:r>
              <a:t>"PWG 3D Print Job Ticket and Associated Capabilities v1.0 (PJT3D)” was published as a best practice document in August 2017</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96"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97"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98"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99"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00" name="IPP 3D Printing Extensions v1.0"/>
          <p:cNvSpPr txBox="1"/>
          <p:nvPr>
            <p:ph type="title"/>
          </p:nvPr>
        </p:nvSpPr>
        <p:spPr>
          <a:xfrm>
            <a:off x="457200" y="46037"/>
            <a:ext cx="7569200" cy="1016001"/>
          </a:xfrm>
          <a:prstGeom prst="rect">
            <a:avLst/>
          </a:prstGeom>
        </p:spPr>
        <p:txBody>
          <a:bodyPr/>
          <a:lstStyle/>
          <a:p>
            <a:pPr/>
            <a:r>
              <a:t>IPP 3D Printing Extensions v1.1</a:t>
            </a:r>
          </a:p>
        </p:txBody>
      </p:sp>
      <p:sp>
        <p:nvSpPr>
          <p:cNvPr id="101" name="The 1.0 specification has a focus on FDM/&quot;desktop&quot; printers…"/>
          <p:cNvSpPr txBox="1"/>
          <p:nvPr>
            <p:ph type="body" idx="1"/>
          </p:nvPr>
        </p:nvSpPr>
        <p:spPr>
          <a:prstGeom prst="rect">
            <a:avLst/>
          </a:prstGeom>
        </p:spPr>
        <p:txBody>
          <a:bodyPr/>
          <a:lstStyle/>
          <a:p>
            <a:pPr/>
            <a:r>
              <a:t>The 1.1 specification has a focus on FDM/"desktop" printers</a:t>
            </a:r>
          </a:p>
          <a:p>
            <a:pPr lvl="1" marL="783590" indent="-285750">
              <a:spcBef>
                <a:spcPts val="400"/>
              </a:spcBef>
              <a:defRPr sz="1800"/>
            </a:pPr>
            <a:r>
              <a:t>Extensible model allows us to support other materials and technologies easily</a:t>
            </a:r>
          </a:p>
          <a:p>
            <a:pPr/>
            <a:r>
              <a:t>IPP provides access control, authorization, and authentication over a secure transport</a:t>
            </a:r>
          </a:p>
          <a:p>
            <a:pPr/>
            <a:r>
              <a:t>IPP provides an abstract data model for representing materials, printer sub-units, and state</a:t>
            </a:r>
          </a:p>
          <a:p>
            <a:pPr/>
            <a:r>
              <a:t>IPP provides intent-based Job Tickets and Printer Capabilities - the User specifies </a:t>
            </a:r>
            <a:r>
              <a:rPr i="1"/>
              <a:t>what</a:t>
            </a:r>
            <a:r>
              <a:t> they want and the Printer determines </a:t>
            </a:r>
            <a:r>
              <a:rPr i="1"/>
              <a:t>how</a:t>
            </a:r>
            <a:r>
              <a:t> to do it</a:t>
            </a:r>
          </a:p>
          <a:p>
            <a:pPr/>
            <a:r>
              <a:t>IPP provides Job Receipts which record accounting information such as the material usage, processing times, and so forth</a:t>
            </a:r>
          </a:p>
        </p:txBody>
      </p:sp>
      <p:sp>
        <p:nvSpPr>
          <p:cNvPr id="102" name="Slide Number"/>
          <p:cNvSpPr txBox="1"/>
          <p:nvPr>
            <p:ph type="sldNum" sz="quarter" idx="4294967295"/>
          </p:nvPr>
        </p:nvSpPr>
        <p:spPr>
          <a:xfrm>
            <a:off x="8808943" y="667096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05"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06"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07"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08"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09" name="IPP 3D Printing Extensions v1.0"/>
          <p:cNvSpPr txBox="1"/>
          <p:nvPr>
            <p:ph type="title"/>
          </p:nvPr>
        </p:nvSpPr>
        <p:spPr>
          <a:xfrm>
            <a:off x="457200" y="46037"/>
            <a:ext cx="7569200" cy="1016001"/>
          </a:xfrm>
          <a:prstGeom prst="rect">
            <a:avLst/>
          </a:prstGeom>
        </p:spPr>
        <p:txBody>
          <a:bodyPr/>
          <a:lstStyle/>
          <a:p>
            <a:pPr/>
            <a:r>
              <a:t>IPP 3D Printing Extensions v1.1</a:t>
            </a:r>
          </a:p>
        </p:txBody>
      </p:sp>
      <p:sp>
        <p:nvSpPr>
          <p:cNvPr id="110" name="IPP 3D requires support for the 3D Manufacturing File Format (3MF) and recommends support for PDF with U3D or PRC 3D content…"/>
          <p:cNvSpPr txBox="1"/>
          <p:nvPr>
            <p:ph type="body" idx="1"/>
          </p:nvPr>
        </p:nvSpPr>
        <p:spPr>
          <a:prstGeom prst="rect">
            <a:avLst/>
          </a:prstGeom>
        </p:spPr>
        <p:txBody>
          <a:bodyPr/>
          <a:lstStyle/>
          <a:p>
            <a:pPr/>
            <a:r>
              <a:t>For printers with slicing capabilities, IPP 3D requires support for the 3D Manufacturing File Format (3MF) and recommends support for PDF with U3D or PRC 3D content</a:t>
            </a:r>
          </a:p>
          <a:p>
            <a:pPr lvl="1" marL="783590" indent="-285750">
              <a:spcBef>
                <a:spcPts val="400"/>
              </a:spcBef>
              <a:defRPr sz="1800"/>
            </a:pPr>
            <a:r>
              <a:t>3D PDF Consortium is looking into adding support for one of the ISO STEP standards to 3D PDF as well</a:t>
            </a:r>
          </a:p>
          <a:p>
            <a:pPr lvl="1" marL="783590" indent="-285750">
              <a:spcBef>
                <a:spcPts val="400"/>
              </a:spcBef>
              <a:defRPr sz="1800"/>
            </a:pPr>
            <a:r>
              <a:t>AMF was considered for the standard but isn't freely available and most implementations only support a subset</a:t>
            </a:r>
          </a:p>
          <a:p>
            <a:pPr lvl="1" marL="783590" indent="-285750">
              <a:spcBef>
                <a:spcPts val="400"/>
              </a:spcBef>
              <a:defRPr sz="1800"/>
            </a:pPr>
            <a:r>
              <a:t>... but IPP </a:t>
            </a:r>
            <a:r>
              <a:rPr i="1"/>
              <a:t>does</a:t>
            </a:r>
            <a:r>
              <a:t> support any file format a printer supports</a:t>
            </a:r>
          </a:p>
          <a:p>
            <a:pPr marL="326390" indent="-285750">
              <a:spcBef>
                <a:spcPts val="400"/>
              </a:spcBef>
              <a:defRPr sz="1800"/>
            </a:pPr>
            <a:r>
              <a:t>We don't currently have a required layered (pre-sliced) format</a:t>
            </a:r>
          </a:p>
          <a:p>
            <a:pPr lvl="1" marL="726440" indent="-228600">
              <a:defRPr sz="1800"/>
            </a:pPr>
            <a:r>
              <a:t>Two recommended formats: "Safe" G-Code and 3MF Slice</a:t>
            </a:r>
          </a:p>
          <a:p>
            <a:pPr lvl="1" marL="726440" indent="-228600">
              <a:defRPr sz="1800"/>
            </a:pPr>
            <a:r>
              <a:t>The PWG Safe G-Code Subset "best practice" document (Formal Approval expected in June 2019) defines a "safe" subset of G-Code for FDM printers without slicing capabilities</a:t>
            </a:r>
          </a:p>
          <a:p>
            <a:pPr lvl="1" marL="726440" indent="-228600">
              <a:defRPr sz="1800"/>
            </a:pPr>
            <a:r>
              <a:t>3MF Slice Extension scales better to different technologies</a:t>
            </a:r>
          </a:p>
        </p:txBody>
      </p:sp>
      <p:sp>
        <p:nvSpPr>
          <p:cNvPr id="111" name="Slide Number"/>
          <p:cNvSpPr txBox="1"/>
          <p:nvPr>
            <p:ph type="sldNum" sz="quarter" idx="4294967295"/>
          </p:nvPr>
        </p:nvSpPr>
        <p:spPr>
          <a:xfrm>
            <a:off x="8808943" y="667096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14"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15"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16"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17"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18" name="AAA and Security"/>
          <p:cNvSpPr txBox="1"/>
          <p:nvPr>
            <p:ph type="title"/>
          </p:nvPr>
        </p:nvSpPr>
        <p:spPr>
          <a:xfrm>
            <a:off x="457200" y="46037"/>
            <a:ext cx="7569200" cy="1016001"/>
          </a:xfrm>
          <a:prstGeom prst="rect">
            <a:avLst/>
          </a:prstGeom>
        </p:spPr>
        <p:txBody>
          <a:bodyPr/>
          <a:lstStyle/>
          <a:p>
            <a:pPr/>
            <a:r>
              <a:t>AAA and Security</a:t>
            </a:r>
          </a:p>
        </p:txBody>
      </p:sp>
      <p:sp>
        <p:nvSpPr>
          <p:cNvPr id="119" name="IPP supports all of the standard HTTP authentication schemes (Basic, Digest, OAuth, MutualAuth, Negotiate, etc.) plus X.509 certificate validation over TLS…"/>
          <p:cNvSpPr txBox="1"/>
          <p:nvPr>
            <p:ph type="body" idx="1"/>
          </p:nvPr>
        </p:nvSpPr>
        <p:spPr>
          <a:prstGeom prst="rect">
            <a:avLst/>
          </a:prstGeom>
        </p:spPr>
        <p:txBody>
          <a:bodyPr/>
          <a:lstStyle/>
          <a:p>
            <a:pPr/>
            <a:r>
              <a:t>IPP supports all of the standard HTTP authentication schemes (Basic, Digest, OAuth, MutualAuth, Negotiate, etc.) plus X.509 certificate validation over TLS</a:t>
            </a:r>
          </a:p>
          <a:p>
            <a:pPr/>
            <a:r>
              <a:t>Commonly used with LDAP-based authorization frameworks (ActiveDirectory, OpenDirectory, etc.)</a:t>
            </a:r>
          </a:p>
          <a:p>
            <a:pPr/>
            <a:r>
              <a:t>IPP 3D requires TLS (1.2 or higher) support</a:t>
            </a:r>
          </a:p>
        </p:txBody>
      </p:sp>
      <p:sp>
        <p:nvSpPr>
          <p:cNvPr id="120" name="Slide Number"/>
          <p:cNvSpPr txBox="1"/>
          <p:nvPr>
            <p:ph type="sldNum" sz="quarter" idx="4294967295"/>
          </p:nvPr>
        </p:nvSpPr>
        <p:spPr>
          <a:xfrm>
            <a:off x="8808943" y="667096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23"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24"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25"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26" name="®"/>
          <p:cNvSpPr txBox="1"/>
          <p:nvPr/>
        </p:nvSpPr>
        <p:spPr>
          <a:xfrm>
            <a:off x="8813799" y="787399"/>
            <a:ext cx="228246" cy="1753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27" name="Abstract Data Model"/>
          <p:cNvSpPr txBox="1"/>
          <p:nvPr>
            <p:ph type="title"/>
          </p:nvPr>
        </p:nvSpPr>
        <p:spPr>
          <a:xfrm>
            <a:off x="457200" y="46037"/>
            <a:ext cx="7569200" cy="1016001"/>
          </a:xfrm>
          <a:prstGeom prst="rect">
            <a:avLst/>
          </a:prstGeom>
        </p:spPr>
        <p:txBody>
          <a:bodyPr/>
          <a:lstStyle/>
          <a:p>
            <a:pPr/>
            <a:r>
              <a:t>Abstract Data Model</a:t>
            </a:r>
          </a:p>
        </p:txBody>
      </p:sp>
      <p:sp>
        <p:nvSpPr>
          <p:cNvPr id="128" name="Every printer is different, so the PWG developed a high-level abstract data model to enable useful monitoring for maintenance, availability/reliability, etc.…"/>
          <p:cNvSpPr txBox="1"/>
          <p:nvPr>
            <p:ph type="body" idx="1"/>
          </p:nvPr>
        </p:nvSpPr>
        <p:spPr>
          <a:prstGeom prst="rect">
            <a:avLst/>
          </a:prstGeom>
        </p:spPr>
        <p:txBody>
          <a:bodyPr/>
          <a:lstStyle/>
          <a:p>
            <a:pPr/>
            <a:r>
              <a:t>Every printer is different, so the PWG developed a high-level abstract data model to enable useful monitoring for maintenance, availability/reliability, etc.</a:t>
            </a:r>
          </a:p>
          <a:p>
            <a:pPr/>
            <a:r>
              <a:t>Key information is preserved (classes of sub-units, types of materials, temperatures, levels, etc.) without exposing implementation details that are not needed</a:t>
            </a:r>
          </a:p>
        </p:txBody>
      </p:sp>
      <p:sp>
        <p:nvSpPr>
          <p:cNvPr id="129" name="Slide Number"/>
          <p:cNvSpPr txBox="1"/>
          <p:nvPr>
            <p:ph type="sldNum" sz="quarter" idx="4294967295"/>
          </p:nvPr>
        </p:nvSpPr>
        <p:spPr>
          <a:xfrm>
            <a:off x="8808943" y="6670965"/>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32"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33"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34"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35" name="®"/>
          <p:cNvSpPr txBox="1"/>
          <p:nvPr/>
        </p:nvSpPr>
        <p:spPr>
          <a:xfrm>
            <a:off x="8813800" y="787400"/>
            <a:ext cx="228245"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36" name="Abstract Data Model"/>
          <p:cNvSpPr txBox="1"/>
          <p:nvPr>
            <p:ph type="title"/>
          </p:nvPr>
        </p:nvSpPr>
        <p:spPr>
          <a:xfrm>
            <a:off x="457200" y="46037"/>
            <a:ext cx="7569200" cy="1016001"/>
          </a:xfrm>
          <a:prstGeom prst="rect">
            <a:avLst/>
          </a:prstGeom>
        </p:spPr>
        <p:txBody>
          <a:bodyPr/>
          <a:lstStyle/>
          <a:p>
            <a:pPr/>
            <a:r>
              <a:t>Printer UI Derived from Capabilities</a:t>
            </a:r>
          </a:p>
        </p:txBody>
      </p:sp>
      <p:sp>
        <p:nvSpPr>
          <p:cNvPr id="137" name="Slide Number"/>
          <p:cNvSpPr txBox="1"/>
          <p:nvPr>
            <p:ph type="sldNum" sz="quarter" idx="4294967295"/>
          </p:nvPr>
        </p:nvSpPr>
        <p:spPr>
          <a:xfrm>
            <a:off x="8808943"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38" name="Image" descr="Image"/>
          <p:cNvPicPr>
            <a:picLocks noChangeAspect="1"/>
          </p:cNvPicPr>
          <p:nvPr/>
        </p:nvPicPr>
        <p:blipFill>
          <a:blip r:embed="rId3">
            <a:extLst/>
          </a:blip>
          <a:stretch>
            <a:fillRect/>
          </a:stretch>
        </p:blipFill>
        <p:spPr>
          <a:xfrm>
            <a:off x="1079500" y="1454321"/>
            <a:ext cx="6985001" cy="4594116"/>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Rectangle"/>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pic>
        <p:nvPicPr>
          <p:cNvPr id="141" name="pwg-4dark-bkgrnd-transparency.png" descr="pwg-4dark-bkgrnd-transparency.png"/>
          <p:cNvPicPr>
            <a:picLocks noChangeAspect="1"/>
          </p:cNvPicPr>
          <p:nvPr/>
        </p:nvPicPr>
        <p:blipFill>
          <a:blip r:embed="rId2">
            <a:extLst/>
          </a:blip>
          <a:stretch>
            <a:fillRect/>
          </a:stretch>
        </p:blipFill>
        <p:spPr>
          <a:xfrm>
            <a:off x="8166100" y="127000"/>
            <a:ext cx="851805" cy="889000"/>
          </a:xfrm>
          <a:prstGeom prst="rect">
            <a:avLst/>
          </a:prstGeom>
          <a:ln w="12700">
            <a:miter lim="400000"/>
          </a:ln>
        </p:spPr>
      </p:pic>
      <p:sp>
        <p:nvSpPr>
          <p:cNvPr id="142" name="Rectangle"/>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p>
        </p:txBody>
      </p:sp>
      <p:sp>
        <p:nvSpPr>
          <p:cNvPr id="143" name="Copyright © 2017 The Printer Working Group. All rights reserved. The IPP Everywhere and PWG logos are registered trademarks of the IEEE-ISTO."/>
          <p:cNvSpPr txBox="1"/>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a:t>
            </a:r>
            <a:r>
              <a:t>9</a:t>
            </a:r>
            <a:r>
              <a:t> The Printer Working Group. All rights reserved. The IPP Everywhere and PWG logos are registered trademarks of the IEEE-ISTO.</a:t>
            </a:r>
          </a:p>
        </p:txBody>
      </p:sp>
      <p:sp>
        <p:nvSpPr>
          <p:cNvPr id="144" name="®"/>
          <p:cNvSpPr txBox="1"/>
          <p:nvPr/>
        </p:nvSpPr>
        <p:spPr>
          <a:xfrm>
            <a:off x="8813800" y="787400"/>
            <a:ext cx="228245"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R="57798" indent="57798" defTabSz="1295400">
              <a:defRPr sz="600">
                <a:latin typeface="Arial"/>
                <a:ea typeface="Arial"/>
                <a:cs typeface="Arial"/>
                <a:sym typeface="Arial"/>
              </a:defRPr>
            </a:lvl1pPr>
          </a:lstStyle>
          <a:p>
            <a:pPr/>
            <a:r>
              <a:t>®</a:t>
            </a:r>
          </a:p>
        </p:txBody>
      </p:sp>
      <p:sp>
        <p:nvSpPr>
          <p:cNvPr id="145" name="Abstract Data Model"/>
          <p:cNvSpPr txBox="1"/>
          <p:nvPr>
            <p:ph type="title"/>
          </p:nvPr>
        </p:nvSpPr>
        <p:spPr>
          <a:xfrm>
            <a:off x="457200" y="46037"/>
            <a:ext cx="7569200" cy="1016001"/>
          </a:xfrm>
          <a:prstGeom prst="rect">
            <a:avLst/>
          </a:prstGeom>
        </p:spPr>
        <p:txBody>
          <a:bodyPr/>
          <a:lstStyle/>
          <a:p>
            <a:pPr/>
            <a:r>
              <a:t>Printer UI Derived from Capabilities</a:t>
            </a:r>
          </a:p>
        </p:txBody>
      </p:sp>
      <p:sp>
        <p:nvSpPr>
          <p:cNvPr id="146" name="Slide Number"/>
          <p:cNvSpPr txBox="1"/>
          <p:nvPr>
            <p:ph type="sldNum" sz="quarter" idx="4294967295"/>
          </p:nvPr>
        </p:nvSpPr>
        <p:spPr>
          <a:xfrm>
            <a:off x="8808943" y="6670966"/>
            <a:ext cx="127001" cy="13554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47" name="Image" descr="Image"/>
          <p:cNvPicPr>
            <a:picLocks noChangeAspect="1"/>
          </p:cNvPicPr>
          <p:nvPr/>
        </p:nvPicPr>
        <p:blipFill>
          <a:blip r:embed="rId3">
            <a:extLst/>
          </a:blip>
          <a:stretch>
            <a:fillRect/>
          </a:stretch>
        </p:blipFill>
        <p:spPr>
          <a:xfrm>
            <a:off x="1074562" y="1776753"/>
            <a:ext cx="7721683" cy="4191001"/>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Lucida Grande"/>
        <a:ea typeface="Lucida Grande"/>
        <a:cs typeface="Lucida Grand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Lucida Grande"/>
        <a:ea typeface="Lucida Grande"/>
        <a:cs typeface="Lucida Grand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40640" indent="4064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Verdana"/>
            <a:ea typeface="Verdana"/>
            <a:cs typeface="Verdana"/>
            <a:sym typeface="Verdan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