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" name="Shape 17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18" name="Shape 18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19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pPr/>
            <a:r>
              <a:t>®</a:t>
            </a:r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gr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" name="Shape 40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41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42" name="Shape 42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43" name="Shape 43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44" name="Shape 44"/>
          <p:cNvSpPr/>
          <p:nvPr>
            <p:ph type="title"/>
          </p:nvPr>
        </p:nvSpPr>
        <p:spPr>
          <a:xfrm>
            <a:off x="457200" y="46037"/>
            <a:ext cx="7581900" cy="101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2-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3" name="Shape 5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54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55" name="Shape 5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56" name="Shape 5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57" name="Shape 57"/>
          <p:cNvSpPr/>
          <p:nvPr>
            <p:ph type="title"/>
          </p:nvPr>
        </p:nvSpPr>
        <p:spPr>
          <a:xfrm>
            <a:off x="457200" y="46037"/>
            <a:ext cx="7556500" cy="101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457200" y="1371600"/>
            <a:ext cx="8128000" cy="5257800"/>
          </a:xfrm>
          <a:prstGeom prst="rect">
            <a:avLst/>
          </a:prstGeom>
        </p:spPr>
        <p:txBody>
          <a:bodyPr numCol="2" spcCol="40640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4" name="Shape 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pPr/>
            <a:r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457200" y="13716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/>
          <p:nvPr>
            <p:ph type="sldNum" sz="quarter" idx="2"/>
          </p:nvPr>
        </p:nvSpPr>
        <p:spPr>
          <a:xfrm>
            <a:off x="8795463" y="6670966"/>
            <a:ext cx="153963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marL="0" marR="0" algn="ctr" defTabSz="584200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40640" marR="4064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200" u="none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www.pwg.org/3d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69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70" name="Shape 70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71" name="Shape 71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72" name="Shape 72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73" name="Shape 7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IEEE-ISTO Printer Working Group</a:t>
            </a:r>
          </a:p>
          <a:p>
            <a:pPr>
              <a:defRPr sz="2400"/>
            </a:pPr>
            <a:r>
              <a:rPr u="sng">
                <a:hlinkClick r:id="rId3" invalidUrl="" action="" tgtFrame="" tooltip="" history="1" highlightClick="0" endSnd="0"/>
              </a:rPr>
              <a:t>www.pwg.org/3d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8795463" y="6668889"/>
            <a:ext cx="153963" cy="1397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3540" indent="-342900">
              <a:defRPr sz="1900"/>
            </a:pPr>
            <a:r>
              <a:t>The Internet Printing Protocol workgroup recently developed PWG Candidate Standard 5100.21-2017: "IPP 3D Printing Extensions v1.0" as part of an effort to enable direct and service-based 3D printing</a:t>
            </a:r>
          </a:p>
          <a:p>
            <a:pPr marL="383540" indent="-342900">
              <a:defRPr sz="1900"/>
            </a:pPr>
            <a:r>
              <a:t>IPP provides access control, authorization, and authentication over a secure transport</a:t>
            </a:r>
          </a:p>
          <a:p>
            <a:pPr marL="383540" indent="-342900">
              <a:defRPr sz="1900"/>
            </a:pPr>
            <a:r>
              <a:t>IPP provides an abstract data model for representing materials, printer sub-units, and state</a:t>
            </a:r>
          </a:p>
          <a:p>
            <a:pPr marL="383540" indent="-342900">
              <a:defRPr sz="1900"/>
            </a:pPr>
            <a:r>
              <a:t>IPP provides intent-based Job Tickets and Printer Capabilities - the User specifies </a:t>
            </a:r>
            <a:r>
              <a:rPr i="1"/>
              <a:t>what</a:t>
            </a:r>
            <a:r>
              <a:t> they want and the Printer determines </a:t>
            </a:r>
            <a:r>
              <a:rPr i="1"/>
              <a:t>how</a:t>
            </a:r>
            <a:r>
              <a:t> to do it</a:t>
            </a:r>
          </a:p>
          <a:p>
            <a:pPr marL="383540" indent="-342900">
              <a:defRPr sz="1900"/>
            </a:pPr>
            <a:r>
              <a:t>IPP provides Job Receipts which record accounting information such as the material usage, processing times, and so forth</a:t>
            </a:r>
          </a:p>
          <a:p>
            <a:pPr marL="383540" indent="-342900">
              <a:defRPr sz="1900"/>
            </a:pPr>
            <a:r>
              <a:t>IPP 3D requires support for the 3D Manufacturing File Format (3MF) and recommends support for PDF with U3D or PRC 3D content - no "machine instruction" formats like G-code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78" name="Shape 78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79" name="Shape 79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1" sz="3600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pPr/>
            <a:r>
              <a:t>The Printer Working Group</a:t>
            </a:r>
          </a:p>
        </p:txBody>
      </p:sp>
      <p:pic>
        <p:nvPicPr>
          <p:cNvPr id="80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81" name="Shape 81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pPr/>
            <a:r>
              <a:t>®</a:t>
            </a:r>
          </a:p>
        </p:txBody>
      </p:sp>
      <p:sp>
        <p:nvSpPr>
          <p:cNvPr id="82" name="Shape 82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Backup Materials</a:t>
            </a:r>
          </a:p>
        </p:txBody>
      </p:sp>
      <p:sp>
        <p:nvSpPr>
          <p:cNvPr id="83" name="Shape 83"/>
          <p:cNvSpPr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hape 84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87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88" name="Shape 88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89" name="Shape 89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90" name="Shape 90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Standards Work 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IPP has been in 2D printers since 1999 (18 years), in 98%+ of all 2D printers sold in the world today</a:t>
            </a:r>
          </a:p>
          <a:p>
            <a:pPr/>
            <a:r>
              <a:t>Link to published IPP 3D spec on web page</a:t>
            </a:r>
          </a:p>
          <a:p>
            <a:pPr/>
            <a:r>
              <a:t>Also developing an XML schema (PJT3D) that provides the same Job Ticket, Printer Capabilities, and Job Receipt information in XML form suitable for embedding in documents and data exchange</a:t>
            </a:r>
          </a:p>
          <a:p>
            <a:pPr lvl="1"/>
            <a:r>
              <a:t>Schedule: Likely publication in Q2 2017</a:t>
            </a:r>
          </a:p>
          <a:p>
            <a:pPr/>
            <a:r>
              <a:t>1.0 specification has a focus on FDM/"desktop" printers</a:t>
            </a:r>
          </a:p>
          <a:p>
            <a:pPr/>
            <a:r>
              <a:t>Extensible model allows us to support other materials and technologies easily</a:t>
            </a:r>
          </a:p>
        </p:txBody>
      </p:sp>
      <p:sp>
        <p:nvSpPr>
          <p:cNvPr id="93" name="Shape 93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96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97" name="Shape 97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98" name="Shape 98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99" name="Shape 99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AAA and Security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IPP supports all of the standard HTTP authentication schemes (Basic, Digest, OAuth, MutualAuth, Negotiate, etc.) plus X.509 certificate validation over TLS</a:t>
            </a:r>
          </a:p>
          <a:p>
            <a:pPr/>
            <a:r>
              <a:t>Commonly used with LDAP-based authorization frameworks (ActiveDirectory, OpenDirectory, etc.)</a:t>
            </a:r>
          </a:p>
          <a:p>
            <a:pPr/>
            <a:r>
              <a:t>IPP 3D requires TLS (1.2 or higher) support</a:t>
            </a:r>
          </a:p>
        </p:txBody>
      </p:sp>
      <p:sp>
        <p:nvSpPr>
          <p:cNvPr id="102" name="Shape 102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05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06" name="Shape 10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108" name="Shape 108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09" name="Shape 1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Abstract Data Model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Every printer is different, so the PWG developed a high-level abstract data model to enable useful monitoring (for maintenance, availability/reliability, etc.)</a:t>
            </a:r>
          </a:p>
          <a:p>
            <a:pPr/>
            <a:r>
              <a:t>Key information is preserved (classes of sub-units, types of materials, temperatures, levels, etc.) without exposing implementation details that are not needed for the machine interface</a:t>
            </a:r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14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15" name="Shape 1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16" name="Shape 116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117" name="Shape 117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18" name="Shape 1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Intent-Based Job Tickets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IPP assumes that the printer knows how to print something - we don't tell the printer to move the extruder head or prepare a powder bed, we tell it we want an object printed with a certain material and a certain accuracy</a:t>
            </a:r>
          </a:p>
          <a:p>
            <a:pPr/>
            <a:r>
              <a:t>Job Ticket and Capabilities reflect the minimum information needed for the printer to process a job as the user intends</a:t>
            </a:r>
          </a:p>
          <a:p>
            <a:pPr/>
            <a:r>
              <a:rPr i="1"/>
              <a:t>What</a:t>
            </a:r>
            <a:r>
              <a:t>, not </a:t>
            </a:r>
            <a:r>
              <a:rPr i="1"/>
              <a:t>how</a:t>
            </a:r>
          </a:p>
        </p:txBody>
      </p:sp>
      <p:sp>
        <p:nvSpPr>
          <p:cNvPr id="120" name="Shape 120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23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24" name="Shape 12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25" name="Shape 125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126" name="Shape 12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27" name="Shape 1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Job Receipts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Records the actual Job Ticket values that were used, including how much of each material was used, errors that occurred during process, and so forth</a:t>
            </a:r>
          </a:p>
          <a:p>
            <a:pPr/>
            <a:r>
              <a:t>Primary usage is for accounting, but also can be used operationally for determining supply orders, maintenance periods, etc.</a:t>
            </a:r>
          </a:p>
        </p:txBody>
      </p:sp>
      <p:sp>
        <p:nvSpPr>
          <p:cNvPr id="129" name="Shape 129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70B7"/>
          </a:solidFill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132" name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133" name="Shape 133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70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4" name="Shape 134"/>
          <p:cNvSpPr/>
          <p:nvPr/>
        </p:nvSpPr>
        <p:spPr>
          <a:xfrm>
            <a:off x="127000" y="6668889"/>
            <a:ext cx="8483600" cy="13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/>
            <a:r>
              <a:t>Copyright © 2017 The Printer Working Group. All rights reserved. The IPP Everywhere and PWG logos are registered trademarks of the IEEE-ISTO.</a:t>
            </a:r>
          </a:p>
        </p:txBody>
      </p:sp>
      <p:sp>
        <p:nvSpPr>
          <p:cNvPr id="135" name="Shape 135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pPr/>
            <a:r>
              <a:t>®</a:t>
            </a:r>
          </a:p>
        </p:txBody>
      </p:sp>
      <p:sp>
        <p:nvSpPr>
          <p:cNvPr id="136" name="Shape 1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File Formats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AMF was considered but rejected:</a:t>
            </a:r>
          </a:p>
          <a:p>
            <a:pPr lvl="1"/>
            <a:r>
              <a:t>The whole spec isn't openly available (parts are summarized online)</a:t>
            </a:r>
          </a:p>
          <a:p>
            <a:pPr lvl="1"/>
            <a:r>
              <a:t>Most implementations only support a subset of AMF since they follow what has been posted online and not the spec</a:t>
            </a:r>
          </a:p>
          <a:p>
            <a:pPr/>
            <a:r>
              <a:t>PDF is only recommended because:</a:t>
            </a:r>
          </a:p>
          <a:p>
            <a:pPr lvl="1"/>
            <a:r>
              <a:t>Few implementations</a:t>
            </a:r>
          </a:p>
          <a:p>
            <a:pPr lvl="1"/>
            <a:r>
              <a:t>Having two 3D formats embedded, neither of which is required, is an interoperability issue</a:t>
            </a:r>
          </a:p>
          <a:p>
            <a:pPr lvl="1"/>
            <a:r>
              <a:t>Potential confusion over what PDF files contain 3D content and which content should be printed</a:t>
            </a:r>
          </a:p>
          <a:p>
            <a:pPr/>
            <a:r>
              <a:t>3MF was chosen because:</a:t>
            </a:r>
          </a:p>
          <a:p>
            <a:pPr lvl="1"/>
            <a:r>
              <a:t>Completely open and free specification</a:t>
            </a:r>
          </a:p>
          <a:p>
            <a:pPr lvl="1"/>
            <a:r>
              <a:t>Multiple implementations, including an open source reference</a:t>
            </a:r>
          </a:p>
          <a:p>
            <a:pPr lvl="1"/>
            <a:r>
              <a:t>Explicitly supports embedded job tickets</a:t>
            </a:r>
          </a:p>
        </p:txBody>
      </p:sp>
      <p:sp>
        <p:nvSpPr>
          <p:cNvPr id="138" name="Shape 138"/>
          <p:cNvSpPr/>
          <p:nvPr>
            <p:ph type="sldNum" sz="quarter" idx="2"/>
          </p:nvPr>
        </p:nvSpPr>
        <p:spPr>
          <a:xfrm>
            <a:off x="8808944" y="6670966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