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375" r:id="rId3"/>
    <p:sldId id="386" r:id="rId4"/>
    <p:sldId id="384" r:id="rId5"/>
    <p:sldId id="328" r:id="rId6"/>
    <p:sldId id="326" r:id="rId7"/>
    <p:sldId id="377" r:id="rId8"/>
    <p:sldId id="364" r:id="rId9"/>
    <p:sldId id="389" r:id="rId10"/>
    <p:sldId id="390" r:id="rId11"/>
    <p:sldId id="391" r:id="rId12"/>
    <p:sldId id="393" r:id="rId13"/>
    <p:sldId id="398" r:id="rId14"/>
    <p:sldId id="401" r:id="rId15"/>
    <p:sldId id="396" r:id="rId16"/>
    <p:sldId id="368" r:id="rId17"/>
    <p:sldId id="366" r:id="rId18"/>
    <p:sldId id="358" r:id="rId19"/>
    <p:sldId id="359" r:id="rId20"/>
    <p:sldId id="360" r:id="rId21"/>
    <p:sldId id="367" r:id="rId22"/>
    <p:sldId id="362" r:id="rId23"/>
    <p:sldId id="363" r:id="rId24"/>
    <p:sldId id="392" r:id="rId25"/>
    <p:sldId id="402" r:id="rId26"/>
    <p:sldId id="403" r:id="rId27"/>
    <p:sldId id="404" r:id="rId28"/>
    <p:sldId id="405" r:id="rId2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95D3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671" autoAdjust="0"/>
  </p:normalViewPr>
  <p:slideViewPr>
    <p:cSldViewPr>
      <p:cViewPr varScale="1">
        <p:scale>
          <a:sx n="66" d="100"/>
          <a:sy n="66" d="100"/>
        </p:scale>
        <p:origin x="165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306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D971B7F-EB05-40A6-8D47-9DEF6480DA77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FF066BD-39E9-4594-9151-E7721AE26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094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04ECFAE-AE06-41C8-BE1C-0BF38EE00765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785C2DF-E6B9-46C0-8926-84898950C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514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473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072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C12BC-5196-44D2-AA42-0AAF1F392614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66960-B78D-46E5-96E5-1027BBA7B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39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2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12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4.gif"/><Relationship Id="rId9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ansi.org/standards_activities/standards_boards_panels/amsc/amsc-roadmap?menuid=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nsi.org/amsc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wmf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si.org/" TargetMode="External"/><Relationship Id="rId2" Type="http://schemas.openxmlformats.org/officeDocument/2006/relationships/hyperlink" Target="https://www.americamakes.us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hare.ansi.org/Shared%20Documents/Standards%20Activities/AMSC/AMSC_Standards_Landscape_February_2017.pdf" TargetMode="External"/><Relationship Id="rId2" Type="http://schemas.openxmlformats.org/officeDocument/2006/relationships/hyperlink" Target="https://www.ansi.org/standards_activities/standards_boards_panels/amsc/amsc-roadmap.aspx?menuid=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http://www.ansi.org/amsc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74267"/>
            <a:ext cx="7772400" cy="1897533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Trebuchet MS" pitchFamily="34" charset="0"/>
              </a:rPr>
              <a:t>America Makes &amp; ANSI Additive Manufacturing Standardization Collaborative (AMSC)</a:t>
            </a:r>
            <a:endParaRPr lang="en-US" sz="3200" dirty="0">
              <a:latin typeface="Trebuchet MS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62315"/>
            <a:ext cx="6400800" cy="1205629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Trebuchet MS" pitchFamily="34" charset="0"/>
              </a:rPr>
              <a:t>Launch of Phase 2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Trebuchet MS" pitchFamily="34" charset="0"/>
              </a:rPr>
              <a:t>August 17, 2017 Webinar</a:t>
            </a:r>
          </a:p>
        </p:txBody>
      </p:sp>
      <p:pic>
        <p:nvPicPr>
          <p:cNvPr id="6" name="Picture 5" descr="Description: ansi_logo_w_na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9"/>
          <a:stretch>
            <a:fillRect/>
          </a:stretch>
        </p:blipFill>
        <p:spPr bwMode="auto">
          <a:xfrm>
            <a:off x="7315200" y="5878831"/>
            <a:ext cx="1501140" cy="619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545590" y="2971800"/>
            <a:ext cx="599821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 dirty="0" smtClean="0">
              <a:latin typeface="Trebuchet MS" pitchFamily="34" charset="0"/>
            </a:endParaRPr>
          </a:p>
        </p:txBody>
      </p:sp>
      <p:pic>
        <p:nvPicPr>
          <p:cNvPr id="8" name="Picture 7" descr="../../../../../../../Google%20Drive/COMMUNICATIONS/Logos/America%20Makes/PNG%20Files/AM_horz_fullcolor_on_wh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28" y="6098858"/>
            <a:ext cx="2028371" cy="2257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672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4195D3"/>
                </a:solidFill>
                <a:latin typeface="Trebuchet MS" pitchFamily="34" charset="0"/>
              </a:rPr>
              <a:t>AMSC Phase 2 Goals</a:t>
            </a:r>
            <a:endParaRPr lang="en-US" sz="3200" b="1" dirty="0">
              <a:solidFill>
                <a:srgbClr val="4195D3"/>
              </a:solidFill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1808"/>
            <a:ext cx="8534400" cy="4525963"/>
          </a:xfrm>
        </p:spPr>
        <p:txBody>
          <a:bodyPr>
            <a:normAutofit/>
          </a:bodyPr>
          <a:lstStyle/>
          <a:p>
            <a:pPr lvl="0"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200" dirty="0" smtClean="0">
                <a:latin typeface="Trebuchet MS" pitchFamily="34" charset="0"/>
              </a:rPr>
              <a:t>Expand discussion beyond metals to polymers and other materials</a:t>
            </a:r>
          </a:p>
          <a:p>
            <a:pPr lvl="0"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200" dirty="0" smtClean="0">
                <a:latin typeface="Trebuchet MS" pitchFamily="34" charset="0"/>
              </a:rPr>
              <a:t>Engage experts from other sectors (e.g., automotive, heavy equipment, energy, industrial and commercial machinery)</a:t>
            </a:r>
          </a:p>
          <a:p>
            <a:pPr lvl="1"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1800" dirty="0" smtClean="0">
                <a:latin typeface="Trebuchet MS" pitchFamily="34" charset="0"/>
              </a:rPr>
              <a:t>Phase 1 participants largely drawn from aerospace</a:t>
            </a:r>
            <a:r>
              <a:rPr lang="en-US" sz="1800" dirty="0">
                <a:latin typeface="Trebuchet MS" pitchFamily="34" charset="0"/>
              </a:rPr>
              <a:t>, defense and medical sectors </a:t>
            </a:r>
            <a:endParaRPr lang="en-US" sz="1800" dirty="0" smtClean="0">
              <a:latin typeface="Trebuchet MS" pitchFamily="34" charset="0"/>
            </a:endParaRPr>
          </a:p>
          <a:p>
            <a:pPr lvl="1"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1800" dirty="0" smtClean="0">
                <a:latin typeface="Trebuchet MS" pitchFamily="34" charset="0"/>
              </a:rPr>
              <a:t>Participation open </a:t>
            </a:r>
            <a:r>
              <a:rPr lang="en-US" sz="1800" dirty="0">
                <a:latin typeface="Trebuchet MS" pitchFamily="34" charset="0"/>
              </a:rPr>
              <a:t>to additive manufacturing stakeholders that have operations in the </a:t>
            </a:r>
            <a:r>
              <a:rPr lang="en-US" sz="1800" dirty="0" smtClean="0">
                <a:latin typeface="Trebuchet MS" pitchFamily="34" charset="0"/>
              </a:rPr>
              <a:t>U.S.</a:t>
            </a:r>
          </a:p>
          <a:p>
            <a:pPr lvl="1"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1800" dirty="0" smtClean="0">
                <a:latin typeface="Trebuchet MS" pitchFamily="34" charset="0"/>
              </a:rPr>
              <a:t>Membership </a:t>
            </a:r>
            <a:r>
              <a:rPr lang="en-US" sz="1800" dirty="0">
                <a:latin typeface="Trebuchet MS" pitchFamily="34" charset="0"/>
              </a:rPr>
              <a:t>in America Makes and ANSI </a:t>
            </a:r>
            <a:r>
              <a:rPr lang="en-US" sz="1800" dirty="0" smtClean="0">
                <a:latin typeface="Trebuchet MS" pitchFamily="34" charset="0"/>
              </a:rPr>
              <a:t>is not </a:t>
            </a:r>
            <a:r>
              <a:rPr lang="en-US" sz="1800" dirty="0">
                <a:latin typeface="Trebuchet MS" pitchFamily="34" charset="0"/>
              </a:rPr>
              <a:t>a </a:t>
            </a:r>
            <a:r>
              <a:rPr lang="en-US" sz="1800" dirty="0" smtClean="0">
                <a:latin typeface="Trebuchet MS" pitchFamily="34" charset="0"/>
              </a:rPr>
              <a:t>prerequisite</a:t>
            </a: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200" dirty="0" smtClean="0">
                <a:latin typeface="Trebuchet MS" pitchFamily="34" charset="0"/>
              </a:rPr>
              <a:t>Identify overlooked gaps</a:t>
            </a: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200" dirty="0" smtClean="0">
                <a:latin typeface="Trebuchet MS" pitchFamily="34" charset="0"/>
              </a:rPr>
              <a:t>Update of progress on gaps already identified</a:t>
            </a: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200" dirty="0" smtClean="0">
                <a:latin typeface="Trebuchet MS" pitchFamily="34" charset="0"/>
              </a:rPr>
              <a:t>Publish Roadmap Version 2.0 by June 2018</a:t>
            </a:r>
            <a:endParaRPr lang="en-US" sz="2200" dirty="0">
              <a:latin typeface="Trebuchet MS" pitchFamily="34" charset="0"/>
            </a:endParaRPr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None/>
            </a:pPr>
            <a:endParaRPr lang="en-US" sz="2000" dirty="0" smtClean="0">
              <a:latin typeface="Trebuchet MS" pitchFamily="34" charset="0"/>
              <a:cs typeface="Arial" pitchFamily="34" charset="0"/>
            </a:endParaRPr>
          </a:p>
        </p:txBody>
      </p:sp>
      <p:pic>
        <p:nvPicPr>
          <p:cNvPr id="5" name="Picture 4" descr="Description: ansi_logo_w_na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9"/>
          <a:stretch>
            <a:fillRect/>
          </a:stretch>
        </p:blipFill>
        <p:spPr bwMode="auto">
          <a:xfrm>
            <a:off x="7315200" y="5878831"/>
            <a:ext cx="1501140" cy="619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../../../../../../../Google%20Drive/COMMUNICATIONS/Logos/America%20Makes/PNG%20Files/AM_horz_fullcolor_on_wh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28" y="6098858"/>
            <a:ext cx="2028371" cy="22574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828800" y="6384925"/>
            <a:ext cx="5638800" cy="244475"/>
          </a:xfr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</a:rPr>
              <a:t>AMSC Webinar – slide </a:t>
            </a:r>
            <a:fld id="{E9F53C87-D3ED-4FC7-BB47-3499FDD3BE54}" type="slidenum">
              <a:rPr lang="en-US" smtClean="0">
                <a:solidFill>
                  <a:srgbClr val="000000"/>
                </a:solidFill>
              </a:rPr>
              <a:t>10</a:t>
            </a:fld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	</a:t>
            </a:r>
            <a:endParaRPr lang="en-US" b="1" dirty="0">
              <a:solidFill>
                <a:srgbClr val="4195D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52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74267"/>
            <a:ext cx="7772400" cy="1897533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Trebuchet MS" pitchFamily="34" charset="0"/>
              </a:rPr>
              <a:t>America Makes &amp; ANSI Additive Manufacturing Standardization Collaborative (AMSC)</a:t>
            </a:r>
            <a:endParaRPr lang="en-US" sz="3200" dirty="0">
              <a:latin typeface="Trebuchet MS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62315"/>
            <a:ext cx="6400800" cy="1205629"/>
          </a:xfrm>
        </p:spPr>
        <p:txBody>
          <a:bodyPr>
            <a:noAutofit/>
          </a:bodyPr>
          <a:lstStyle/>
          <a:p>
            <a:pPr>
              <a:buClr>
                <a:srgbClr val="4195D3"/>
              </a:buClr>
            </a:pPr>
            <a:r>
              <a:rPr lang="en-US" sz="24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Roadmap Layout </a:t>
            </a:r>
          </a:p>
          <a:p>
            <a:pPr>
              <a:buClr>
                <a:srgbClr val="4195D3"/>
              </a:buClr>
            </a:pPr>
            <a:r>
              <a:rPr lang="en-US" sz="24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Jim McCabe</a:t>
            </a:r>
          </a:p>
          <a:p>
            <a:pPr>
              <a:buClr>
                <a:srgbClr val="4195D3"/>
              </a:buClr>
            </a:pPr>
            <a:r>
              <a:rPr lang="en-US" sz="24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Senior </a:t>
            </a:r>
            <a:r>
              <a:rPr lang="en-US" sz="2400" dirty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Director, Standards </a:t>
            </a:r>
            <a:r>
              <a:rPr lang="en-US" sz="24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Facilitation</a:t>
            </a:r>
          </a:p>
          <a:p>
            <a:pPr>
              <a:buClr>
                <a:srgbClr val="4195D3"/>
              </a:buClr>
            </a:pPr>
            <a:r>
              <a:rPr lang="en-US" sz="24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American National Standards Institute</a:t>
            </a:r>
            <a:endParaRPr lang="en-US" sz="2400" dirty="0">
              <a:solidFill>
                <a:schemeClr val="tx1"/>
              </a:solidFill>
              <a:latin typeface="Trebuchet MS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Trebuchet MS" pitchFamily="34" charset="0"/>
            </a:endParaRPr>
          </a:p>
        </p:txBody>
      </p:sp>
      <p:pic>
        <p:nvPicPr>
          <p:cNvPr id="6" name="Picture 5" descr="Description: ansi_logo_w_na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9"/>
          <a:stretch>
            <a:fillRect/>
          </a:stretch>
        </p:blipFill>
        <p:spPr bwMode="auto">
          <a:xfrm>
            <a:off x="7315200" y="5878831"/>
            <a:ext cx="1501140" cy="619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545590" y="2971800"/>
            <a:ext cx="599821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 dirty="0" smtClean="0">
              <a:latin typeface="Trebuchet MS" pitchFamily="34" charset="0"/>
            </a:endParaRPr>
          </a:p>
        </p:txBody>
      </p:sp>
      <p:pic>
        <p:nvPicPr>
          <p:cNvPr id="8" name="Picture 7" descr="../../../../../../../Google%20Drive/COMMUNICATIONS/Logos/America%20Makes/PNG%20Files/AM_horz_fullcolor_on_wh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28" y="6098858"/>
            <a:ext cx="2028371" cy="2257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746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35914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4195D3"/>
                </a:solidFill>
                <a:latin typeface="Trebuchet MS" pitchFamily="34" charset="0"/>
              </a:rPr>
              <a:t>Roadmap Layout</a:t>
            </a:r>
            <a:endParaRPr lang="en-US" sz="3200" b="1" dirty="0">
              <a:solidFill>
                <a:srgbClr val="4195D3"/>
              </a:solidFill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534400" cy="4525963"/>
          </a:xfrm>
        </p:spPr>
        <p:txBody>
          <a:bodyPr>
            <a:normAutofit/>
          </a:bodyPr>
          <a:lstStyle/>
          <a:p>
            <a:pPr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Summary Table of Gaps and Recommendations</a:t>
            </a: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Introductory Information / Overview of SDO work programs</a:t>
            </a: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Gap Analysis of Standards and Specifications</a:t>
            </a: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Next Steps</a:t>
            </a: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Glossary </a:t>
            </a: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 smtClean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800" dirty="0">
              <a:latin typeface="Trebuchet MS" pitchFamily="34" charset="0"/>
            </a:endParaRPr>
          </a:p>
        </p:txBody>
      </p:sp>
      <p:pic>
        <p:nvPicPr>
          <p:cNvPr id="5" name="Picture 4" descr="Description: ansi_logo_w_na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9"/>
          <a:stretch>
            <a:fillRect/>
          </a:stretch>
        </p:blipFill>
        <p:spPr bwMode="auto">
          <a:xfrm>
            <a:off x="7315200" y="5878831"/>
            <a:ext cx="1501140" cy="619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../../../../../../../Google%20Drive/COMMUNICATIONS/Logos/America%20Makes/PNG%20Files/AM_horz_fullcolor_on_wh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28" y="6098858"/>
            <a:ext cx="2028371" cy="22574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828800" y="6384925"/>
            <a:ext cx="5638800" cy="244475"/>
          </a:xfr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</a:rPr>
              <a:t>AMSC Webinar – slide </a:t>
            </a:r>
            <a:fld id="{E9F53C87-D3ED-4FC7-BB47-3499FDD3BE54}" type="slidenum">
              <a:rPr lang="en-US" smtClean="0">
                <a:solidFill>
                  <a:srgbClr val="000000"/>
                </a:solidFill>
              </a:rPr>
              <a:t>12</a:t>
            </a:fld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	</a:t>
            </a:r>
            <a:endParaRPr lang="en-US" b="1" dirty="0">
              <a:solidFill>
                <a:srgbClr val="4195D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9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escription: ansi_logo_w_na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9"/>
          <a:stretch>
            <a:fillRect/>
          </a:stretch>
        </p:blipFill>
        <p:spPr bwMode="auto">
          <a:xfrm>
            <a:off x="7315200" y="5878831"/>
            <a:ext cx="1501140" cy="61976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69039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4195D3"/>
                </a:solidFill>
                <a:latin typeface="Trebuchet MS" pitchFamily="34" charset="0"/>
              </a:rPr>
              <a:t>Examples of SDOs Already Involved or Getting Involved in AM Standardization</a:t>
            </a:r>
            <a:endParaRPr lang="en-US" sz="3200" dirty="0"/>
          </a:p>
        </p:txBody>
      </p: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457200" y="1580482"/>
            <a:ext cx="2654096" cy="1028715"/>
            <a:chOff x="265" y="677"/>
            <a:chExt cx="1630" cy="700"/>
          </a:xfrm>
        </p:grpSpPr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265" y="677"/>
              <a:ext cx="1630" cy="70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eaLnBrk="0" hangingPunct="0">
                <a:lnSpc>
                  <a:spcPts val="17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>
                  <a:solidFill>
                    <a:schemeClr val="tx1"/>
                  </a:solidFill>
                  <a:latin typeface="Trebuchet MS" pitchFamily="34" charset="0"/>
                </a:rPr>
                <a:t>ASTM </a:t>
              </a:r>
              <a:br>
                <a:rPr lang="en-US" altLang="en-US" sz="1200" dirty="0">
                  <a:solidFill>
                    <a:schemeClr val="tx1"/>
                  </a:solidFill>
                  <a:latin typeface="Trebuchet MS" pitchFamily="34" charset="0"/>
                </a:rPr>
              </a:br>
              <a:r>
                <a:rPr lang="en-US" altLang="en-US" sz="1200" dirty="0">
                  <a:solidFill>
                    <a:schemeClr val="tx1"/>
                  </a:solidFill>
                  <a:latin typeface="Trebuchet MS" pitchFamily="34" charset="0"/>
                </a:rPr>
                <a:t>International</a:t>
              </a:r>
            </a:p>
          </p:txBody>
        </p:sp>
        <p:pic>
          <p:nvPicPr>
            <p:cNvPr id="10" name="Picture 11"/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" y="745"/>
              <a:ext cx="579" cy="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3198711" y="1598279"/>
            <a:ext cx="2667000" cy="1010227"/>
          </a:xfrm>
          <a:prstGeom prst="rect">
            <a:avLst/>
          </a:prstGeom>
          <a:solidFill>
            <a:srgbClr val="FFFFFF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>
                <a:solidFill>
                  <a:schemeClr val="tx1"/>
                </a:solidFill>
                <a:latin typeface="Trebuchet MS" pitchFamily="34" charset="0"/>
              </a:rPr>
              <a:t>International</a:t>
            </a:r>
          </a:p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>
                <a:latin typeface="Trebuchet MS" pitchFamily="34" charset="0"/>
              </a:rPr>
              <a:t>Organization </a:t>
            </a:r>
          </a:p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>
                <a:solidFill>
                  <a:schemeClr val="tx1"/>
                </a:solidFill>
                <a:latin typeface="Trebuchet MS" pitchFamily="34" charset="0"/>
              </a:rPr>
              <a:t>For</a:t>
            </a:r>
          </a:p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>
                <a:latin typeface="Trebuchet MS" pitchFamily="34" charset="0"/>
              </a:rPr>
              <a:t>Standardization</a:t>
            </a:r>
            <a:endParaRPr lang="en-US" altLang="en-US" sz="12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440486" y="2697611"/>
            <a:ext cx="2662238" cy="1062038"/>
          </a:xfrm>
          <a:prstGeom prst="rect">
            <a:avLst/>
          </a:prstGeom>
          <a:solidFill>
            <a:srgbClr val="FFFFFF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>
                <a:solidFill>
                  <a:schemeClr val="tx1"/>
                </a:solidFill>
                <a:latin typeface="Trebuchet MS" pitchFamily="34" charset="0"/>
              </a:rPr>
              <a:t>SAE </a:t>
            </a:r>
            <a:r>
              <a:rPr lang="en-US" altLang="en-US" sz="1200" dirty="0" smtClean="0">
                <a:latin typeface="Trebuchet MS" pitchFamily="34" charset="0"/>
              </a:rPr>
              <a:t>International</a:t>
            </a:r>
            <a:endParaRPr lang="en-US" altLang="en-US" sz="12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3194357" y="2708242"/>
            <a:ext cx="2671354" cy="1051407"/>
          </a:xfrm>
          <a:prstGeom prst="rect">
            <a:avLst/>
          </a:prstGeom>
          <a:solidFill>
            <a:srgbClr val="FFFFFF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>
                <a:solidFill>
                  <a:schemeClr val="tx1"/>
                </a:solidFill>
                <a:latin typeface="Trebuchet MS" pitchFamily="34" charset="0"/>
              </a:rPr>
              <a:t>American </a:t>
            </a:r>
            <a:br>
              <a:rPr lang="en-US" altLang="en-US" sz="1200" dirty="0">
                <a:solidFill>
                  <a:schemeClr val="tx1"/>
                </a:solidFill>
                <a:latin typeface="Trebuchet MS" pitchFamily="34" charset="0"/>
              </a:rPr>
            </a:br>
            <a:r>
              <a:rPr lang="en-US" altLang="en-US" sz="1200" dirty="0" smtClean="0">
                <a:solidFill>
                  <a:schemeClr val="tx1"/>
                </a:solidFill>
                <a:latin typeface="Trebuchet MS" pitchFamily="34" charset="0"/>
              </a:rPr>
              <a:t>Welding </a:t>
            </a:r>
            <a:r>
              <a:rPr lang="en-US" altLang="en-US" sz="1200" dirty="0">
                <a:solidFill>
                  <a:schemeClr val="tx1"/>
                </a:solidFill>
                <a:latin typeface="Trebuchet MS" pitchFamily="34" charset="0"/>
              </a:rPr>
              <a:t/>
            </a:r>
            <a:br>
              <a:rPr lang="en-US" altLang="en-US" sz="1200" dirty="0">
                <a:solidFill>
                  <a:schemeClr val="tx1"/>
                </a:solidFill>
                <a:latin typeface="Trebuchet MS" pitchFamily="34" charset="0"/>
              </a:rPr>
            </a:br>
            <a:r>
              <a:rPr lang="en-US" altLang="en-US" sz="1200" dirty="0" smtClean="0">
                <a:solidFill>
                  <a:schemeClr val="tx1"/>
                </a:solidFill>
                <a:latin typeface="Trebuchet MS" pitchFamily="34" charset="0"/>
              </a:rPr>
              <a:t>Society</a:t>
            </a:r>
            <a:endParaRPr lang="en-US" altLang="en-US" sz="1200" dirty="0">
              <a:solidFill>
                <a:schemeClr val="tx1"/>
              </a:solidFill>
              <a:latin typeface="Trebuchet MS" pitchFamily="34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524" y="2764893"/>
            <a:ext cx="971550" cy="952500"/>
          </a:xfrm>
          <a:prstGeom prst="rect">
            <a:avLst/>
          </a:prstGeom>
        </p:spPr>
      </p:pic>
      <p:grpSp>
        <p:nvGrpSpPr>
          <p:cNvPr id="19" name="Group 5"/>
          <p:cNvGrpSpPr>
            <a:grpSpLocks/>
          </p:cNvGrpSpPr>
          <p:nvPr/>
        </p:nvGrpSpPr>
        <p:grpSpPr bwMode="auto">
          <a:xfrm>
            <a:off x="5948921" y="2697611"/>
            <a:ext cx="2765593" cy="1062038"/>
            <a:chOff x="2039" y="2239"/>
            <a:chExt cx="1677" cy="669"/>
          </a:xfrm>
        </p:grpSpPr>
        <p:pic>
          <p:nvPicPr>
            <p:cNvPr id="20" name="Picture 6"/>
            <p:cNvPicPr preferRelativeResize="0"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6" y="2295"/>
              <a:ext cx="1104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Rectangle 7"/>
            <p:cNvSpPr>
              <a:spLocks noChangeArrowheads="1"/>
            </p:cNvSpPr>
            <p:nvPr/>
          </p:nvSpPr>
          <p:spPr bwMode="auto">
            <a:xfrm>
              <a:off x="2039" y="2239"/>
              <a:ext cx="1677" cy="669"/>
            </a:xfrm>
            <a:prstGeom prst="rect">
              <a:avLst/>
            </a:prstGeom>
            <a:noFill/>
            <a:ln w="190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>
                  <a:solidFill>
                    <a:schemeClr val="tx1"/>
                  </a:solidFill>
                  <a:latin typeface="Trebuchet MS" pitchFamily="34" charset="0"/>
                </a:rPr>
                <a:t/>
              </a:r>
              <a:br>
                <a:rPr lang="en-US" altLang="en-US" sz="1200" dirty="0">
                  <a:solidFill>
                    <a:schemeClr val="tx1"/>
                  </a:solidFill>
                  <a:latin typeface="Trebuchet MS" pitchFamily="34" charset="0"/>
                </a:rPr>
              </a:br>
              <a:r>
                <a:rPr lang="en-US" altLang="en-US" sz="1200" dirty="0">
                  <a:solidFill>
                    <a:schemeClr val="tx1"/>
                  </a:solidFill>
                  <a:latin typeface="Trebuchet MS" pitchFamily="34" charset="0"/>
                </a:rPr>
                <a:t/>
              </a:r>
              <a:br>
                <a:rPr lang="en-US" altLang="en-US" sz="1200" dirty="0">
                  <a:solidFill>
                    <a:schemeClr val="tx1"/>
                  </a:solidFill>
                  <a:latin typeface="Trebuchet MS" pitchFamily="34" charset="0"/>
                </a:rPr>
              </a:br>
              <a:r>
                <a:rPr lang="en-US" altLang="en-US" sz="1200" dirty="0">
                  <a:solidFill>
                    <a:schemeClr val="tx1"/>
                  </a:solidFill>
                  <a:latin typeface="Trebuchet MS" pitchFamily="34" charset="0"/>
                </a:rPr>
                <a:t>Institute of </a:t>
              </a:r>
              <a:br>
                <a:rPr lang="en-US" altLang="en-US" sz="1200" dirty="0">
                  <a:solidFill>
                    <a:schemeClr val="tx1"/>
                  </a:solidFill>
                  <a:latin typeface="Trebuchet MS" pitchFamily="34" charset="0"/>
                </a:rPr>
              </a:br>
              <a:r>
                <a:rPr lang="en-US" altLang="en-US" sz="1200" dirty="0">
                  <a:solidFill>
                    <a:schemeClr val="tx1"/>
                  </a:solidFill>
                  <a:latin typeface="Trebuchet MS" pitchFamily="34" charset="0"/>
                </a:rPr>
                <a:t>Electrical and</a:t>
              </a:r>
              <a:br>
                <a:rPr lang="en-US" altLang="en-US" sz="1200" dirty="0">
                  <a:solidFill>
                    <a:schemeClr val="tx1"/>
                  </a:solidFill>
                  <a:latin typeface="Trebuchet MS" pitchFamily="34" charset="0"/>
                </a:rPr>
              </a:br>
              <a:r>
                <a:rPr lang="en-US" altLang="en-US" sz="1200" dirty="0">
                  <a:solidFill>
                    <a:schemeClr val="tx1"/>
                  </a:solidFill>
                  <a:latin typeface="Trebuchet MS" pitchFamily="34" charset="0"/>
                </a:rPr>
                <a:t>Electronics Engineers</a:t>
              </a:r>
            </a:p>
          </p:txBody>
        </p:sp>
      </p:grpSp>
      <p:sp>
        <p:nvSpPr>
          <p:cNvPr id="23" name="Rectangle 25"/>
          <p:cNvSpPr>
            <a:spLocks noChangeArrowheads="1"/>
          </p:cNvSpPr>
          <p:nvPr/>
        </p:nvSpPr>
        <p:spPr bwMode="auto">
          <a:xfrm>
            <a:off x="474619" y="3871560"/>
            <a:ext cx="2636678" cy="1062037"/>
          </a:xfrm>
          <a:prstGeom prst="rect">
            <a:avLst/>
          </a:prstGeom>
          <a:solidFill>
            <a:srgbClr val="FFFFFF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25" name="Rectangle 37"/>
          <p:cNvSpPr>
            <a:spLocks noChangeArrowheads="1"/>
          </p:cNvSpPr>
          <p:nvPr/>
        </p:nvSpPr>
        <p:spPr bwMode="auto">
          <a:xfrm>
            <a:off x="3196965" y="3863453"/>
            <a:ext cx="2686641" cy="1062037"/>
          </a:xfrm>
          <a:prstGeom prst="rect">
            <a:avLst/>
          </a:prstGeom>
          <a:solidFill>
            <a:srgbClr val="FFFFFF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>
                <a:solidFill>
                  <a:schemeClr val="tx1"/>
                </a:solidFill>
                <a:latin typeface="Trebuchet MS" pitchFamily="34" charset="0"/>
              </a:rPr>
              <a:t>Association for</a:t>
            </a:r>
            <a:r>
              <a:rPr lang="en-US" altLang="en-US" sz="1200" dirty="0">
                <a:solidFill>
                  <a:schemeClr val="tx1"/>
                </a:solidFill>
                <a:latin typeface="Trebuchet MS" pitchFamily="34" charset="0"/>
              </a:rPr>
              <a:t/>
            </a:r>
            <a:br>
              <a:rPr lang="en-US" altLang="en-US" sz="1200" dirty="0">
                <a:solidFill>
                  <a:schemeClr val="tx1"/>
                </a:solidFill>
                <a:latin typeface="Trebuchet MS" pitchFamily="34" charset="0"/>
              </a:rPr>
            </a:br>
            <a:r>
              <a:rPr lang="en-US" altLang="en-US" sz="1200" dirty="0" smtClean="0">
                <a:solidFill>
                  <a:schemeClr val="tx1"/>
                </a:solidFill>
                <a:latin typeface="Trebuchet MS" pitchFamily="34" charset="0"/>
              </a:rPr>
              <a:t>the Advancement</a:t>
            </a:r>
          </a:p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>
                <a:solidFill>
                  <a:schemeClr val="tx1"/>
                </a:solidFill>
                <a:latin typeface="Trebuchet MS" pitchFamily="34" charset="0"/>
              </a:rPr>
              <a:t>of Medical</a:t>
            </a:r>
          </a:p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>
                <a:solidFill>
                  <a:schemeClr val="tx1"/>
                </a:solidFill>
                <a:latin typeface="Trebuchet MS" pitchFamily="34" charset="0"/>
              </a:rPr>
              <a:t>Instrumentation</a:t>
            </a:r>
            <a:endParaRPr lang="en-US" altLang="en-US" sz="1200" dirty="0">
              <a:solidFill>
                <a:schemeClr val="tx1"/>
              </a:solidFill>
              <a:latin typeface="Trebuchet MS" pitchFamily="34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2190" y="3930312"/>
            <a:ext cx="1264128" cy="875166"/>
          </a:xfrm>
          <a:prstGeom prst="rect">
            <a:avLst/>
          </a:prstGeom>
        </p:spPr>
      </p:pic>
      <p:grpSp>
        <p:nvGrpSpPr>
          <p:cNvPr id="30" name="Group 15"/>
          <p:cNvGrpSpPr>
            <a:grpSpLocks/>
          </p:cNvGrpSpPr>
          <p:nvPr/>
        </p:nvGrpSpPr>
        <p:grpSpPr bwMode="auto">
          <a:xfrm>
            <a:off x="5953349" y="1580482"/>
            <a:ext cx="2734340" cy="1028715"/>
            <a:chOff x="2010" y="677"/>
            <a:chExt cx="1646" cy="664"/>
          </a:xfrm>
        </p:grpSpPr>
        <p:sp>
          <p:nvSpPr>
            <p:cNvPr id="31" name="Rectangle 16"/>
            <p:cNvSpPr>
              <a:spLocks noChangeArrowheads="1"/>
            </p:cNvSpPr>
            <p:nvPr/>
          </p:nvSpPr>
          <p:spPr bwMode="auto">
            <a:xfrm>
              <a:off x="2010" y="677"/>
              <a:ext cx="1646" cy="664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>
                  <a:solidFill>
                    <a:schemeClr val="tx1"/>
                  </a:solidFill>
                  <a:latin typeface="Trebuchet MS" pitchFamily="34" charset="0"/>
                </a:rPr>
                <a:t>American </a:t>
              </a:r>
              <a:br>
                <a:rPr lang="en-US" altLang="en-US" sz="1200" dirty="0">
                  <a:solidFill>
                    <a:schemeClr val="tx1"/>
                  </a:solidFill>
                  <a:latin typeface="Trebuchet MS" pitchFamily="34" charset="0"/>
                </a:rPr>
              </a:br>
              <a:r>
                <a:rPr lang="en-US" altLang="en-US" sz="1200" dirty="0">
                  <a:solidFill>
                    <a:schemeClr val="tx1"/>
                  </a:solidFill>
                  <a:latin typeface="Trebuchet MS" pitchFamily="34" charset="0"/>
                </a:rPr>
                <a:t>Society of </a:t>
              </a:r>
              <a:br>
                <a:rPr lang="en-US" altLang="en-US" sz="1200" dirty="0">
                  <a:solidFill>
                    <a:schemeClr val="tx1"/>
                  </a:solidFill>
                  <a:latin typeface="Trebuchet MS" pitchFamily="34" charset="0"/>
                </a:rPr>
              </a:br>
              <a:r>
                <a:rPr lang="en-US" altLang="en-US" sz="1200" dirty="0">
                  <a:solidFill>
                    <a:schemeClr val="tx1"/>
                  </a:solidFill>
                  <a:latin typeface="Trebuchet MS" pitchFamily="34" charset="0"/>
                </a:rPr>
                <a:t>Mechanical</a:t>
              </a:r>
              <a:br>
                <a:rPr lang="en-US" altLang="en-US" sz="1200" dirty="0">
                  <a:solidFill>
                    <a:schemeClr val="tx1"/>
                  </a:solidFill>
                  <a:latin typeface="Trebuchet MS" pitchFamily="34" charset="0"/>
                </a:rPr>
              </a:br>
              <a:r>
                <a:rPr lang="en-US" altLang="en-US" sz="1200" dirty="0">
                  <a:solidFill>
                    <a:schemeClr val="tx1"/>
                  </a:solidFill>
                  <a:latin typeface="Trebuchet MS" pitchFamily="34" charset="0"/>
                </a:rPr>
                <a:t>Engineers</a:t>
              </a:r>
            </a:p>
          </p:txBody>
        </p:sp>
        <p:pic>
          <p:nvPicPr>
            <p:cNvPr id="32" name="Picture 17" descr="asmelogo"/>
            <p:cNvPicPr preferRelativeResize="0"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9" y="836"/>
              <a:ext cx="672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3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720" y="1716827"/>
            <a:ext cx="838200" cy="773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811792"/>
            <a:ext cx="2449801" cy="1181814"/>
          </a:xfrm>
          <a:prstGeom prst="rect">
            <a:avLst/>
          </a:prstGeom>
        </p:spPr>
      </p:pic>
      <p:sp>
        <p:nvSpPr>
          <p:cNvPr id="34" name="Rectangle 37"/>
          <p:cNvSpPr>
            <a:spLocks noChangeArrowheads="1"/>
          </p:cNvSpPr>
          <p:nvPr/>
        </p:nvSpPr>
        <p:spPr bwMode="auto">
          <a:xfrm>
            <a:off x="5969274" y="3877109"/>
            <a:ext cx="2745240" cy="1048382"/>
          </a:xfrm>
          <a:prstGeom prst="rect">
            <a:avLst/>
          </a:prstGeom>
          <a:solidFill>
            <a:srgbClr val="FFFFFF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>
                <a:solidFill>
                  <a:schemeClr val="tx1"/>
                </a:solidFill>
                <a:latin typeface="Trebuchet MS" pitchFamily="34" charset="0"/>
              </a:rPr>
              <a:t>IPC – </a:t>
            </a:r>
          </a:p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>
                <a:solidFill>
                  <a:schemeClr val="tx1"/>
                </a:solidFill>
                <a:latin typeface="Trebuchet MS" pitchFamily="34" charset="0"/>
              </a:rPr>
              <a:t>Association </a:t>
            </a:r>
          </a:p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>
                <a:solidFill>
                  <a:schemeClr val="tx1"/>
                </a:solidFill>
                <a:latin typeface="Trebuchet MS" pitchFamily="34" charset="0"/>
              </a:rPr>
              <a:t>Connecting</a:t>
            </a:r>
          </a:p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>
                <a:solidFill>
                  <a:schemeClr val="tx1"/>
                </a:solidFill>
                <a:latin typeface="Trebuchet MS" pitchFamily="34" charset="0"/>
              </a:rPr>
              <a:t>Electronics</a:t>
            </a:r>
          </a:p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>
                <a:latin typeface="Trebuchet MS" pitchFamily="34" charset="0"/>
              </a:rPr>
              <a:t>Industries</a:t>
            </a:r>
            <a:endParaRPr lang="en-US" altLang="en-US" sz="1200" dirty="0">
              <a:solidFill>
                <a:schemeClr val="tx1"/>
              </a:solidFill>
              <a:latin typeface="Trebuchet MS" pitchFamily="34" charset="0"/>
            </a:endParaRP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6271" y="4113722"/>
            <a:ext cx="1429512" cy="533400"/>
          </a:xfrm>
          <a:prstGeom prst="rect">
            <a:avLst/>
          </a:prstGeom>
        </p:spPr>
      </p:pic>
      <p:sp>
        <p:nvSpPr>
          <p:cNvPr id="45" name="Rectangle 37"/>
          <p:cNvSpPr>
            <a:spLocks noChangeArrowheads="1"/>
          </p:cNvSpPr>
          <p:nvPr/>
        </p:nvSpPr>
        <p:spPr bwMode="auto">
          <a:xfrm>
            <a:off x="3215019" y="4993606"/>
            <a:ext cx="2668587" cy="1062037"/>
          </a:xfrm>
          <a:prstGeom prst="rect">
            <a:avLst/>
          </a:prstGeom>
          <a:solidFill>
            <a:srgbClr val="FFFFFF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>
                <a:solidFill>
                  <a:schemeClr val="tx1"/>
                </a:solidFill>
                <a:latin typeface="Trebuchet MS" pitchFamily="34" charset="0"/>
              </a:rPr>
              <a:t>Metal Powder</a:t>
            </a:r>
          </a:p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>
                <a:latin typeface="Trebuchet MS" pitchFamily="34" charset="0"/>
              </a:rPr>
              <a:t>Industries</a:t>
            </a:r>
          </a:p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>
                <a:solidFill>
                  <a:schemeClr val="tx1"/>
                </a:solidFill>
                <a:latin typeface="Trebuchet MS" pitchFamily="34" charset="0"/>
              </a:rPr>
              <a:t>Federation</a:t>
            </a:r>
            <a:endParaRPr lang="en-US" altLang="en-US" sz="1200" dirty="0">
              <a:solidFill>
                <a:schemeClr val="tx1"/>
              </a:solidFill>
              <a:latin typeface="Trebuchet MS" pitchFamily="34" charset="0"/>
            </a:endParaRP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6170" y="5191249"/>
            <a:ext cx="666750" cy="666750"/>
          </a:xfrm>
          <a:prstGeom prst="rect">
            <a:avLst/>
          </a:prstGeom>
        </p:spPr>
      </p:pic>
      <p:pic>
        <p:nvPicPr>
          <p:cNvPr id="36" name="Picture 35" descr="../../../../../../../Google%20Drive/COMMUNICATIONS/Logos/America%20Makes/PNG%20Files/AM_horz_fullcolor_on_wh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28" y="6098858"/>
            <a:ext cx="2028371" cy="225742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828800" y="6384925"/>
            <a:ext cx="5638800" cy="244475"/>
          </a:xfr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</a:rPr>
              <a:t>AMSC Webinar – slide </a:t>
            </a:r>
            <a:fld id="{E9F53C87-D3ED-4FC7-BB47-3499FDD3BE54}" type="slidenum">
              <a:rPr lang="en-US" smtClean="0">
                <a:solidFill>
                  <a:srgbClr val="000000"/>
                </a:solidFill>
              </a:rPr>
              <a:t>13</a:t>
            </a:fld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	</a:t>
            </a:r>
            <a:endParaRPr lang="en-US" b="1" dirty="0">
              <a:solidFill>
                <a:srgbClr val="4195D3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799" y="2770282"/>
            <a:ext cx="1103385" cy="850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56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35914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4195D3"/>
                </a:solidFill>
                <a:latin typeface="Trebuchet MS" pitchFamily="34" charset="0"/>
              </a:rPr>
              <a:t>Organization of Topical Areas</a:t>
            </a:r>
            <a:endParaRPr lang="en-US" sz="3200" b="1" dirty="0">
              <a:solidFill>
                <a:srgbClr val="4195D3"/>
              </a:solidFill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534400" cy="4525963"/>
          </a:xfrm>
        </p:spPr>
        <p:txBody>
          <a:bodyPr>
            <a:normAutofit fontScale="92500"/>
          </a:bodyPr>
          <a:lstStyle/>
          <a:p>
            <a:pPr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Description of the relevant subtopics and issues</a:t>
            </a: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Identification of published or in development standards and specifications</a:t>
            </a: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Statement as to any standards gap(s)</a:t>
            </a:r>
          </a:p>
          <a:p>
            <a:pPr marL="800100" lvl="3" indent="-342900">
              <a:buClr>
                <a:srgbClr val="4195D3"/>
              </a:buClr>
              <a:buFont typeface="Wingdings" pitchFamily="2" charset="2"/>
              <a:buChar char="§"/>
            </a:pPr>
            <a:r>
              <a:rPr lang="en-US" dirty="0">
                <a:latin typeface="Trebuchet MS" pitchFamily="34" charset="0"/>
              </a:rPr>
              <a:t>A “gap” means no </a:t>
            </a:r>
            <a:r>
              <a:rPr lang="en-US" u="sng" dirty="0">
                <a:latin typeface="Trebuchet MS" pitchFamily="34" charset="0"/>
              </a:rPr>
              <a:t>published </a:t>
            </a:r>
            <a:r>
              <a:rPr lang="en-US" dirty="0" smtClean="0">
                <a:latin typeface="Trebuchet MS" pitchFamily="34" charset="0"/>
              </a:rPr>
              <a:t>standard or specification </a:t>
            </a:r>
            <a:r>
              <a:rPr lang="en-US" dirty="0">
                <a:latin typeface="Trebuchet MS" pitchFamily="34" charset="0"/>
              </a:rPr>
              <a:t>exists that covers the particular issue in question</a:t>
            </a: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Recommendation(s) how to fill the gap(s)</a:t>
            </a: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A determination </a:t>
            </a:r>
            <a:r>
              <a:rPr lang="en-US" sz="2400" dirty="0">
                <a:latin typeface="Trebuchet MS" pitchFamily="34" charset="0"/>
              </a:rPr>
              <a:t>if additional R&amp;D is needed</a:t>
            </a: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Indication of the priority for action (high, medium, or low priority)</a:t>
            </a:r>
            <a:endParaRPr lang="en-US" sz="2000" dirty="0" smtClean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Identification of an organization(s) that potentially can address the gap both for R&amp;D and developing the standard</a:t>
            </a: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 smtClean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800" dirty="0">
              <a:latin typeface="Trebuchet MS" pitchFamily="34" charset="0"/>
            </a:endParaRPr>
          </a:p>
        </p:txBody>
      </p:sp>
      <p:pic>
        <p:nvPicPr>
          <p:cNvPr id="5" name="Picture 4" descr="Description: ansi_logo_w_na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9"/>
          <a:stretch>
            <a:fillRect/>
          </a:stretch>
        </p:blipFill>
        <p:spPr bwMode="auto">
          <a:xfrm>
            <a:off x="7315200" y="5878831"/>
            <a:ext cx="1501140" cy="619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../../../../../../../Google%20Drive/COMMUNICATIONS/Logos/America%20Makes/PNG%20Files/AM_horz_fullcolor_on_wh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28" y="6098858"/>
            <a:ext cx="2028371" cy="22574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828800" y="6384925"/>
            <a:ext cx="5638800" cy="244475"/>
          </a:xfr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</a:rPr>
              <a:t>AMSC Webinar – slide </a:t>
            </a:r>
            <a:fld id="{E9F53C87-D3ED-4FC7-BB47-3499FDD3BE54}" type="slidenum">
              <a:rPr lang="en-US" smtClean="0">
                <a:solidFill>
                  <a:srgbClr val="000000"/>
                </a:solidFill>
              </a:rPr>
              <a:t>14</a:t>
            </a:fld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	</a:t>
            </a:r>
            <a:endParaRPr lang="en-US" b="1" dirty="0">
              <a:solidFill>
                <a:srgbClr val="4195D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79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35914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4195D3"/>
                </a:solidFill>
                <a:latin typeface="Trebuchet MS" pitchFamily="34" charset="0"/>
              </a:rPr>
              <a:t>Sample Gap Statement</a:t>
            </a:r>
            <a:br>
              <a:rPr lang="en-US" sz="3200" b="1" dirty="0" smtClean="0">
                <a:solidFill>
                  <a:srgbClr val="4195D3"/>
                </a:solidFill>
                <a:latin typeface="Trebuchet MS" pitchFamily="34" charset="0"/>
              </a:rPr>
            </a:br>
            <a:r>
              <a:rPr lang="en-US" sz="1600" b="1" dirty="0" smtClean="0">
                <a:solidFill>
                  <a:srgbClr val="4195D3"/>
                </a:solidFill>
                <a:latin typeface="Trebuchet MS" pitchFamily="34" charset="0"/>
              </a:rPr>
              <a:t>(simple example – Maintenance Section )</a:t>
            </a:r>
            <a:endParaRPr lang="en-US" sz="1600" b="1" dirty="0">
              <a:solidFill>
                <a:srgbClr val="4195D3"/>
              </a:solidFill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534400" cy="4525963"/>
          </a:xfrm>
        </p:spPr>
        <p:txBody>
          <a:bodyPr>
            <a:normAutofit/>
          </a:bodyPr>
          <a:lstStyle/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 smtClean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800" dirty="0">
              <a:latin typeface="Trebuchet MS" pitchFamily="34" charset="0"/>
            </a:endParaRPr>
          </a:p>
        </p:txBody>
      </p:sp>
      <p:pic>
        <p:nvPicPr>
          <p:cNvPr id="5" name="Picture 4" descr="Description: ansi_logo_w_na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9"/>
          <a:stretch>
            <a:fillRect/>
          </a:stretch>
        </p:blipFill>
        <p:spPr bwMode="auto">
          <a:xfrm>
            <a:off x="7315200" y="5878831"/>
            <a:ext cx="1501140" cy="61976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57200" y="1447801"/>
            <a:ext cx="8153400" cy="335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defTabSz="914400" rtl="0" eaLnBrk="1" fontAlgn="base" latinLnBrk="0" hangingPunct="1">
              <a:lnSpc>
                <a:spcPct val="115000"/>
              </a:lnSpc>
              <a:spcBef>
                <a:spcPct val="25000"/>
              </a:spcBef>
              <a:spcAft>
                <a:spcPct val="0"/>
              </a:spcAft>
              <a:buClr>
                <a:srgbClr val="4195D3"/>
              </a:buClr>
              <a:buSzPct val="75000"/>
              <a:buFont typeface="Wingdings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fontAlgn="base" latinLnBrk="0" hangingPunct="1">
              <a:lnSpc>
                <a:spcPct val="115000"/>
              </a:lnSpc>
              <a:spcBef>
                <a:spcPct val="25000"/>
              </a:spcBef>
              <a:spcAft>
                <a:spcPct val="0"/>
              </a:spcAft>
              <a:buClr>
                <a:srgbClr val="4195D3"/>
              </a:buClr>
              <a:buFont typeface="Symbol" pitchFamily="18" charset="2"/>
              <a:buChar char="-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fontAlgn="base" latinLnBrk="0" hangingPunct="1">
              <a:lnSpc>
                <a:spcPct val="115000"/>
              </a:lnSpc>
              <a:spcBef>
                <a:spcPct val="25000"/>
              </a:spcBef>
              <a:spcAft>
                <a:spcPct val="0"/>
              </a:spcAft>
              <a:buClr>
                <a:srgbClr val="4195D3"/>
              </a:buClr>
              <a:buSzPct val="80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4195D3"/>
              </a:buClr>
              <a:buSzPct val="80000"/>
              <a:buFont typeface="Arial" pitchFamily="34" charset="0"/>
              <a:buChar char="•"/>
              <a:defRPr sz="26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2057400" indent="-2286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4195D3"/>
              </a:buClr>
              <a:buSzPct val="80000"/>
              <a:buFont typeface="Arial" pitchFamily="34" charset="0"/>
              <a:buChar char="•"/>
              <a:defRPr sz="26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514600" indent="-2286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4195D3"/>
              </a:buClr>
              <a:buSzPct val="80000"/>
              <a:buFont typeface="Arial" pitchFamily="34" charset="0"/>
              <a:buChar char="•"/>
              <a:defRPr sz="26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971800" indent="-2286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4195D3"/>
              </a:buClr>
              <a:buSzPct val="80000"/>
              <a:buFont typeface="Arial" pitchFamily="34" charset="0"/>
              <a:buChar char="•"/>
              <a:defRPr sz="26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429000" indent="-2286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4195D3"/>
              </a:buClr>
              <a:buSzPct val="80000"/>
              <a:buFont typeface="Arial" pitchFamily="34" charset="0"/>
              <a:buChar char="•"/>
              <a:defRPr sz="26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886200" indent="-2286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4195D3"/>
              </a:buClr>
              <a:buSzPct val="80000"/>
              <a:buFont typeface="Arial" pitchFamily="34" charset="0"/>
              <a:buChar char="•"/>
              <a:defRPr sz="26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b="1" u="sng" smtClean="0">
                <a:latin typeface="Trebuchet MS" pitchFamily="34" charset="0"/>
              </a:rPr>
              <a:t>Gap M1: AM Analyses in RCM and CBM</a:t>
            </a:r>
            <a:r>
              <a:rPr lang="en-US" b="1" smtClean="0">
                <a:latin typeface="Trebuchet MS" pitchFamily="34" charset="0"/>
              </a:rPr>
              <a:t>. </a:t>
            </a:r>
            <a:r>
              <a:rPr lang="en-US" smtClean="0">
                <a:latin typeface="Trebuchet MS" pitchFamily="34" charset="0"/>
              </a:rPr>
              <a:t>Standards for AM analyses in Reliability Centered Maintenance (RCM) and Conditioned Based Maintenance (CBM+) are needed.</a:t>
            </a:r>
          </a:p>
          <a:p>
            <a:r>
              <a:rPr lang="en-US" b="1" u="sng" smtClean="0">
                <a:latin typeface="Trebuchet MS" pitchFamily="34" charset="0"/>
              </a:rPr>
              <a:t>R&amp;D Needed:</a:t>
            </a:r>
            <a:r>
              <a:rPr lang="en-US" smtClean="0">
                <a:latin typeface="Trebuchet MS" pitchFamily="34" charset="0"/>
              </a:rPr>
              <a:t> No</a:t>
            </a:r>
          </a:p>
          <a:p>
            <a:r>
              <a:rPr lang="en-US" b="1" u="sng" smtClean="0">
                <a:latin typeface="Trebuchet MS" pitchFamily="34" charset="0"/>
              </a:rPr>
              <a:t>Recommendation:</a:t>
            </a:r>
            <a:r>
              <a:rPr lang="en-US" smtClean="0">
                <a:latin typeface="Trebuchet MS" pitchFamily="34" charset="0"/>
              </a:rPr>
              <a:t> Update SAE JA1012 RCM, a guide to provide analytics for AM trade-offs in RCM and CBM+.</a:t>
            </a:r>
          </a:p>
          <a:p>
            <a:r>
              <a:rPr lang="en-US" b="1" u="sng" smtClean="0">
                <a:latin typeface="Trebuchet MS" pitchFamily="34" charset="0"/>
              </a:rPr>
              <a:t>Priority:</a:t>
            </a:r>
            <a:r>
              <a:rPr lang="en-US" smtClean="0">
                <a:latin typeface="Trebuchet MS" pitchFamily="34" charset="0"/>
              </a:rPr>
              <a:t> Medium </a:t>
            </a:r>
          </a:p>
          <a:p>
            <a:r>
              <a:rPr lang="en-US" b="1" u="sng" smtClean="0">
                <a:latin typeface="Trebuchet MS" pitchFamily="34" charset="0"/>
              </a:rPr>
              <a:t>Organization:</a:t>
            </a:r>
            <a:r>
              <a:rPr lang="en-US" smtClean="0">
                <a:latin typeface="Trebuchet MS" pitchFamily="34" charset="0"/>
              </a:rPr>
              <a:t> SAE, ISO, ASTM</a:t>
            </a:r>
            <a:endParaRPr lang="en-US" dirty="0" smtClean="0">
              <a:latin typeface="Trebuchet MS" pitchFamily="34" charset="0"/>
            </a:endParaRPr>
          </a:p>
        </p:txBody>
      </p:sp>
      <p:pic>
        <p:nvPicPr>
          <p:cNvPr id="10" name="Picture 9" descr="../../../../../../../Google%20Drive/COMMUNICATIONS/Logos/America%20Makes/PNG%20Files/AM_horz_fullcolor_on_wh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28" y="6098858"/>
            <a:ext cx="2028371" cy="22574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828800" y="6384925"/>
            <a:ext cx="5638800" cy="244475"/>
          </a:xfr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</a:rPr>
              <a:t>AMSC Webinar – slide </a:t>
            </a:r>
            <a:fld id="{E9F53C87-D3ED-4FC7-BB47-3499FDD3BE54}" type="slidenum">
              <a:rPr lang="en-US" smtClean="0">
                <a:solidFill>
                  <a:srgbClr val="000000"/>
                </a:solidFill>
              </a:rPr>
              <a:t>15</a:t>
            </a:fld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	</a:t>
            </a:r>
            <a:endParaRPr lang="en-US" b="1" dirty="0">
              <a:solidFill>
                <a:srgbClr val="4195D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57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b="1" dirty="0" smtClean="0">
                <a:solidFill>
                  <a:srgbClr val="4195D3"/>
                </a:solidFill>
                <a:latin typeface="Trebuchet MS" pitchFamily="34" charset="0"/>
              </a:rPr>
              <a:t>Design</a:t>
            </a:r>
            <a:endParaRPr lang="en-US" sz="3200" b="1" dirty="0">
              <a:solidFill>
                <a:srgbClr val="4195D3"/>
              </a:solidFill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3698"/>
            <a:ext cx="8229600" cy="4525963"/>
          </a:xfrm>
        </p:spPr>
        <p:txBody>
          <a:bodyPr>
            <a:normAutofit/>
          </a:bodyPr>
          <a:lstStyle/>
          <a:p>
            <a:pPr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Design Guides</a:t>
            </a:r>
          </a:p>
          <a:p>
            <a:pPr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Design Tools</a:t>
            </a:r>
          </a:p>
          <a:p>
            <a:pPr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Design for Specific Applications</a:t>
            </a:r>
            <a:endParaRPr lang="en-US" sz="2400" dirty="0">
              <a:latin typeface="Trebuchet MS" pitchFamily="34" charset="0"/>
            </a:endParaRPr>
          </a:p>
          <a:p>
            <a:pPr lvl="1"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Trebuchet MS" pitchFamily="34" charset="0"/>
              </a:rPr>
              <a:t>Design </a:t>
            </a:r>
            <a:r>
              <a:rPr lang="en-US" sz="2000" dirty="0">
                <a:latin typeface="Trebuchet MS" pitchFamily="34" charset="0"/>
              </a:rPr>
              <a:t>for </a:t>
            </a:r>
            <a:r>
              <a:rPr lang="en-US" sz="2000" dirty="0" smtClean="0">
                <a:latin typeface="Trebuchet MS" pitchFamily="34" charset="0"/>
              </a:rPr>
              <a:t>Assembly</a:t>
            </a:r>
          </a:p>
          <a:p>
            <a:pPr lvl="1"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Trebuchet MS" pitchFamily="34" charset="0"/>
              </a:rPr>
              <a:t>Design for Printed Electronics</a:t>
            </a:r>
          </a:p>
          <a:p>
            <a:pPr lvl="1"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Trebuchet MS" pitchFamily="34" charset="0"/>
              </a:rPr>
              <a:t>Design for Medical</a:t>
            </a:r>
            <a:endParaRPr lang="en-US" sz="2000" dirty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Design Documentation</a:t>
            </a:r>
          </a:p>
          <a:p>
            <a:pPr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Design Verification and Validation</a:t>
            </a:r>
          </a:p>
          <a:p>
            <a:pPr>
              <a:buClr>
                <a:srgbClr val="4195D3"/>
              </a:buClr>
              <a:buFont typeface="Wingdings" panose="05000000000000000000" pitchFamily="2" charset="2"/>
              <a:buChar char="§"/>
            </a:pPr>
            <a:endParaRPr lang="en-US" sz="2800" dirty="0">
              <a:latin typeface="Trebuchet MS" pitchFamily="34" charset="0"/>
            </a:endParaRPr>
          </a:p>
        </p:txBody>
      </p:sp>
      <p:pic>
        <p:nvPicPr>
          <p:cNvPr id="5" name="Picture 4" descr="Description: ansi_logo_w_na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9"/>
          <a:stretch>
            <a:fillRect/>
          </a:stretch>
        </p:blipFill>
        <p:spPr bwMode="auto">
          <a:xfrm>
            <a:off x="7315200" y="5878830"/>
            <a:ext cx="1501140" cy="619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../../../../../../../Google%20Drive/COMMUNICATIONS/Logos/America%20Makes/PNG%20Files/AM_horz_fullcolor_on_wh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28" y="6098858"/>
            <a:ext cx="2028371" cy="22574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828800" y="6384925"/>
            <a:ext cx="5638800" cy="244475"/>
          </a:xfr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</a:rPr>
              <a:t>AMSC Webinar – slide </a:t>
            </a:r>
            <a:fld id="{E9F53C87-D3ED-4FC7-BB47-3499FDD3BE54}" type="slidenum">
              <a:rPr lang="en-US" smtClean="0">
                <a:solidFill>
                  <a:srgbClr val="000000"/>
                </a:solidFill>
              </a:rPr>
              <a:t>16</a:t>
            </a:fld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	</a:t>
            </a:r>
            <a:endParaRPr lang="en-US" b="1" dirty="0">
              <a:solidFill>
                <a:srgbClr val="4195D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2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b="1" dirty="0" smtClean="0">
                <a:solidFill>
                  <a:srgbClr val="4195D3"/>
                </a:solidFill>
                <a:latin typeface="Trebuchet MS" pitchFamily="34" charset="0"/>
              </a:rPr>
              <a:t>Precursor Materials</a:t>
            </a:r>
            <a:endParaRPr lang="en-US" sz="3200" b="1" dirty="0">
              <a:solidFill>
                <a:srgbClr val="4195D3"/>
              </a:solidFill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6424"/>
            <a:ext cx="8229600" cy="4525963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US" sz="2400" dirty="0" smtClean="0">
              <a:latin typeface="Trebuchet MS" pitchFamily="34" charset="0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US" sz="2400" dirty="0"/>
          </a:p>
        </p:txBody>
      </p:sp>
      <p:pic>
        <p:nvPicPr>
          <p:cNvPr id="5" name="Picture 4" descr="Description: ansi_logo_w_na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9"/>
          <a:stretch>
            <a:fillRect/>
          </a:stretch>
        </p:blipFill>
        <p:spPr bwMode="auto">
          <a:xfrm>
            <a:off x="7315200" y="5878830"/>
            <a:ext cx="1501140" cy="61976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48331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Storage, Handling and Transportation</a:t>
            </a:r>
          </a:p>
          <a:p>
            <a:pPr marL="342900" lvl="1" indent="-34290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Characterization</a:t>
            </a:r>
          </a:p>
          <a:p>
            <a:pPr marL="742950" lvl="2" indent="-34290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Trebuchet MS" panose="020B0603020202020204" pitchFamily="34" charset="0"/>
              </a:rPr>
              <a:t>Chemical composition</a:t>
            </a:r>
          </a:p>
          <a:p>
            <a:pPr marL="742950" lvl="2" indent="-34290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 dirty="0" err="1" smtClean="0">
                <a:latin typeface="Trebuchet MS" panose="020B0603020202020204" pitchFamily="34" charset="0"/>
              </a:rPr>
              <a:t>Flowability</a:t>
            </a:r>
            <a:endParaRPr lang="en-US" sz="2000" dirty="0" smtClean="0">
              <a:latin typeface="Trebuchet MS" panose="020B0603020202020204" pitchFamily="34" charset="0"/>
            </a:endParaRPr>
          </a:p>
          <a:p>
            <a:pPr marL="742950" lvl="2" indent="-34290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 dirty="0" err="1" smtClean="0">
                <a:latin typeface="Trebuchet MS" panose="020B0603020202020204" pitchFamily="34" charset="0"/>
              </a:rPr>
              <a:t>Spreadability</a:t>
            </a:r>
            <a:endParaRPr lang="en-US" sz="2000" dirty="0" smtClean="0">
              <a:latin typeface="Trebuchet MS" panose="020B0603020202020204" pitchFamily="34" charset="0"/>
            </a:endParaRPr>
          </a:p>
          <a:p>
            <a:pPr marL="742950" lvl="2" indent="-34290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Trebuchet MS" panose="020B0603020202020204" pitchFamily="34" charset="0"/>
              </a:rPr>
              <a:t>Density (apparent vs. tapped)</a:t>
            </a:r>
          </a:p>
          <a:p>
            <a:pPr marL="742950" lvl="2" indent="-34290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Trebuchet MS" panose="020B0603020202020204" pitchFamily="34" charset="0"/>
              </a:rPr>
              <a:t>Particle Size and Particle Size Distribution</a:t>
            </a:r>
          </a:p>
          <a:p>
            <a:pPr marL="742950" lvl="2" indent="-34290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Trebuchet MS" panose="020B0603020202020204" pitchFamily="34" charset="0"/>
              </a:rPr>
              <a:t>Particle Morphology</a:t>
            </a:r>
          </a:p>
          <a:p>
            <a:pPr marL="742950" lvl="2" indent="-34290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Trebuchet MS" panose="020B0603020202020204" pitchFamily="34" charset="0"/>
              </a:rPr>
              <a:t>Feedstock Sampling</a:t>
            </a:r>
          </a:p>
          <a:p>
            <a:pPr marL="742950" lvl="2" indent="-34290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Trebuchet MS" panose="020B0603020202020204" pitchFamily="34" charset="0"/>
              </a:rPr>
              <a:t>Hollow Particles and Hollow Particles with Entrapped Gas</a:t>
            </a:r>
          </a:p>
          <a:p>
            <a:pPr marL="342900" lvl="1" indent="-34290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anose="020B0603020202020204" pitchFamily="34" charset="0"/>
              </a:rPr>
              <a:t>AM Process-Specific Metal Powder Specifications</a:t>
            </a:r>
          </a:p>
          <a:p>
            <a:pPr marL="0" indent="0">
              <a:buClr>
                <a:srgbClr val="0070C0"/>
              </a:buClr>
              <a:buNone/>
            </a:pPr>
            <a:endParaRPr lang="en-US" sz="2400" dirty="0" smtClean="0"/>
          </a:p>
        </p:txBody>
      </p:sp>
      <p:pic>
        <p:nvPicPr>
          <p:cNvPr id="10" name="Picture 9" descr="../../../../../../../Google%20Drive/COMMUNICATIONS/Logos/America%20Makes/PNG%20Files/AM_horz_fullcolor_on_wh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28" y="6098858"/>
            <a:ext cx="2028371" cy="22574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828800" y="6384925"/>
            <a:ext cx="5638800" cy="244475"/>
          </a:xfr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</a:rPr>
              <a:t>AMSC Webinar – slide </a:t>
            </a:r>
            <a:fld id="{E9F53C87-D3ED-4FC7-BB47-3499FDD3BE54}" type="slidenum">
              <a:rPr lang="en-US" smtClean="0">
                <a:solidFill>
                  <a:srgbClr val="000000"/>
                </a:solidFill>
              </a:rPr>
              <a:t>17</a:t>
            </a:fld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	</a:t>
            </a:r>
            <a:endParaRPr lang="en-US" b="1" dirty="0">
              <a:solidFill>
                <a:srgbClr val="4195D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85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b="1" dirty="0" smtClean="0">
                <a:solidFill>
                  <a:srgbClr val="4195D3"/>
                </a:solidFill>
                <a:latin typeface="Trebuchet MS" pitchFamily="34" charset="0"/>
              </a:rPr>
              <a:t>Process Control</a:t>
            </a:r>
            <a:endParaRPr lang="en-US" sz="3200" b="1" dirty="0">
              <a:solidFill>
                <a:srgbClr val="4195D3"/>
              </a:solidFill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6424"/>
            <a:ext cx="8229600" cy="4525963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US" sz="2400" dirty="0" smtClean="0">
              <a:latin typeface="Trebuchet MS" pitchFamily="34" charset="0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US" sz="2400" dirty="0"/>
          </a:p>
        </p:txBody>
      </p:sp>
      <p:pic>
        <p:nvPicPr>
          <p:cNvPr id="5" name="Picture 4" descr="Description: ansi_logo_w_na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9"/>
          <a:stretch>
            <a:fillRect/>
          </a:stretch>
        </p:blipFill>
        <p:spPr bwMode="auto">
          <a:xfrm>
            <a:off x="7315200" y="5878830"/>
            <a:ext cx="1501140" cy="61976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48331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Digital Format and Digital System Control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Machine Calibration and Preventative Maintenance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Machine Qualification</a:t>
            </a:r>
            <a:endParaRPr lang="en-US" sz="2400" dirty="0">
              <a:latin typeface="Trebuchet MS" pitchFamily="34" charset="0"/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Parameter Control</a:t>
            </a:r>
            <a:endParaRPr lang="en-US" sz="2400" dirty="0">
              <a:latin typeface="Trebuchet MS" pitchFamily="34" charset="0"/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Adverse Machine Environmental Conditions: Effect on Component Quality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Precursor Material Handling: Use, Re-use, Mixing, and Recycling Powder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Precursor Material Flow Monitoring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Environmental Health and Safety: Protection of Machine Operators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Configuration Management: Cybersecurity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Process Monitoring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pic>
        <p:nvPicPr>
          <p:cNvPr id="10" name="Picture 9" descr="../../../../../../../Google%20Drive/COMMUNICATIONS/Logos/America%20Makes/PNG%20Files/AM_horz_fullcolor_on_wh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28" y="6098858"/>
            <a:ext cx="2028371" cy="22574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828800" y="6384925"/>
            <a:ext cx="5638800" cy="244475"/>
          </a:xfr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</a:rPr>
              <a:t>AMSC Webinar – slide </a:t>
            </a:r>
            <a:fld id="{E9F53C87-D3ED-4FC7-BB47-3499FDD3BE54}" type="slidenum">
              <a:rPr lang="en-US" smtClean="0">
                <a:solidFill>
                  <a:srgbClr val="000000"/>
                </a:solidFill>
              </a:rPr>
              <a:t>18</a:t>
            </a:fld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	</a:t>
            </a:r>
            <a:endParaRPr lang="en-US" b="1" dirty="0">
              <a:solidFill>
                <a:srgbClr val="4195D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03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b="1" dirty="0" smtClean="0">
                <a:solidFill>
                  <a:srgbClr val="4195D3"/>
                </a:solidFill>
                <a:latin typeface="Trebuchet MS" pitchFamily="34" charset="0"/>
              </a:rPr>
              <a:t>Post-processing</a:t>
            </a:r>
            <a:endParaRPr lang="en-US" sz="3200" b="1" dirty="0">
              <a:solidFill>
                <a:srgbClr val="4195D3"/>
              </a:solidFill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6424"/>
            <a:ext cx="8229600" cy="4525963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US" sz="2400" dirty="0" smtClean="0">
              <a:latin typeface="Trebuchet MS" pitchFamily="34" charset="0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US" sz="2400" dirty="0"/>
          </a:p>
        </p:txBody>
      </p:sp>
      <p:pic>
        <p:nvPicPr>
          <p:cNvPr id="5" name="Picture 4" descr="Description: ansi_logo_w_na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9"/>
          <a:stretch>
            <a:fillRect/>
          </a:stretch>
        </p:blipFill>
        <p:spPr bwMode="auto">
          <a:xfrm>
            <a:off x="7315200" y="5878830"/>
            <a:ext cx="1501140" cy="61976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48331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Heat Treatment (metals)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Hot Isostatic Pressing (HIP) (metals)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Surface Finish (Surface Texture) (metals, polymers)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Machining (metals, polymers)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Post-curing Methods (polymers)</a:t>
            </a:r>
            <a:endParaRPr lang="en-US" sz="2400" dirty="0"/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pic>
        <p:nvPicPr>
          <p:cNvPr id="10" name="Picture 9" descr="../../../../../../../Google%20Drive/COMMUNICATIONS/Logos/America%20Makes/PNG%20Files/AM_horz_fullcolor_on_wh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28" y="6098858"/>
            <a:ext cx="2028371" cy="225742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828800" y="6384925"/>
            <a:ext cx="5638800" cy="244475"/>
          </a:xfr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</a:rPr>
              <a:t>AMSC Webinar – slide </a:t>
            </a:r>
            <a:fld id="{E9F53C87-D3ED-4FC7-BB47-3499FDD3BE54}" type="slidenum">
              <a:rPr lang="en-US" smtClean="0">
                <a:solidFill>
                  <a:srgbClr val="000000"/>
                </a:solidFill>
              </a:rPr>
              <a:t>19</a:t>
            </a:fld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	</a:t>
            </a:r>
            <a:endParaRPr lang="en-US" b="1" dirty="0">
              <a:solidFill>
                <a:srgbClr val="4195D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24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8599"/>
          </a:xfrm>
        </p:spPr>
        <p:txBody>
          <a:bodyPr>
            <a:noAutofit/>
          </a:bodyPr>
          <a:lstStyle/>
          <a:p>
            <a:pPr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200" dirty="0" smtClean="0">
                <a:latin typeface="Trebuchet MS" pitchFamily="34" charset="0"/>
              </a:rPr>
              <a:t>AMSC Overview</a:t>
            </a:r>
          </a:p>
          <a:p>
            <a:pPr lvl="1"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1800" dirty="0" smtClean="0">
                <a:latin typeface="Trebuchet MS" pitchFamily="34" charset="0"/>
              </a:rPr>
              <a:t>Jim Williams, President, All Points Additive, and AMSC Chair</a:t>
            </a: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200" dirty="0" smtClean="0">
                <a:latin typeface="Trebuchet MS" pitchFamily="34" charset="0"/>
                <a:cs typeface="Arial" pitchFamily="34" charset="0"/>
              </a:rPr>
              <a:t>Roadmap Layout</a:t>
            </a:r>
            <a:endParaRPr lang="en-US" sz="2200" dirty="0">
              <a:latin typeface="Trebuchet MS" pitchFamily="34" charset="0"/>
              <a:cs typeface="Arial" pitchFamily="34" charset="0"/>
            </a:endParaRPr>
          </a:p>
          <a:p>
            <a:pPr lvl="1"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1800" dirty="0">
                <a:latin typeface="Trebuchet MS" pitchFamily="34" charset="0"/>
                <a:cs typeface="Arial" pitchFamily="34" charset="0"/>
              </a:rPr>
              <a:t>Jim McCabe, Senior Director, Standards Facilitation, ANSI</a:t>
            </a: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200" dirty="0" smtClean="0">
                <a:latin typeface="Trebuchet MS" pitchFamily="34" charset="0"/>
              </a:rPr>
              <a:t>Phase 2 Preparation</a:t>
            </a:r>
          </a:p>
          <a:p>
            <a:pPr lvl="1"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1800" dirty="0" smtClean="0">
                <a:latin typeface="Trebuchet MS" panose="020B0603020202020204" pitchFamily="34" charset="0"/>
              </a:rPr>
              <a:t>Lauralyn McDaniel, </a:t>
            </a:r>
            <a:r>
              <a:rPr lang="en-US" sz="1800" dirty="0">
                <a:latin typeface="Trebuchet MS" panose="020B0603020202020204" pitchFamily="34" charset="0"/>
              </a:rPr>
              <a:t>Industry Manager, </a:t>
            </a:r>
            <a:r>
              <a:rPr lang="en-US" sz="1800" dirty="0" smtClean="0">
                <a:latin typeface="Trebuchet MS" panose="020B0603020202020204" pitchFamily="34" charset="0"/>
              </a:rPr>
              <a:t>Medical, SME, and AMSC Vice Chair</a:t>
            </a: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200" dirty="0" smtClean="0">
                <a:latin typeface="Trebuchet MS" pitchFamily="34" charset="0"/>
                <a:cs typeface="Arial" pitchFamily="34" charset="0"/>
              </a:rPr>
              <a:t>Q&amp;A</a:t>
            </a:r>
            <a:endParaRPr lang="en-US" sz="2200" dirty="0">
              <a:latin typeface="Trebuchet MS" pitchFamily="34" charset="0"/>
              <a:cs typeface="Arial" pitchFamily="34" charset="0"/>
            </a:endParaRPr>
          </a:p>
        </p:txBody>
      </p:sp>
      <p:pic>
        <p:nvPicPr>
          <p:cNvPr id="5" name="Picture 4" descr="Description: ansi_logo_w_na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9"/>
          <a:stretch>
            <a:fillRect/>
          </a:stretch>
        </p:blipFill>
        <p:spPr bwMode="auto">
          <a:xfrm>
            <a:off x="7315200" y="5878831"/>
            <a:ext cx="1501140" cy="61976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4195D3"/>
                </a:solidFill>
                <a:latin typeface="Trebuchet MS" pitchFamily="34" charset="0"/>
              </a:rPr>
              <a:t>Today’s Agenda and Speakers</a:t>
            </a:r>
            <a:endParaRPr lang="en-US" sz="3200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828800" y="6384925"/>
            <a:ext cx="5638800" cy="244475"/>
          </a:xfr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</a:rPr>
              <a:t>AMSC Webinar – slide </a:t>
            </a:r>
            <a:fld id="{E9F53C87-D3ED-4FC7-BB47-3499FDD3BE54}" type="slidenum">
              <a:rPr lang="en-US" smtClean="0">
                <a:solidFill>
                  <a:srgbClr val="000000"/>
                </a:solidFill>
              </a:rPr>
              <a:t>2</a:t>
            </a:fld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	</a:t>
            </a:r>
            <a:endParaRPr lang="en-US" b="1" dirty="0">
              <a:solidFill>
                <a:srgbClr val="4195D3"/>
              </a:solidFill>
            </a:endParaRPr>
          </a:p>
        </p:txBody>
      </p:sp>
      <p:pic>
        <p:nvPicPr>
          <p:cNvPr id="8" name="Picture 7" descr="../../../../../../../Google%20Drive/COMMUNICATIONS/Logos/America%20Makes/PNG%20Files/AM_horz_fullcolor_on_wh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28" y="6098858"/>
            <a:ext cx="2028371" cy="2257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602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b="1" dirty="0" smtClean="0">
                <a:solidFill>
                  <a:srgbClr val="4195D3"/>
                </a:solidFill>
                <a:latin typeface="Trebuchet MS" pitchFamily="34" charset="0"/>
              </a:rPr>
              <a:t>Finished Material Properties</a:t>
            </a:r>
            <a:endParaRPr lang="en-US" sz="3200" b="1" dirty="0">
              <a:solidFill>
                <a:srgbClr val="4195D3"/>
              </a:solidFill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6424"/>
            <a:ext cx="8229600" cy="4525963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US" sz="2400" dirty="0" smtClean="0">
              <a:latin typeface="Trebuchet MS" pitchFamily="34" charset="0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US" sz="2400" dirty="0"/>
          </a:p>
        </p:txBody>
      </p:sp>
      <p:pic>
        <p:nvPicPr>
          <p:cNvPr id="5" name="Picture 4" descr="Description: ansi_logo_w_na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9"/>
          <a:stretch>
            <a:fillRect/>
          </a:stretch>
        </p:blipFill>
        <p:spPr bwMode="auto">
          <a:xfrm>
            <a:off x="7315200" y="5878830"/>
            <a:ext cx="1501140" cy="61976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48331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Mechanical Properties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Component Testing</a:t>
            </a:r>
            <a:endParaRPr lang="en-US" sz="2400" dirty="0" smtClean="0">
              <a:solidFill>
                <a:srgbClr val="FF0000"/>
              </a:solidFill>
              <a:latin typeface="Trebuchet MS" pitchFamily="34" charset="0"/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Bio-compatibility &amp; Cleanliness of Medical Devices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Chemistry 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Design </a:t>
            </a:r>
            <a:r>
              <a:rPr lang="en-US" sz="2400" dirty="0" err="1" smtClean="0">
                <a:latin typeface="Trebuchet MS" pitchFamily="34" charset="0"/>
              </a:rPr>
              <a:t>Allowables</a:t>
            </a:r>
            <a:endParaRPr lang="en-US" sz="2400" dirty="0" smtClean="0">
              <a:latin typeface="Trebuchet MS" pitchFamily="34" charset="0"/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Microstructure</a:t>
            </a:r>
            <a:endParaRPr lang="en-US" sz="2400" dirty="0">
              <a:latin typeface="Trebuchet MS" pitchFamily="34" charset="0"/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pic>
        <p:nvPicPr>
          <p:cNvPr id="10" name="Picture 9" descr="../../../../../../../Google%20Drive/COMMUNICATIONS/Logos/America%20Makes/PNG%20Files/AM_horz_fullcolor_on_wh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28" y="6098858"/>
            <a:ext cx="2028371" cy="22574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828800" y="6384925"/>
            <a:ext cx="5638800" cy="244475"/>
          </a:xfr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</a:rPr>
              <a:t>AMSC Webinar – slide </a:t>
            </a:r>
            <a:fld id="{E9F53C87-D3ED-4FC7-BB47-3499FDD3BE54}" type="slidenum">
              <a:rPr lang="en-US" smtClean="0">
                <a:solidFill>
                  <a:srgbClr val="000000"/>
                </a:solidFill>
              </a:rPr>
              <a:t>20</a:t>
            </a:fld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	</a:t>
            </a:r>
            <a:endParaRPr lang="en-US" b="1" dirty="0">
              <a:solidFill>
                <a:srgbClr val="4195D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28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b="1" dirty="0" smtClean="0">
                <a:solidFill>
                  <a:srgbClr val="4195D3"/>
                </a:solidFill>
                <a:latin typeface="Trebuchet MS" pitchFamily="34" charset="0"/>
              </a:rPr>
              <a:t>Qualification &amp; Certification</a:t>
            </a:r>
            <a:endParaRPr lang="en-US" sz="3200" b="1" dirty="0">
              <a:solidFill>
                <a:srgbClr val="4195D3"/>
              </a:solidFill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6424"/>
            <a:ext cx="8229600" cy="4525963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US" sz="2400" dirty="0" smtClean="0">
              <a:latin typeface="Trebuchet MS" pitchFamily="34" charset="0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US" sz="2400" dirty="0"/>
          </a:p>
        </p:txBody>
      </p:sp>
      <p:pic>
        <p:nvPicPr>
          <p:cNvPr id="5" name="Picture 4" descr="Description: ansi_logo_w_na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9"/>
          <a:stretch>
            <a:fillRect/>
          </a:stretch>
        </p:blipFill>
        <p:spPr bwMode="auto">
          <a:xfrm>
            <a:off x="7315200" y="5878830"/>
            <a:ext cx="1501140" cy="61976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48331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Identified Guidance Documents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Trebuchet MS" pitchFamily="34" charset="0"/>
              </a:rPr>
              <a:t>FDA Guidance on Technical Considerations for AM Devices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Trebuchet MS" pitchFamily="34" charset="0"/>
              </a:rPr>
              <a:t>Lockheed Martin AM Supplier Quality Checklist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Trebuchet MS" pitchFamily="34" charset="0"/>
              </a:rPr>
              <a:t>Aerospace Corp Mission Assurance Information Workshop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Trebuchet MS" pitchFamily="34" charset="0"/>
              </a:rPr>
              <a:t>Co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mposite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Materials Handbook-17 (CMH-17) &amp; Metallic Materials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Pr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operties Development and Standardization (MMPDS)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Handbook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AWS D20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NASA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Marshall Space Flight Center Draft Standard for Laser Powder Bed Fusion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AM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ASME Y14.46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User-Group/Industry Perspectives on Q&amp;C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Perspectives from Aerospace, Defense, Medical Industries</a:t>
            </a:r>
            <a:endParaRPr lang="en-US" sz="2400" dirty="0" smtClean="0"/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pic>
        <p:nvPicPr>
          <p:cNvPr id="10" name="Picture 9" descr="../../../../../../../Google%20Drive/COMMUNICATIONS/Logos/America%20Makes/PNG%20Files/AM_horz_fullcolor_on_wh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28" y="6098858"/>
            <a:ext cx="2028371" cy="22574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828800" y="6384925"/>
            <a:ext cx="5638800" cy="244475"/>
          </a:xfr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</a:rPr>
              <a:t>AMSC Webinar – slide </a:t>
            </a:r>
            <a:fld id="{E9F53C87-D3ED-4FC7-BB47-3499FDD3BE54}" type="slidenum">
              <a:rPr lang="en-US" smtClean="0">
                <a:solidFill>
                  <a:srgbClr val="000000"/>
                </a:solidFill>
              </a:rPr>
              <a:t>21</a:t>
            </a:fld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	</a:t>
            </a:r>
            <a:endParaRPr lang="en-US" b="1" dirty="0">
              <a:solidFill>
                <a:srgbClr val="4195D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65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b="1" dirty="0" smtClean="0">
                <a:solidFill>
                  <a:srgbClr val="4195D3"/>
                </a:solidFill>
                <a:latin typeface="Trebuchet MS" pitchFamily="34" charset="0"/>
              </a:rPr>
              <a:t>Nondestructive Evaluation (NDE)</a:t>
            </a:r>
            <a:endParaRPr lang="en-US" sz="3200" b="1" dirty="0">
              <a:solidFill>
                <a:srgbClr val="4195D3"/>
              </a:solidFill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3316"/>
            <a:ext cx="8229600" cy="5146084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Common </a:t>
            </a:r>
            <a:r>
              <a:rPr lang="en-US" sz="2400" dirty="0">
                <a:latin typeface="Trebuchet MS" pitchFamily="34" charset="0"/>
              </a:rPr>
              <a:t>D</a:t>
            </a:r>
            <a:r>
              <a:rPr lang="en-US" sz="2400" dirty="0" smtClean="0">
                <a:latin typeface="Trebuchet MS" pitchFamily="34" charset="0"/>
              </a:rPr>
              <a:t>efects Catalog Using a Common Language for AM Fabricated Parts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Test Methods </a:t>
            </a:r>
            <a:r>
              <a:rPr lang="en-US" sz="2400" dirty="0">
                <a:latin typeface="Trebuchet MS" pitchFamily="34" charset="0"/>
              </a:rPr>
              <a:t>or </a:t>
            </a:r>
            <a:r>
              <a:rPr lang="en-US" sz="2400" dirty="0" smtClean="0">
                <a:latin typeface="Trebuchet MS" pitchFamily="34" charset="0"/>
              </a:rPr>
              <a:t>Best Practice Guides </a:t>
            </a:r>
            <a:r>
              <a:rPr lang="en-US" sz="2400" dirty="0">
                <a:latin typeface="Trebuchet MS" pitchFamily="34" charset="0"/>
              </a:rPr>
              <a:t>for NDE of AM </a:t>
            </a:r>
            <a:r>
              <a:rPr lang="en-US" sz="2400" dirty="0" smtClean="0">
                <a:latin typeface="Trebuchet MS" pitchFamily="34" charset="0"/>
              </a:rPr>
              <a:t>Parts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Dimensional Metrology of Internal Features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Data Fusion</a:t>
            </a:r>
          </a:p>
          <a:p>
            <a:pPr marL="0" indent="0">
              <a:buNone/>
            </a:pPr>
            <a:r>
              <a:rPr lang="en-US" dirty="0"/>
              <a:t> </a:t>
            </a:r>
            <a:endParaRPr lang="en-US" sz="2000" dirty="0">
              <a:latin typeface="Trebuchet MS" pitchFamily="34" charset="0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US" sz="2400" dirty="0" smtClean="0">
              <a:latin typeface="Trebuchet MS" pitchFamily="34" charset="0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US" sz="2400" dirty="0"/>
          </a:p>
        </p:txBody>
      </p:sp>
      <p:pic>
        <p:nvPicPr>
          <p:cNvPr id="5" name="Picture 4" descr="Description: ansi_logo_w_na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9"/>
          <a:stretch>
            <a:fillRect/>
          </a:stretch>
        </p:blipFill>
        <p:spPr bwMode="auto">
          <a:xfrm>
            <a:off x="7315200" y="5878830"/>
            <a:ext cx="1501140" cy="619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../../../../../../../Google%20Drive/COMMUNICATIONS/Logos/America%20Makes/PNG%20Files/AM_horz_fullcolor_on_wh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28" y="6098858"/>
            <a:ext cx="2028371" cy="22574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828800" y="6384925"/>
            <a:ext cx="5638800" cy="244475"/>
          </a:xfr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</a:rPr>
              <a:t>AMSC Webinar – slide </a:t>
            </a:r>
            <a:fld id="{E9F53C87-D3ED-4FC7-BB47-3499FDD3BE54}" type="slidenum">
              <a:rPr lang="en-US" smtClean="0">
                <a:solidFill>
                  <a:srgbClr val="000000"/>
                </a:solidFill>
              </a:rPr>
              <a:t>22</a:t>
            </a:fld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	</a:t>
            </a:r>
            <a:endParaRPr lang="en-US" b="1" dirty="0">
              <a:solidFill>
                <a:srgbClr val="4195D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28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l" rtl="0">
              <a:spcBef>
                <a:spcPct val="0"/>
              </a:spcBef>
            </a:pPr>
            <a:r>
              <a:rPr lang="en-US" sz="3200" b="1" dirty="0" smtClean="0">
                <a:solidFill>
                  <a:srgbClr val="4195D3"/>
                </a:solidFill>
                <a:latin typeface="Trebuchet MS" pitchFamily="34" charset="0"/>
              </a:rPr>
              <a:t>Maintenance</a:t>
            </a:r>
            <a:endParaRPr lang="en-US" sz="3200" b="1" dirty="0">
              <a:solidFill>
                <a:srgbClr val="4195D3"/>
              </a:solidFill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2149"/>
            <a:ext cx="8229600" cy="4114512"/>
          </a:xfrm>
        </p:spPr>
        <p:txBody>
          <a:bodyPr>
            <a:normAutofit/>
          </a:bodyPr>
          <a:lstStyle/>
          <a:p>
            <a:pPr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Standard </a:t>
            </a:r>
            <a:r>
              <a:rPr lang="en-US" sz="2400" dirty="0">
                <a:latin typeface="Trebuchet MS" pitchFamily="34" charset="0"/>
              </a:rPr>
              <a:t>R</a:t>
            </a:r>
            <a:r>
              <a:rPr lang="en-US" sz="2400" dirty="0" smtClean="0">
                <a:latin typeface="Trebuchet MS" pitchFamily="34" charset="0"/>
              </a:rPr>
              <a:t>epair Procedures</a:t>
            </a:r>
            <a:endParaRPr lang="en-US" sz="2400" dirty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Trebuchet MS" pitchFamily="34" charset="0"/>
              </a:rPr>
              <a:t>Standard </a:t>
            </a:r>
            <a:r>
              <a:rPr lang="en-US" sz="2400" dirty="0" smtClean="0">
                <a:latin typeface="Trebuchet MS" pitchFamily="34" charset="0"/>
              </a:rPr>
              <a:t>Technical Inspection Processes</a:t>
            </a:r>
            <a:endParaRPr lang="en-US" sz="2400" dirty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Model-Based Inspection</a:t>
            </a:r>
            <a:endParaRPr lang="en-US" sz="2400" dirty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Trebuchet MS" pitchFamily="34" charset="0"/>
              </a:rPr>
              <a:t>Standards for Tracking Maintenance </a:t>
            </a:r>
            <a:r>
              <a:rPr lang="en-US" sz="2400" dirty="0" smtClean="0">
                <a:latin typeface="Trebuchet MS" pitchFamily="34" charset="0"/>
              </a:rPr>
              <a:t>Operations</a:t>
            </a:r>
            <a:endParaRPr lang="en-US" sz="2400" dirty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400" dirty="0" err="1" smtClean="0">
                <a:latin typeface="Trebuchet MS" pitchFamily="34" charset="0"/>
              </a:rPr>
              <a:t>Cybersecurity</a:t>
            </a:r>
            <a:r>
              <a:rPr lang="en-US" sz="2400" dirty="0" smtClean="0">
                <a:latin typeface="Trebuchet MS" pitchFamily="34" charset="0"/>
              </a:rPr>
              <a:t> for Maintenance</a:t>
            </a:r>
          </a:p>
          <a:p>
            <a:pPr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Finishing </a:t>
            </a:r>
            <a:r>
              <a:rPr lang="en-US" sz="2400" dirty="0">
                <a:latin typeface="Trebuchet MS" pitchFamily="34" charset="0"/>
              </a:rPr>
              <a:t>and Assembly, Welding, Grinding, Coating, </a:t>
            </a:r>
            <a:r>
              <a:rPr lang="en-US" sz="2400" dirty="0" smtClean="0">
                <a:latin typeface="Trebuchet MS" pitchFamily="34" charset="0"/>
              </a:rPr>
              <a:t>Plating</a:t>
            </a:r>
          </a:p>
          <a:p>
            <a:pPr marL="457200" indent="-457200">
              <a:buClr>
                <a:srgbClr val="4195D3"/>
              </a:buClr>
              <a:buFont typeface="+mj-lt"/>
              <a:buAutoNum type="arabicPeriod"/>
            </a:pPr>
            <a:endParaRPr lang="en-US" sz="2400" dirty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 smtClean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 smtClean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800" dirty="0">
              <a:latin typeface="Trebuchet MS" pitchFamily="34" charset="0"/>
            </a:endParaRPr>
          </a:p>
        </p:txBody>
      </p:sp>
      <p:pic>
        <p:nvPicPr>
          <p:cNvPr id="5" name="Picture 4" descr="Description: ansi_logo_w_na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9"/>
          <a:stretch>
            <a:fillRect/>
          </a:stretch>
        </p:blipFill>
        <p:spPr bwMode="auto">
          <a:xfrm>
            <a:off x="7315200" y="5878830"/>
            <a:ext cx="1501140" cy="619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../../../../../../../Google%20Drive/COMMUNICATIONS/Logos/America%20Makes/PNG%20Files/AM_horz_fullcolor_on_wh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28" y="6098858"/>
            <a:ext cx="2028371" cy="22574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828800" y="6384925"/>
            <a:ext cx="5638800" cy="244475"/>
          </a:xfr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</a:rPr>
              <a:t>AMSC Webinar – slide </a:t>
            </a:r>
            <a:fld id="{E9F53C87-D3ED-4FC7-BB47-3499FDD3BE54}" type="slidenum">
              <a:rPr lang="en-US" smtClean="0">
                <a:solidFill>
                  <a:srgbClr val="000000"/>
                </a:solidFill>
              </a:rPr>
              <a:t>23</a:t>
            </a:fld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	</a:t>
            </a:r>
            <a:endParaRPr lang="en-US" b="1" dirty="0">
              <a:solidFill>
                <a:srgbClr val="4195D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68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74267"/>
            <a:ext cx="7772400" cy="1897533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Trebuchet MS" pitchFamily="34" charset="0"/>
              </a:rPr>
              <a:t>America Makes &amp; ANSI Additive Manufacturing Standardization Collaborative (AMSC)</a:t>
            </a:r>
            <a:endParaRPr lang="en-US" sz="3200" dirty="0">
              <a:latin typeface="Trebuchet MS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62315"/>
            <a:ext cx="6400800" cy="1205629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Trebuchet MS" pitchFamily="34" charset="0"/>
              </a:rPr>
              <a:t>Phase 2 Preparation</a:t>
            </a:r>
          </a:p>
          <a:p>
            <a:r>
              <a:rPr lang="en-US" sz="2400" dirty="0">
                <a:solidFill>
                  <a:schemeClr val="tx1"/>
                </a:solidFill>
                <a:latin typeface="Trebuchet MS" pitchFamily="34" charset="0"/>
              </a:rPr>
              <a:t>Lauralyn </a:t>
            </a:r>
            <a:r>
              <a:rPr lang="en-US" sz="2400" dirty="0" smtClean="0">
                <a:solidFill>
                  <a:schemeClr val="tx1"/>
                </a:solidFill>
                <a:latin typeface="Trebuchet MS" pitchFamily="34" charset="0"/>
              </a:rPr>
              <a:t>McDaniel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Trebuchet MS" pitchFamily="34" charset="0"/>
              </a:rPr>
              <a:t>Industry </a:t>
            </a:r>
            <a:r>
              <a:rPr lang="en-US" sz="2400" dirty="0">
                <a:solidFill>
                  <a:schemeClr val="tx1"/>
                </a:solidFill>
                <a:latin typeface="Trebuchet MS" pitchFamily="34" charset="0"/>
              </a:rPr>
              <a:t>Manager, Medical, </a:t>
            </a:r>
            <a:r>
              <a:rPr lang="en-US" sz="2400" dirty="0" smtClean="0">
                <a:solidFill>
                  <a:schemeClr val="tx1"/>
                </a:solidFill>
                <a:latin typeface="Trebuchet MS" pitchFamily="34" charset="0"/>
              </a:rPr>
              <a:t>SME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Trebuchet MS" pitchFamily="34" charset="0"/>
              </a:rPr>
              <a:t>AMSC </a:t>
            </a:r>
            <a:r>
              <a:rPr lang="en-US" sz="2400" dirty="0">
                <a:solidFill>
                  <a:schemeClr val="tx1"/>
                </a:solidFill>
                <a:latin typeface="Trebuchet MS" pitchFamily="34" charset="0"/>
              </a:rPr>
              <a:t>Vice Chair</a:t>
            </a:r>
          </a:p>
          <a:p>
            <a:endParaRPr lang="en-US" sz="2400" dirty="0">
              <a:solidFill>
                <a:schemeClr val="tx1"/>
              </a:solidFill>
              <a:latin typeface="Trebuchet MS" pitchFamily="34" charset="0"/>
            </a:endParaRPr>
          </a:p>
        </p:txBody>
      </p:sp>
      <p:pic>
        <p:nvPicPr>
          <p:cNvPr id="6" name="Picture 5" descr="Description: ansi_logo_w_na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9"/>
          <a:stretch>
            <a:fillRect/>
          </a:stretch>
        </p:blipFill>
        <p:spPr bwMode="auto">
          <a:xfrm>
            <a:off x="7315200" y="5878831"/>
            <a:ext cx="1501140" cy="619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545590" y="2971800"/>
            <a:ext cx="599821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 dirty="0" smtClean="0">
              <a:latin typeface="Trebuchet MS" pitchFamily="34" charset="0"/>
            </a:endParaRPr>
          </a:p>
        </p:txBody>
      </p:sp>
      <p:pic>
        <p:nvPicPr>
          <p:cNvPr id="8" name="Picture 7" descr="../../../../../../../Google%20Drive/COMMUNICATIONS/Logos/America%20Makes/PNG%20Files/AM_horz_fullcolor_on_wh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28" y="6098858"/>
            <a:ext cx="2028371" cy="2257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1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l" rtl="0">
              <a:spcBef>
                <a:spcPct val="0"/>
              </a:spcBef>
            </a:pPr>
            <a:r>
              <a:rPr lang="en-US" sz="3200" b="1" dirty="0" smtClean="0">
                <a:solidFill>
                  <a:srgbClr val="4195D3"/>
                </a:solidFill>
                <a:latin typeface="Trebuchet MS" pitchFamily="34" charset="0"/>
              </a:rPr>
              <a:t>Prep for 9/7 Meeting</a:t>
            </a:r>
            <a:endParaRPr lang="en-US" sz="3200" b="1" dirty="0">
              <a:solidFill>
                <a:srgbClr val="4195D3"/>
              </a:solidFill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2149"/>
            <a:ext cx="8229600" cy="4114512"/>
          </a:xfrm>
        </p:spPr>
        <p:txBody>
          <a:bodyPr>
            <a:normAutofit/>
          </a:bodyPr>
          <a:lstStyle/>
          <a:p>
            <a:pPr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Familiarize Yourself with the </a:t>
            </a:r>
            <a:r>
              <a:rPr lang="en-US" sz="2400" dirty="0" smtClean="0">
                <a:latin typeface="Trebuchet MS" pitchFamily="34" charset="0"/>
                <a:hlinkClick r:id="rId2"/>
              </a:rPr>
              <a:t>Roadmap</a:t>
            </a:r>
            <a:endParaRPr lang="en-US" sz="2400" dirty="0" smtClean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anose="05000000000000000000" pitchFamily="2" charset="2"/>
              <a:buChar char="§"/>
            </a:pPr>
            <a:endParaRPr lang="en-US" sz="2400" dirty="0" smtClean="0">
              <a:latin typeface="Trebuchet MS" pitchFamily="34" charset="0"/>
            </a:endParaRPr>
          </a:p>
          <a:p>
            <a:pPr marL="0" indent="0">
              <a:buClr>
                <a:srgbClr val="4195D3"/>
              </a:buClr>
              <a:buNone/>
            </a:pPr>
            <a:r>
              <a:rPr lang="en-US" sz="2400" u="sng" dirty="0" smtClean="0">
                <a:latin typeface="Trebuchet MS" pitchFamily="34" charset="0"/>
              </a:rPr>
              <a:t>Ask Yourself These Questions in re: the Roadmap</a:t>
            </a:r>
          </a:p>
          <a:p>
            <a:pPr>
              <a:buClr>
                <a:srgbClr val="4195D3"/>
              </a:buClr>
              <a:buFont typeface="Wingdings" panose="05000000000000000000" pitchFamily="2" charset="2"/>
              <a:buChar char="§"/>
            </a:pPr>
            <a:endParaRPr lang="en-US" sz="2400" dirty="0" smtClean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What are the Top Roadmap Gaps for Your Sector?</a:t>
            </a:r>
          </a:p>
          <a:p>
            <a:pPr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What Issues are Not Covered in the Roadmap?</a:t>
            </a:r>
          </a:p>
          <a:p>
            <a:pPr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Any Suggested Changes to Roadmap’s Organization?</a:t>
            </a:r>
          </a:p>
          <a:p>
            <a:pPr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Any Suggested Changes to AMSC Working Group Structure / Process for Updating the Document?</a:t>
            </a:r>
          </a:p>
          <a:p>
            <a:pPr marL="457200" indent="-457200">
              <a:buClr>
                <a:srgbClr val="4195D3"/>
              </a:buClr>
              <a:buFont typeface="+mj-lt"/>
              <a:buAutoNum type="arabicPeriod"/>
            </a:pPr>
            <a:endParaRPr lang="en-US" sz="2400" dirty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 smtClean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 smtClean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800" dirty="0">
              <a:latin typeface="Trebuchet MS" pitchFamily="34" charset="0"/>
            </a:endParaRPr>
          </a:p>
        </p:txBody>
      </p:sp>
      <p:pic>
        <p:nvPicPr>
          <p:cNvPr id="5" name="Picture 4" descr="Description: ansi_logo_w_nam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9"/>
          <a:stretch>
            <a:fillRect/>
          </a:stretch>
        </p:blipFill>
        <p:spPr bwMode="auto">
          <a:xfrm>
            <a:off x="7315200" y="5878830"/>
            <a:ext cx="1501140" cy="619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../../../../../../../Google%20Drive/COMMUNICATIONS/Logos/America%20Makes/PNG%20Files/AM_horz_fullcolor_on_wh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28" y="6098858"/>
            <a:ext cx="2028371" cy="22574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828800" y="6384925"/>
            <a:ext cx="5638800" cy="244475"/>
          </a:xfr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</a:rPr>
              <a:t>AMSC Webinar – slide </a:t>
            </a:r>
            <a:fld id="{E9F53C87-D3ED-4FC7-BB47-3499FDD3BE54}" type="slidenum">
              <a:rPr lang="en-US" smtClean="0">
                <a:solidFill>
                  <a:srgbClr val="000000"/>
                </a:solidFill>
              </a:rPr>
              <a:t>25</a:t>
            </a:fld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	</a:t>
            </a:r>
            <a:endParaRPr lang="en-US" b="1" dirty="0">
              <a:solidFill>
                <a:srgbClr val="4195D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17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l" rtl="0">
              <a:spcBef>
                <a:spcPct val="0"/>
              </a:spcBef>
            </a:pPr>
            <a:r>
              <a:rPr lang="en-US" sz="3200" b="1" dirty="0" smtClean="0">
                <a:solidFill>
                  <a:srgbClr val="4195D3"/>
                </a:solidFill>
                <a:latin typeface="Trebuchet MS" pitchFamily="34" charset="0"/>
              </a:rPr>
              <a:t>Prep for 9/7 Meeting </a:t>
            </a:r>
            <a:r>
              <a:rPr lang="en-US" sz="1600" b="1" dirty="0" smtClean="0">
                <a:solidFill>
                  <a:srgbClr val="4195D3"/>
                </a:solidFill>
                <a:latin typeface="Trebuchet MS" pitchFamily="34" charset="0"/>
              </a:rPr>
              <a:t>(contd.)</a:t>
            </a:r>
            <a:endParaRPr lang="en-US" sz="1600" b="1" dirty="0">
              <a:solidFill>
                <a:srgbClr val="4195D3"/>
              </a:solidFill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2149"/>
            <a:ext cx="8229600" cy="4114512"/>
          </a:xfrm>
        </p:spPr>
        <p:txBody>
          <a:bodyPr>
            <a:normAutofit/>
          </a:bodyPr>
          <a:lstStyle/>
          <a:p>
            <a:pPr marL="0" indent="0">
              <a:buClr>
                <a:srgbClr val="4195D3"/>
              </a:buClr>
              <a:buNone/>
            </a:pPr>
            <a:r>
              <a:rPr lang="en-US" sz="2400" u="sng" dirty="0" smtClean="0">
                <a:latin typeface="Trebuchet MS" pitchFamily="34" charset="0"/>
              </a:rPr>
              <a:t>Ask Yourself These Questions in re: AM Standardization</a:t>
            </a:r>
          </a:p>
          <a:p>
            <a:pPr>
              <a:buClr>
                <a:srgbClr val="4195D3"/>
              </a:buClr>
              <a:buFont typeface="Wingdings" panose="05000000000000000000" pitchFamily="2" charset="2"/>
              <a:buChar char="§"/>
            </a:pPr>
            <a:endParaRPr lang="en-US" sz="2400" dirty="0" smtClean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What areas of AM Standardization are Not Being Addressed?</a:t>
            </a:r>
          </a:p>
          <a:p>
            <a:pPr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What  Overlap or Duplication Exists in AM Standardization?</a:t>
            </a:r>
          </a:p>
          <a:p>
            <a:pPr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What Obstacles Prevent You from Participating in AM Standardization?</a:t>
            </a:r>
          </a:p>
          <a:p>
            <a:pPr marL="457200" indent="-457200">
              <a:buClr>
                <a:srgbClr val="4195D3"/>
              </a:buClr>
              <a:buFont typeface="+mj-lt"/>
              <a:buAutoNum type="arabicPeriod"/>
            </a:pPr>
            <a:endParaRPr lang="en-US" sz="2400" dirty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 smtClean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 smtClean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800" dirty="0">
              <a:latin typeface="Trebuchet MS" pitchFamily="34" charset="0"/>
            </a:endParaRPr>
          </a:p>
        </p:txBody>
      </p:sp>
      <p:pic>
        <p:nvPicPr>
          <p:cNvPr id="5" name="Picture 4" descr="Description: ansi_logo_w_na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9"/>
          <a:stretch>
            <a:fillRect/>
          </a:stretch>
        </p:blipFill>
        <p:spPr bwMode="auto">
          <a:xfrm>
            <a:off x="7315200" y="5878830"/>
            <a:ext cx="1501140" cy="619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../../../../../../../Google%20Drive/COMMUNICATIONS/Logos/America%20Makes/PNG%20Files/AM_horz_fullcolor_on_wh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28" y="6098858"/>
            <a:ext cx="2028371" cy="22574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828800" y="6384925"/>
            <a:ext cx="5638800" cy="244475"/>
          </a:xfr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</a:rPr>
              <a:t>AMSC Webinar – slide </a:t>
            </a:r>
            <a:fld id="{E9F53C87-D3ED-4FC7-BB47-3499FDD3BE54}" type="slidenum">
              <a:rPr lang="en-US" smtClean="0">
                <a:solidFill>
                  <a:srgbClr val="000000"/>
                </a:solidFill>
              </a:rPr>
              <a:t>26</a:t>
            </a:fld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	</a:t>
            </a:r>
            <a:endParaRPr lang="en-US" b="1" dirty="0">
              <a:solidFill>
                <a:srgbClr val="4195D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73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l" rtl="0">
              <a:spcBef>
                <a:spcPct val="0"/>
              </a:spcBef>
            </a:pPr>
            <a:r>
              <a:rPr lang="en-US" sz="3200" b="1" dirty="0" smtClean="0">
                <a:solidFill>
                  <a:srgbClr val="4195D3"/>
                </a:solidFill>
                <a:latin typeface="Trebuchet MS" pitchFamily="34" charset="0"/>
              </a:rPr>
              <a:t>At 9/7 Meeting</a:t>
            </a:r>
            <a:endParaRPr lang="en-US" sz="1600" b="1" dirty="0">
              <a:solidFill>
                <a:srgbClr val="4195D3"/>
              </a:solidFill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2149"/>
            <a:ext cx="8229600" cy="4114512"/>
          </a:xfrm>
        </p:spPr>
        <p:txBody>
          <a:bodyPr>
            <a:normAutofit fontScale="92500"/>
          </a:bodyPr>
          <a:lstStyle/>
          <a:p>
            <a:pPr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Proposed Breakout Groups (subject to review at meeting)</a:t>
            </a:r>
          </a:p>
          <a:p>
            <a:pPr lvl="1"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Trebuchet MS" pitchFamily="34" charset="0"/>
              </a:rPr>
              <a:t>Group 1 – Aerospace/Defense</a:t>
            </a:r>
          </a:p>
          <a:p>
            <a:pPr lvl="1"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Trebuchet MS" pitchFamily="34" charset="0"/>
              </a:rPr>
              <a:t>Group 2 – Medical</a:t>
            </a:r>
          </a:p>
          <a:p>
            <a:pPr lvl="1"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Trebuchet MS" pitchFamily="34" charset="0"/>
              </a:rPr>
              <a:t>Group 3 – Automotive/Heavy Equipment</a:t>
            </a:r>
          </a:p>
          <a:p>
            <a:pPr lvl="1"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Trebuchet MS" pitchFamily="34" charset="0"/>
              </a:rPr>
              <a:t>Group 4 – Energy</a:t>
            </a:r>
          </a:p>
          <a:p>
            <a:pPr lvl="1"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Trebuchet MS" pitchFamily="34" charset="0"/>
              </a:rPr>
              <a:t>Group 5 – Industrial &amp; Commercial Machinery</a:t>
            </a:r>
          </a:p>
          <a:p>
            <a:pPr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Trebuchet MS" pitchFamily="34" charset="0"/>
              </a:rPr>
              <a:t>A Facilitator Will be Identified to Chair </a:t>
            </a:r>
            <a:r>
              <a:rPr lang="en-US" sz="2400" dirty="0" smtClean="0">
                <a:latin typeface="Trebuchet MS" pitchFamily="34" charset="0"/>
              </a:rPr>
              <a:t>each Group</a:t>
            </a:r>
            <a:endParaRPr lang="en-US" sz="2400" dirty="0">
              <a:latin typeface="Trebuchet MS" pitchFamily="34" charset="0"/>
            </a:endParaRPr>
          </a:p>
          <a:p>
            <a:pPr lvl="1"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Trebuchet MS" pitchFamily="34" charset="0"/>
              </a:rPr>
              <a:t>Ask Someone to Serve as Note-taker</a:t>
            </a:r>
          </a:p>
          <a:p>
            <a:pPr lvl="1"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Trebuchet MS" pitchFamily="34" charset="0"/>
              </a:rPr>
              <a:t>Ask Someone to Do the Report Back </a:t>
            </a:r>
          </a:p>
          <a:p>
            <a:pPr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Answer Questions on Prior Slides but Keep Discussion at a High Level – Stay out of the “Weeds”</a:t>
            </a:r>
          </a:p>
          <a:p>
            <a:pPr marL="457200" indent="-457200">
              <a:buClr>
                <a:srgbClr val="4195D3"/>
              </a:buClr>
              <a:buFont typeface="+mj-lt"/>
              <a:buAutoNum type="arabicPeriod"/>
            </a:pPr>
            <a:endParaRPr lang="en-US" sz="2400" dirty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 smtClean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 smtClean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800" dirty="0">
              <a:latin typeface="Trebuchet MS" pitchFamily="34" charset="0"/>
            </a:endParaRPr>
          </a:p>
        </p:txBody>
      </p:sp>
      <p:pic>
        <p:nvPicPr>
          <p:cNvPr id="5" name="Picture 4" descr="Description: ansi_logo_w_na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9"/>
          <a:stretch>
            <a:fillRect/>
          </a:stretch>
        </p:blipFill>
        <p:spPr bwMode="auto">
          <a:xfrm>
            <a:off x="7315200" y="5878830"/>
            <a:ext cx="1501140" cy="619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../../../../../../../Google%20Drive/COMMUNICATIONS/Logos/America%20Makes/PNG%20Files/AM_horz_fullcolor_on_wh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28" y="6098858"/>
            <a:ext cx="2028371" cy="22574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828800" y="6384925"/>
            <a:ext cx="5638800" cy="244475"/>
          </a:xfr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</a:rPr>
              <a:t>AMSC Webinar – slide </a:t>
            </a:r>
            <a:fld id="{E9F53C87-D3ED-4FC7-BB47-3499FDD3BE54}" type="slidenum">
              <a:rPr lang="en-US" smtClean="0">
                <a:solidFill>
                  <a:srgbClr val="000000"/>
                </a:solidFill>
              </a:rPr>
              <a:t>27</a:t>
            </a:fld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	</a:t>
            </a:r>
            <a:endParaRPr lang="en-US" b="1" dirty="0">
              <a:solidFill>
                <a:srgbClr val="4195D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49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l" rtl="0">
              <a:spcBef>
                <a:spcPct val="0"/>
              </a:spcBef>
            </a:pPr>
            <a:r>
              <a:rPr lang="en-US" sz="3200" b="1" dirty="0" smtClean="0">
                <a:solidFill>
                  <a:srgbClr val="4195D3"/>
                </a:solidFill>
                <a:latin typeface="Trebuchet MS" pitchFamily="34" charset="0"/>
              </a:rPr>
              <a:t>Questions</a:t>
            </a:r>
            <a:endParaRPr lang="en-US" sz="1600" b="1" dirty="0">
              <a:solidFill>
                <a:srgbClr val="4195D3"/>
              </a:solidFill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2149"/>
            <a:ext cx="8229600" cy="4114512"/>
          </a:xfrm>
        </p:spPr>
        <p:txBody>
          <a:bodyPr>
            <a:normAutofit/>
          </a:bodyPr>
          <a:lstStyle/>
          <a:p>
            <a:pPr>
              <a:buClr>
                <a:srgbClr val="4195D3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Don’t Forget to Register </a:t>
            </a:r>
            <a:r>
              <a:rPr lang="en-US" sz="2400" dirty="0" smtClean="0">
                <a:latin typeface="Trebuchet MS" pitchFamily="34" charset="0"/>
                <a:hlinkClick r:id="rId2"/>
              </a:rPr>
              <a:t>www.ansi.org/amsc</a:t>
            </a:r>
            <a:r>
              <a:rPr lang="en-US" sz="2400" dirty="0" smtClean="0">
                <a:latin typeface="Trebuchet MS" pitchFamily="34" charset="0"/>
              </a:rPr>
              <a:t>!</a:t>
            </a:r>
          </a:p>
          <a:p>
            <a:pPr marL="457200" indent="-457200">
              <a:buClr>
                <a:srgbClr val="4195D3"/>
              </a:buClr>
              <a:buFont typeface="+mj-lt"/>
              <a:buAutoNum type="arabicPeriod"/>
            </a:pPr>
            <a:endParaRPr lang="en-US" sz="2400" dirty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 smtClean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 smtClean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800" dirty="0">
              <a:latin typeface="Trebuchet MS" pitchFamily="34" charset="0"/>
            </a:endParaRPr>
          </a:p>
        </p:txBody>
      </p:sp>
      <p:pic>
        <p:nvPicPr>
          <p:cNvPr id="5" name="Picture 4" descr="Description: ansi_logo_w_nam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9"/>
          <a:stretch>
            <a:fillRect/>
          </a:stretch>
        </p:blipFill>
        <p:spPr bwMode="auto">
          <a:xfrm>
            <a:off x="7315200" y="5878830"/>
            <a:ext cx="1501140" cy="619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../../../../../../../Google%20Drive/COMMUNICATIONS/Logos/America%20Makes/PNG%20Files/AM_horz_fullcolor_on_wh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28" y="6098858"/>
            <a:ext cx="2028371" cy="22574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828800" y="6384925"/>
            <a:ext cx="5638800" cy="244475"/>
          </a:xfr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</a:rPr>
              <a:t>AMSC Webinar – slide </a:t>
            </a:r>
            <a:fld id="{E9F53C87-D3ED-4FC7-BB47-3499FDD3BE54}" type="slidenum">
              <a:rPr lang="en-US" smtClean="0">
                <a:solidFill>
                  <a:srgbClr val="000000"/>
                </a:solidFill>
              </a:rPr>
              <a:t>28</a:t>
            </a:fld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	</a:t>
            </a:r>
            <a:endParaRPr lang="en-US" b="1" dirty="0">
              <a:solidFill>
                <a:srgbClr val="4195D3"/>
              </a:solidFill>
            </a:endParaRPr>
          </a:p>
        </p:txBody>
      </p:sp>
      <p:pic>
        <p:nvPicPr>
          <p:cNvPr id="9" name="Picture 10" descr="MCj0383958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388" y="2951163"/>
            <a:ext cx="1954212" cy="158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315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74267"/>
            <a:ext cx="7772400" cy="1897533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Trebuchet MS" pitchFamily="34" charset="0"/>
              </a:rPr>
              <a:t>America Makes &amp; ANSI Additive Manufacturing Standardization Collaborative (AMSC)</a:t>
            </a:r>
            <a:endParaRPr lang="en-US" sz="3200" dirty="0">
              <a:latin typeface="Trebuchet MS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62315"/>
            <a:ext cx="6400800" cy="1205629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Trebuchet MS" pitchFamily="34" charset="0"/>
              </a:rPr>
              <a:t>AMSC </a:t>
            </a:r>
            <a:r>
              <a:rPr lang="en-US" sz="2400" dirty="0" smtClean="0">
                <a:solidFill>
                  <a:schemeClr val="tx1"/>
                </a:solidFill>
                <a:latin typeface="Trebuchet MS" pitchFamily="34" charset="0"/>
              </a:rPr>
              <a:t>Overview</a:t>
            </a:r>
          </a:p>
          <a:p>
            <a:r>
              <a:rPr lang="en-US" sz="2400" dirty="0">
                <a:solidFill>
                  <a:schemeClr val="tx1"/>
                </a:solidFill>
                <a:latin typeface="Trebuchet MS" pitchFamily="34" charset="0"/>
              </a:rPr>
              <a:t>Jim </a:t>
            </a:r>
            <a:r>
              <a:rPr lang="en-US" sz="2400" dirty="0" smtClean="0">
                <a:solidFill>
                  <a:schemeClr val="tx1"/>
                </a:solidFill>
                <a:latin typeface="Trebuchet MS" pitchFamily="34" charset="0"/>
              </a:rPr>
              <a:t>Williams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Trebuchet MS" pitchFamily="34" charset="0"/>
              </a:rPr>
              <a:t>President</a:t>
            </a:r>
            <a:r>
              <a:rPr lang="en-US" sz="2400" dirty="0">
                <a:solidFill>
                  <a:schemeClr val="tx1"/>
                </a:solidFill>
                <a:latin typeface="Trebuchet MS" pitchFamily="34" charset="0"/>
              </a:rPr>
              <a:t>, All Points </a:t>
            </a:r>
            <a:r>
              <a:rPr lang="en-US" sz="2400" dirty="0" smtClean="0">
                <a:solidFill>
                  <a:schemeClr val="tx1"/>
                </a:solidFill>
                <a:latin typeface="Trebuchet MS" pitchFamily="34" charset="0"/>
              </a:rPr>
              <a:t>Additive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Trebuchet MS" pitchFamily="34" charset="0"/>
              </a:rPr>
              <a:t>AMSC Chair</a:t>
            </a:r>
            <a:endParaRPr lang="en-US" sz="2400" dirty="0">
              <a:solidFill>
                <a:schemeClr val="tx1"/>
              </a:solidFill>
              <a:latin typeface="Trebuchet MS" pitchFamily="34" charset="0"/>
            </a:endParaRPr>
          </a:p>
        </p:txBody>
      </p:sp>
      <p:pic>
        <p:nvPicPr>
          <p:cNvPr id="6" name="Picture 5" descr="Description: ansi_logo_w_na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9"/>
          <a:stretch>
            <a:fillRect/>
          </a:stretch>
        </p:blipFill>
        <p:spPr bwMode="auto">
          <a:xfrm>
            <a:off x="7315200" y="5878831"/>
            <a:ext cx="1501140" cy="619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545590" y="2971800"/>
            <a:ext cx="599821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 dirty="0" smtClean="0">
              <a:latin typeface="Trebuchet MS" pitchFamily="34" charset="0"/>
            </a:endParaRPr>
          </a:p>
        </p:txBody>
      </p:sp>
      <p:pic>
        <p:nvPicPr>
          <p:cNvPr id="8" name="Picture 7" descr="../../../../../../../Google%20Drive/COMMUNICATIONS/Logos/America%20Makes/PNG%20Files/AM_horz_fullcolor_on_wh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28" y="6098858"/>
            <a:ext cx="2028371" cy="2257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199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8599"/>
          </a:xfrm>
        </p:spPr>
        <p:txBody>
          <a:bodyPr>
            <a:noAutofit/>
          </a:bodyPr>
          <a:lstStyle/>
          <a:p>
            <a:pPr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200" dirty="0" smtClean="0">
                <a:latin typeface="Trebuchet MS" pitchFamily="34" charset="0"/>
              </a:rPr>
              <a:t>A </a:t>
            </a:r>
            <a:r>
              <a:rPr lang="en-US" sz="2200" dirty="0">
                <a:latin typeface="Trebuchet MS" pitchFamily="34" charset="0"/>
              </a:rPr>
              <a:t>number of </a:t>
            </a:r>
            <a:r>
              <a:rPr lang="en-US" sz="2200" dirty="0" smtClean="0">
                <a:latin typeface="Trebuchet MS" pitchFamily="34" charset="0"/>
              </a:rPr>
              <a:t>standards developing organizations (SDOs) are </a:t>
            </a:r>
            <a:r>
              <a:rPr lang="en-US" sz="2200" dirty="0">
                <a:latin typeface="Trebuchet MS" pitchFamily="34" charset="0"/>
              </a:rPr>
              <a:t>engaged in standards-setting for various aspects of </a:t>
            </a:r>
            <a:r>
              <a:rPr lang="en-US" sz="2200" dirty="0" smtClean="0">
                <a:latin typeface="Trebuchet MS" pitchFamily="34" charset="0"/>
              </a:rPr>
              <a:t>additive manufacturing (AM)</a:t>
            </a: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200" dirty="0" smtClean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200" dirty="0" smtClean="0">
                <a:latin typeface="Trebuchet MS" pitchFamily="34" charset="0"/>
              </a:rPr>
              <a:t>Coordination is needed to </a:t>
            </a:r>
            <a:r>
              <a:rPr lang="en-US" sz="2200" dirty="0">
                <a:latin typeface="Trebuchet MS" pitchFamily="34" charset="0"/>
              </a:rPr>
              <a:t>maintain a consistent, harmonized, and non-contradictory set of </a:t>
            </a:r>
            <a:r>
              <a:rPr lang="en-US" sz="2200" dirty="0" smtClean="0">
                <a:latin typeface="Trebuchet MS" pitchFamily="34" charset="0"/>
              </a:rPr>
              <a:t>AM standards and specifications</a:t>
            </a: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200" dirty="0" smtClean="0">
              <a:latin typeface="Trebuchet MS" pitchFamily="34" charset="0"/>
              <a:cs typeface="Arial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200" dirty="0" smtClean="0">
                <a:latin typeface="Trebuchet MS" pitchFamily="34" charset="0"/>
                <a:cs typeface="Arial" pitchFamily="34" charset="0"/>
              </a:rPr>
              <a:t>Prior to 2016, </a:t>
            </a:r>
            <a:r>
              <a:rPr lang="en-US" sz="2200" dirty="0">
                <a:latin typeface="Trebuchet MS" pitchFamily="34" charset="0"/>
                <a:cs typeface="Arial" pitchFamily="34" charset="0"/>
              </a:rPr>
              <a:t>there was no process for identifying priorities and interdependencies in the development of </a:t>
            </a:r>
            <a:r>
              <a:rPr lang="en-US" sz="2200" dirty="0" smtClean="0">
                <a:latin typeface="Trebuchet MS" pitchFamily="34" charset="0"/>
                <a:cs typeface="Arial" pitchFamily="34" charset="0"/>
              </a:rPr>
              <a:t>AM standards </a:t>
            </a:r>
            <a:r>
              <a:rPr lang="en-US" sz="2200" dirty="0">
                <a:latin typeface="Trebuchet MS" pitchFamily="34" charset="0"/>
                <a:cs typeface="Arial" pitchFamily="34" charset="0"/>
              </a:rPr>
              <a:t>and </a:t>
            </a:r>
            <a:r>
              <a:rPr lang="en-US" sz="2200" dirty="0" smtClean="0">
                <a:latin typeface="Trebuchet MS" pitchFamily="34" charset="0"/>
                <a:cs typeface="Arial" pitchFamily="34" charset="0"/>
              </a:rPr>
              <a:t>specs</a:t>
            </a:r>
            <a:endParaRPr lang="en-US" sz="2200" dirty="0">
              <a:latin typeface="Trebuchet MS" pitchFamily="34" charset="0"/>
              <a:cs typeface="Arial" pitchFamily="34" charset="0"/>
            </a:endParaRPr>
          </a:p>
        </p:txBody>
      </p:sp>
      <p:pic>
        <p:nvPicPr>
          <p:cNvPr id="5" name="Picture 4" descr="Description: ansi_logo_w_na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9"/>
          <a:stretch>
            <a:fillRect/>
          </a:stretch>
        </p:blipFill>
        <p:spPr bwMode="auto">
          <a:xfrm>
            <a:off x="7315200" y="5878831"/>
            <a:ext cx="1501140" cy="61976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4195D3"/>
                </a:solidFill>
                <a:latin typeface="Trebuchet MS" pitchFamily="34" charset="0"/>
              </a:rPr>
              <a:t>The Need for a Standardization Roadmap for Additive Manufacturing</a:t>
            </a:r>
            <a:endParaRPr lang="en-US" sz="3200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828800" y="6384925"/>
            <a:ext cx="5638800" cy="244475"/>
          </a:xfr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</a:rPr>
              <a:t>AMSC Webinar – slide </a:t>
            </a:r>
            <a:fld id="{E9F53C87-D3ED-4FC7-BB47-3499FDD3BE54}" type="slidenum">
              <a:rPr lang="en-US" smtClean="0">
                <a:solidFill>
                  <a:srgbClr val="000000"/>
                </a:solidFill>
              </a:rPr>
              <a:t>4</a:t>
            </a:fld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	</a:t>
            </a:r>
            <a:endParaRPr lang="en-US" b="1" dirty="0">
              <a:solidFill>
                <a:srgbClr val="4195D3"/>
              </a:solidFill>
            </a:endParaRPr>
          </a:p>
        </p:txBody>
      </p:sp>
      <p:pic>
        <p:nvPicPr>
          <p:cNvPr id="8" name="Picture 7" descr="../../../../../../../Google%20Drive/COMMUNICATIONS/Logos/America%20Makes/PNG%20Files/AM_horz_fullcolor_on_wh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28" y="6098858"/>
            <a:ext cx="2028371" cy="2257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005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531" y="274639"/>
            <a:ext cx="8686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>
                <a:solidFill>
                  <a:srgbClr val="4195D3"/>
                </a:solidFill>
                <a:latin typeface="Trebuchet MS" pitchFamily="34" charset="0"/>
              </a:rPr>
              <a:t>America Makes &amp; ANSI Additive Manufacturing Standardization Collaborative (AMSC)</a:t>
            </a:r>
            <a:endParaRPr lang="en-US" sz="3200" b="1" dirty="0">
              <a:solidFill>
                <a:srgbClr val="4195D3"/>
              </a:solidFill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400" dirty="0">
                <a:latin typeface="Trebuchet MS" panose="020B0603020202020204" pitchFamily="34" charset="0"/>
              </a:rPr>
              <a:t>Formally launched in March 2016</a:t>
            </a: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 smtClean="0">
              <a:latin typeface="Trebuchet MS" pitchFamily="34" charset="0"/>
              <a:cs typeface="Arial" pitchFamily="34" charset="0"/>
              <a:hlinkClick r:id="rId2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rebuchet MS" pitchFamily="34" charset="0"/>
                <a:cs typeface="Arial" pitchFamily="34" charset="0"/>
                <a:hlinkClick r:id="rId2"/>
              </a:rPr>
              <a:t>America </a:t>
            </a:r>
            <a:r>
              <a:rPr lang="en-US" sz="2400" dirty="0">
                <a:latin typeface="Trebuchet MS" pitchFamily="34" charset="0"/>
                <a:cs typeface="Arial" pitchFamily="34" charset="0"/>
                <a:hlinkClick r:id="rId2"/>
              </a:rPr>
              <a:t>Makes</a:t>
            </a:r>
            <a:r>
              <a:rPr lang="en-US" sz="2400" dirty="0">
                <a:latin typeface="Trebuchet MS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Trebuchet MS" panose="020B0603020202020204" pitchFamily="34" charset="0"/>
              </a:rPr>
              <a:t>is the nation’s leading and collaborative partner in </a:t>
            </a:r>
            <a:r>
              <a:rPr lang="en-US" sz="2400" dirty="0" smtClean="0">
                <a:latin typeface="Trebuchet MS" panose="020B0603020202020204" pitchFamily="34" charset="0"/>
              </a:rPr>
              <a:t>AM </a:t>
            </a:r>
            <a:r>
              <a:rPr lang="en-US" sz="2400" dirty="0">
                <a:latin typeface="Trebuchet MS" panose="020B0603020202020204" pitchFamily="34" charset="0"/>
              </a:rPr>
              <a:t>and 3D printing technology research, discovery, creation, and </a:t>
            </a:r>
            <a:r>
              <a:rPr lang="en-US" sz="2400" dirty="0" smtClean="0">
                <a:latin typeface="Trebuchet MS" panose="020B0603020202020204" pitchFamily="34" charset="0"/>
              </a:rPr>
              <a:t>innovation</a:t>
            </a:r>
            <a:endParaRPr lang="en-US" sz="2400" dirty="0">
              <a:latin typeface="Trebuchet MS" pitchFamily="34" charset="0"/>
              <a:cs typeface="Arial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 smtClean="0">
              <a:latin typeface="Trebuchet MS" panose="020B0603020202020204" pitchFamily="34" charset="0"/>
              <a:hlinkClick r:id="rId3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rebuchet MS" panose="020B0603020202020204" pitchFamily="34" charset="0"/>
                <a:hlinkClick r:id="rId3"/>
              </a:rPr>
              <a:t>ANSI</a:t>
            </a:r>
            <a:r>
              <a:rPr lang="en-US" sz="2400" dirty="0" smtClean="0">
                <a:latin typeface="Trebuchet MS" panose="020B0603020202020204" pitchFamily="34" charset="0"/>
              </a:rPr>
              <a:t> is the national coordinating body for voluntary standardization in the United States, with a history of serving as a neutral facilitator to identify standards needs</a:t>
            </a: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>
              <a:latin typeface="Trebuchet MS" panose="020B0603020202020204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400" dirty="0">
                <a:latin typeface="Trebuchet MS" pitchFamily="34" charset="0"/>
                <a:cs typeface="Arial" pitchFamily="34" charset="0"/>
              </a:rPr>
              <a:t>National Institute of Standards and Technology (NIST), U.S. Department of Defense (DoD), Federal Aviation Administration (FAA), several SDOs, were instrumental in formation of </a:t>
            </a:r>
            <a:r>
              <a:rPr lang="en-US" sz="2400" dirty="0" smtClean="0">
                <a:latin typeface="Trebuchet MS" pitchFamily="34" charset="0"/>
                <a:cs typeface="Arial" pitchFamily="34" charset="0"/>
              </a:rPr>
              <a:t>AMSC</a:t>
            </a:r>
            <a:endParaRPr lang="en-US" sz="2400" dirty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 smtClean="0">
              <a:latin typeface="Trebuchet MS" panose="020B0603020202020204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 smtClean="0">
              <a:latin typeface="Trebuchet MS" panose="020B0603020202020204" pitchFamily="34" charset="0"/>
            </a:endParaRPr>
          </a:p>
          <a:p>
            <a:pPr lvl="0"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 smtClean="0">
              <a:latin typeface="Trebuchet MS" panose="020B0603020202020204" pitchFamily="34" charset="0"/>
            </a:endParaRPr>
          </a:p>
          <a:p>
            <a:pPr lvl="0"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>
              <a:latin typeface="Trebuchet MS" pitchFamily="34" charset="0"/>
            </a:endParaRPr>
          </a:p>
          <a:p>
            <a:pPr lvl="0"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 smtClean="0">
              <a:latin typeface="Trebuchet MS" pitchFamily="34" charset="0"/>
            </a:endParaRPr>
          </a:p>
          <a:p>
            <a:pPr lvl="0"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 smtClean="0">
              <a:latin typeface="Trebuchet MS" pitchFamily="34" charset="0"/>
              <a:cs typeface="Arial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800" dirty="0">
              <a:latin typeface="Trebuchet MS" pitchFamily="34" charset="0"/>
            </a:endParaRPr>
          </a:p>
        </p:txBody>
      </p:sp>
      <p:pic>
        <p:nvPicPr>
          <p:cNvPr id="5" name="Picture 4" descr="Description: ansi_logo_w_name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9"/>
          <a:stretch>
            <a:fillRect/>
          </a:stretch>
        </p:blipFill>
        <p:spPr bwMode="auto">
          <a:xfrm>
            <a:off x="7315200" y="5878831"/>
            <a:ext cx="1501140" cy="619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../../../../../../../Google%20Drive/COMMUNICATIONS/Logos/America%20Makes/PNG%20Files/AM_horz_fullcolor_on_w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28" y="6098858"/>
            <a:ext cx="2028371" cy="22574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828800" y="6384925"/>
            <a:ext cx="5638800" cy="244475"/>
          </a:xfr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</a:rPr>
              <a:t>AMSC Webinar – slide </a:t>
            </a:r>
            <a:fld id="{E9F53C87-D3ED-4FC7-BB47-3499FDD3BE54}" type="slidenum">
              <a:rPr lang="en-US" smtClean="0">
                <a:solidFill>
                  <a:srgbClr val="000000"/>
                </a:solidFill>
              </a:rPr>
              <a:t>5</a:t>
            </a:fld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	</a:t>
            </a:r>
            <a:endParaRPr lang="en-US" b="1" dirty="0">
              <a:solidFill>
                <a:srgbClr val="4195D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54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4195D3"/>
                </a:solidFill>
                <a:latin typeface="Trebuchet MS" pitchFamily="34" charset="0"/>
              </a:rPr>
              <a:t>AMSC Purpose</a:t>
            </a:r>
            <a:endParaRPr lang="en-US" sz="3200" b="1" dirty="0">
              <a:solidFill>
                <a:srgbClr val="4195D3"/>
              </a:solidFill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To coordinate </a:t>
            </a:r>
            <a:r>
              <a:rPr lang="en-US" sz="2400" dirty="0">
                <a:latin typeface="Trebuchet MS" pitchFamily="34" charset="0"/>
              </a:rPr>
              <a:t>and accelerate the development of industry-wide </a:t>
            </a:r>
            <a:r>
              <a:rPr lang="en-US" sz="2400" dirty="0" smtClean="0">
                <a:latin typeface="Trebuchet MS" pitchFamily="34" charset="0"/>
              </a:rPr>
              <a:t>additive manufacturing standards </a:t>
            </a:r>
            <a:r>
              <a:rPr lang="en-US" sz="2400" dirty="0">
                <a:latin typeface="Trebuchet MS" pitchFamily="34" charset="0"/>
              </a:rPr>
              <a:t>and </a:t>
            </a:r>
            <a:r>
              <a:rPr lang="en-US" sz="2400" dirty="0" smtClean="0">
                <a:latin typeface="Trebuchet MS" pitchFamily="34" charset="0"/>
              </a:rPr>
              <a:t>specifications, </a:t>
            </a:r>
            <a:r>
              <a:rPr lang="en-US" sz="2400" dirty="0">
                <a:latin typeface="Trebuchet MS" pitchFamily="34" charset="0"/>
              </a:rPr>
              <a:t>consistent with </a:t>
            </a:r>
            <a:r>
              <a:rPr lang="en-US" sz="2400" dirty="0" smtClean="0">
                <a:latin typeface="Trebuchet MS" pitchFamily="34" charset="0"/>
              </a:rPr>
              <a:t>stakeholder needs, </a:t>
            </a:r>
            <a:r>
              <a:rPr lang="en-US" sz="2400" dirty="0">
                <a:latin typeface="Trebuchet MS" pitchFamily="34" charset="0"/>
              </a:rPr>
              <a:t>and thereby </a:t>
            </a:r>
            <a:r>
              <a:rPr lang="en-US" sz="2400" u="sng" dirty="0">
                <a:latin typeface="Trebuchet MS" pitchFamily="34" charset="0"/>
              </a:rPr>
              <a:t>facilitate the growth of the additive manufacturing </a:t>
            </a:r>
            <a:r>
              <a:rPr lang="en-US" sz="2400" u="sng" dirty="0" smtClean="0">
                <a:latin typeface="Trebuchet MS" pitchFamily="34" charset="0"/>
              </a:rPr>
              <a:t>industry</a:t>
            </a:r>
          </a:p>
          <a:p>
            <a:pPr lvl="0"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 smtClean="0">
              <a:latin typeface="Trebuchet MS" pitchFamily="34" charset="0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AMSC’s charter does </a:t>
            </a:r>
            <a:r>
              <a:rPr lang="en-US" sz="2400" u="sng" dirty="0" smtClean="0">
                <a:latin typeface="Trebuchet MS" pitchFamily="34" charset="0"/>
              </a:rPr>
              <a:t>not</a:t>
            </a:r>
            <a:r>
              <a:rPr lang="en-US" sz="2400" dirty="0" smtClean="0">
                <a:latin typeface="Trebuchet MS" pitchFamily="34" charset="0"/>
              </a:rPr>
              <a:t> include developing standards or specifications; rather, the hope is to help drive coordinated activity among SDOs</a:t>
            </a:r>
            <a:br>
              <a:rPr lang="en-US" sz="2400" dirty="0" smtClean="0">
                <a:latin typeface="Trebuchet MS" pitchFamily="34" charset="0"/>
              </a:rPr>
            </a:br>
            <a:endParaRPr lang="en-US" sz="2400" dirty="0" smtClean="0">
              <a:latin typeface="Trebuchet MS" pitchFamily="34" charset="0"/>
            </a:endParaRPr>
          </a:p>
          <a:p>
            <a:pPr marL="0" indent="0">
              <a:buClr>
                <a:srgbClr val="0070C0"/>
              </a:buClr>
              <a:buNone/>
            </a:pPr>
            <a:r>
              <a:rPr lang="en-US" sz="2400" dirty="0" smtClean="0">
                <a:latin typeface="Trebuchet MS" pitchFamily="34" charset="0"/>
              </a:rPr>
              <a:t/>
            </a:r>
            <a:br>
              <a:rPr lang="en-US" sz="2400" dirty="0" smtClean="0">
                <a:latin typeface="Trebuchet MS" pitchFamily="34" charset="0"/>
              </a:rPr>
            </a:br>
            <a:endParaRPr lang="en-US" sz="2400" dirty="0" smtClean="0">
              <a:latin typeface="Trebuchet MS" pitchFamily="34" charset="0"/>
            </a:endParaRPr>
          </a:p>
          <a:p>
            <a:pPr lvl="0"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 smtClean="0">
              <a:latin typeface="Trebuchet MS" pitchFamily="34" charset="0"/>
            </a:endParaRPr>
          </a:p>
          <a:p>
            <a:pPr lvl="0"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>
              <a:latin typeface="Trebuchet MS" pitchFamily="34" charset="0"/>
            </a:endParaRPr>
          </a:p>
          <a:p>
            <a:pPr lvl="0"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 smtClean="0">
              <a:latin typeface="Trebuchet MS" pitchFamily="34" charset="0"/>
            </a:endParaRPr>
          </a:p>
          <a:p>
            <a:pPr lvl="0"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 smtClean="0">
              <a:latin typeface="Trebuchet MS" pitchFamily="34" charset="0"/>
              <a:cs typeface="Arial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800" dirty="0">
              <a:latin typeface="Trebuchet MS" pitchFamily="34" charset="0"/>
            </a:endParaRPr>
          </a:p>
        </p:txBody>
      </p:sp>
      <p:pic>
        <p:nvPicPr>
          <p:cNvPr id="5" name="Picture 4" descr="Description: ansi_logo_w_na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9"/>
          <a:stretch>
            <a:fillRect/>
          </a:stretch>
        </p:blipFill>
        <p:spPr bwMode="auto">
          <a:xfrm>
            <a:off x="7315200" y="5878831"/>
            <a:ext cx="1501140" cy="619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../../../../../../../Google%20Drive/COMMUNICATIONS/Logos/America%20Makes/PNG%20Files/AM_horz_fullcolor_on_wh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28" y="6098858"/>
            <a:ext cx="2028371" cy="22574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828800" y="6384925"/>
            <a:ext cx="5638800" cy="244475"/>
          </a:xfr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</a:rPr>
              <a:t>AMSC Webinar – slide </a:t>
            </a:r>
            <a:fld id="{E9F53C87-D3ED-4FC7-BB47-3499FDD3BE54}" type="slidenum">
              <a:rPr lang="en-US" smtClean="0">
                <a:solidFill>
                  <a:srgbClr val="000000"/>
                </a:solidFill>
              </a:rPr>
              <a:t>6</a:t>
            </a:fld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	</a:t>
            </a:r>
            <a:endParaRPr lang="en-US" b="1" dirty="0">
              <a:solidFill>
                <a:srgbClr val="4195D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43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4195D3"/>
                </a:solidFill>
                <a:latin typeface="Trebuchet MS" pitchFamily="34" charset="0"/>
              </a:rPr>
              <a:t>AMSC Objectives</a:t>
            </a:r>
            <a:endParaRPr lang="en-US" sz="3200" b="1" dirty="0">
              <a:solidFill>
                <a:srgbClr val="4195D3"/>
              </a:solidFill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3720"/>
            <a:ext cx="8458200" cy="4525963"/>
          </a:xfrm>
        </p:spPr>
        <p:txBody>
          <a:bodyPr>
            <a:normAutofit/>
          </a:bodyPr>
          <a:lstStyle/>
          <a:p>
            <a:pPr marL="342900" lvl="2" indent="-342900" fontAlgn="base"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US" dirty="0" smtClean="0">
                <a:latin typeface="Trebuchet MS" pitchFamily="34" charset="0"/>
                <a:cs typeface="Arial" pitchFamily="34" charset="0"/>
              </a:rPr>
              <a:t>Coordinate and provide input to AM SDOs</a:t>
            </a:r>
          </a:p>
          <a:p>
            <a:pPr marL="342900" lvl="2" indent="-342900" fontAlgn="base"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US" dirty="0" smtClean="0">
                <a:latin typeface="Trebuchet MS" pitchFamily="34" charset="0"/>
                <a:cs typeface="Arial" pitchFamily="34" charset="0"/>
              </a:rPr>
              <a:t>Encourage liaisons between them</a:t>
            </a:r>
          </a:p>
          <a:p>
            <a:pPr marL="342900" lvl="2" indent="-342900" fontAlgn="base"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US" dirty="0">
                <a:latin typeface="Trebuchet MS" pitchFamily="34" charset="0"/>
                <a:cs typeface="Arial" pitchFamily="34" charset="0"/>
              </a:rPr>
              <a:t>Clarify the current standards landscape</a:t>
            </a:r>
          </a:p>
          <a:p>
            <a:pPr marL="342900" lvl="2" indent="-342900" fontAlgn="base"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US" dirty="0" smtClean="0">
                <a:latin typeface="Trebuchet MS" pitchFamily="34" charset="0"/>
                <a:cs typeface="Arial" pitchFamily="34" charset="0"/>
              </a:rPr>
              <a:t>Avoid </a:t>
            </a:r>
            <a:r>
              <a:rPr lang="en-US" dirty="0">
                <a:latin typeface="Trebuchet MS" pitchFamily="34" charset="0"/>
                <a:cs typeface="Arial" pitchFamily="34" charset="0"/>
              </a:rPr>
              <a:t>duplication of effort</a:t>
            </a:r>
          </a:p>
          <a:p>
            <a:pPr marL="342900" lvl="2" indent="-342900" fontAlgn="base"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US" dirty="0" smtClean="0">
                <a:latin typeface="Trebuchet MS" pitchFamily="34" charset="0"/>
                <a:cs typeface="Arial" pitchFamily="34" charset="0"/>
              </a:rPr>
              <a:t>Drive </a:t>
            </a:r>
            <a:r>
              <a:rPr lang="en-US" dirty="0">
                <a:latin typeface="Trebuchet MS" pitchFamily="34" charset="0"/>
                <a:cs typeface="Arial" pitchFamily="34" charset="0"/>
              </a:rPr>
              <a:t>coordinated standards activity</a:t>
            </a:r>
            <a:endParaRPr lang="en-US" sz="2800" dirty="0">
              <a:latin typeface="Trebuchet MS" pitchFamily="34" charset="0"/>
            </a:endParaRPr>
          </a:p>
          <a:p>
            <a:pPr marL="342900" lvl="2" indent="-342900" fontAlgn="base"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US" dirty="0" smtClean="0">
                <a:latin typeface="Trebuchet MS" pitchFamily="34" charset="0"/>
                <a:cs typeface="Arial" pitchFamily="34" charset="0"/>
              </a:rPr>
              <a:t>Better inform decision-making on resource </a:t>
            </a:r>
            <a:r>
              <a:rPr lang="en-US" dirty="0">
                <a:latin typeface="Trebuchet MS" pitchFamily="34" charset="0"/>
                <a:cs typeface="Arial" pitchFamily="34" charset="0"/>
              </a:rPr>
              <a:t>allocation for standards participation</a:t>
            </a:r>
          </a:p>
          <a:p>
            <a:pPr marL="342900" lvl="2" indent="-342900" fontAlgn="base"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US" dirty="0" smtClean="0">
                <a:latin typeface="Trebuchet MS" pitchFamily="34" charset="0"/>
                <a:cs typeface="Arial" pitchFamily="34" charset="0"/>
              </a:rPr>
              <a:t>Establish a </a:t>
            </a:r>
            <a:r>
              <a:rPr lang="en-US" dirty="0">
                <a:latin typeface="Trebuchet MS" pitchFamily="34" charset="0"/>
                <a:cs typeface="Arial" pitchFamily="34" charset="0"/>
              </a:rPr>
              <a:t>common framework </a:t>
            </a:r>
            <a:r>
              <a:rPr lang="en-US" dirty="0" smtClean="0">
                <a:latin typeface="Trebuchet MS" pitchFamily="34" charset="0"/>
                <a:cs typeface="Arial" pitchFamily="34" charset="0"/>
              </a:rPr>
              <a:t>of </a:t>
            </a:r>
            <a:r>
              <a:rPr lang="en-US" dirty="0">
                <a:latin typeface="Trebuchet MS" pitchFamily="34" charset="0"/>
                <a:cs typeface="Arial" pitchFamily="34" charset="0"/>
              </a:rPr>
              <a:t>AM standards and </a:t>
            </a:r>
            <a:r>
              <a:rPr lang="en-US" dirty="0" smtClean="0">
                <a:latin typeface="Trebuchet MS" pitchFamily="34" charset="0"/>
                <a:cs typeface="Arial" pitchFamily="34" charset="0"/>
              </a:rPr>
              <a:t>specs</a:t>
            </a:r>
          </a:p>
          <a:p>
            <a:pPr marL="342900" lvl="2" indent="-342900" fontAlgn="base"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US" dirty="0">
                <a:latin typeface="Trebuchet MS" pitchFamily="34" charset="0"/>
                <a:cs typeface="Arial" pitchFamily="34" charset="0"/>
              </a:rPr>
              <a:t>Provide subject matter experts to work with SDOs to accelerate the development of AM standards and specs </a:t>
            </a:r>
          </a:p>
        </p:txBody>
      </p:sp>
      <p:pic>
        <p:nvPicPr>
          <p:cNvPr id="5" name="Picture 4" descr="Description: ansi_logo_w_na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9"/>
          <a:stretch>
            <a:fillRect/>
          </a:stretch>
        </p:blipFill>
        <p:spPr bwMode="auto">
          <a:xfrm>
            <a:off x="7315200" y="5878830"/>
            <a:ext cx="1501140" cy="619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../../../../../../../Google%20Drive/COMMUNICATIONS/Logos/America%20Makes/PNG%20Files/AM_horz_fullcolor_on_wh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28" y="6098858"/>
            <a:ext cx="2028371" cy="22574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828800" y="6384925"/>
            <a:ext cx="5638800" cy="244475"/>
          </a:xfr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</a:rPr>
              <a:t>AMSC Webinar – slide </a:t>
            </a:r>
            <a:fld id="{E9F53C87-D3ED-4FC7-BB47-3499FDD3BE54}" type="slidenum">
              <a:rPr lang="en-US" smtClean="0">
                <a:solidFill>
                  <a:srgbClr val="000000"/>
                </a:solidFill>
              </a:rPr>
              <a:t>7</a:t>
            </a:fld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	</a:t>
            </a:r>
            <a:endParaRPr lang="en-US" b="1" dirty="0">
              <a:solidFill>
                <a:srgbClr val="4195D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4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4195D3"/>
                </a:solidFill>
                <a:latin typeface="Trebuchet MS" pitchFamily="34" charset="0"/>
              </a:rPr>
              <a:t>AMSC Deliverables</a:t>
            </a:r>
            <a:endParaRPr lang="en-US" sz="3200" b="1" dirty="0">
              <a:solidFill>
                <a:srgbClr val="4195D3"/>
              </a:solidFill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59140" cy="4525963"/>
          </a:xfrm>
        </p:spPr>
        <p:txBody>
          <a:bodyPr>
            <a:normAutofit lnSpcReduction="10000"/>
          </a:bodyPr>
          <a:lstStyle/>
          <a:p>
            <a:pPr lvl="0"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400" b="1" dirty="0" smtClean="0">
                <a:latin typeface="Trebuchet MS" pitchFamily="34" charset="0"/>
                <a:hlinkClick r:id="rId2"/>
              </a:rPr>
              <a:t>AMSC Standardization Roadmap for Additive Manufacturing, Version 1.0 (February 2017)</a:t>
            </a:r>
            <a:endParaRPr lang="en-US" sz="2400" b="1" dirty="0" smtClean="0">
              <a:latin typeface="Trebuchet MS" pitchFamily="34" charset="0"/>
            </a:endParaRPr>
          </a:p>
          <a:p>
            <a:pPr lvl="1"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Trebuchet MS" pitchFamily="34" charset="0"/>
              </a:rPr>
              <a:t>Identifies </a:t>
            </a:r>
            <a:r>
              <a:rPr lang="en-US" sz="2000" dirty="0">
                <a:latin typeface="Trebuchet MS" pitchFamily="34" charset="0"/>
              </a:rPr>
              <a:t>existing standards and specifications, as well as those in development, assesses gaps, and makes recommendations for priority areas where there is a perceived need for additional </a:t>
            </a:r>
            <a:r>
              <a:rPr lang="en-US" sz="2000" dirty="0" smtClean="0">
                <a:latin typeface="Trebuchet MS" pitchFamily="34" charset="0"/>
              </a:rPr>
              <a:t>standardization</a:t>
            </a:r>
            <a:endParaRPr lang="en-US" sz="2000" u="sng" dirty="0">
              <a:latin typeface="Trebuchet MS" pitchFamily="34" charset="0"/>
            </a:endParaRPr>
          </a:p>
          <a:p>
            <a:pPr lvl="0"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>
              <a:latin typeface="Trebuchet MS" pitchFamily="34" charset="0"/>
            </a:endParaRPr>
          </a:p>
          <a:p>
            <a:pPr lvl="0"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400" b="1" dirty="0" smtClean="0">
                <a:latin typeface="Trebuchet MS" pitchFamily="34" charset="0"/>
                <a:hlinkClick r:id="rId3"/>
              </a:rPr>
              <a:t>AMSC Standards Landscape</a:t>
            </a:r>
            <a:endParaRPr lang="en-US" sz="2400" b="1" dirty="0" smtClean="0">
              <a:latin typeface="Trebuchet MS" pitchFamily="34" charset="0"/>
            </a:endParaRPr>
          </a:p>
          <a:p>
            <a:pPr lvl="1"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Trebuchet MS" pitchFamily="34" charset="0"/>
              </a:rPr>
              <a:t>A list of standards that are directly or peripherally related to the issues described in the roadmap</a:t>
            </a:r>
            <a:endParaRPr lang="en-US" sz="2000" u="sng" dirty="0" smtClean="0">
              <a:latin typeface="Trebuchet MS" pitchFamily="34" charset="0"/>
            </a:endParaRPr>
          </a:p>
          <a:p>
            <a:pPr lvl="0">
              <a:buClr>
                <a:srgbClr val="4195D3"/>
              </a:buClr>
              <a:buFont typeface="Wingdings" pitchFamily="2" charset="2"/>
              <a:buChar char="§"/>
            </a:pPr>
            <a:endParaRPr lang="en-US" sz="2400" u="sng" dirty="0">
              <a:latin typeface="Trebuchet MS" pitchFamily="34" charset="0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Both available as free downloads on </a:t>
            </a:r>
            <a:r>
              <a:rPr lang="en-US" sz="2400" dirty="0" smtClean="0">
                <a:latin typeface="Trebuchet MS" pitchFamily="34" charset="0"/>
                <a:hlinkClick r:id="rId4"/>
              </a:rPr>
              <a:t>www.ansi.org/amsc</a:t>
            </a:r>
            <a:endParaRPr lang="en-US" sz="2400" dirty="0" smtClean="0">
              <a:latin typeface="Trebuchet MS" pitchFamily="34" charset="0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US" sz="2400" dirty="0">
              <a:latin typeface="Trebuchet MS" pitchFamily="34" charset="0"/>
            </a:endParaRPr>
          </a:p>
          <a:p>
            <a:pPr marL="0" indent="0">
              <a:buNone/>
            </a:pPr>
            <a:endParaRPr lang="en-US" sz="2400" dirty="0">
              <a:latin typeface="Trebuchet MS" pitchFamily="34" charset="0"/>
            </a:endParaRPr>
          </a:p>
          <a:p>
            <a:pPr lvl="0"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 smtClean="0">
              <a:latin typeface="Trebuchet MS" pitchFamily="34" charset="0"/>
              <a:cs typeface="Arial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800" dirty="0">
              <a:latin typeface="Trebuchet MS" pitchFamily="34" charset="0"/>
            </a:endParaRPr>
          </a:p>
        </p:txBody>
      </p:sp>
      <p:pic>
        <p:nvPicPr>
          <p:cNvPr id="5" name="Picture 4" descr="Description: ansi_logo_w_name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9"/>
          <a:stretch>
            <a:fillRect/>
          </a:stretch>
        </p:blipFill>
        <p:spPr bwMode="auto">
          <a:xfrm>
            <a:off x="7315200" y="5878831"/>
            <a:ext cx="1501140" cy="619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../../../../../../../Google%20Drive/COMMUNICATIONS/Logos/America%20Makes/PNG%20Files/AM_horz_fullcolor_on_wh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28" y="6098858"/>
            <a:ext cx="2028371" cy="22574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828800" y="6384925"/>
            <a:ext cx="5638800" cy="244475"/>
          </a:xfr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</a:rPr>
              <a:t>AMSC Webinar – slide </a:t>
            </a:r>
            <a:fld id="{E9F53C87-D3ED-4FC7-BB47-3499FDD3BE54}" type="slidenum">
              <a:rPr lang="en-US" smtClean="0">
                <a:solidFill>
                  <a:srgbClr val="000000"/>
                </a:solidFill>
              </a:rPr>
              <a:t>8</a:t>
            </a:fld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	</a:t>
            </a:r>
            <a:endParaRPr lang="en-US" b="1" dirty="0">
              <a:solidFill>
                <a:srgbClr val="4195D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56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35914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4195D3"/>
                </a:solidFill>
                <a:latin typeface="Trebuchet MS" pitchFamily="34" charset="0"/>
              </a:rPr>
              <a:t>AMSC Topical Areas</a:t>
            </a:r>
            <a:endParaRPr lang="en-US" sz="3200" b="1" dirty="0">
              <a:solidFill>
                <a:srgbClr val="4195D3"/>
              </a:solidFill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534400" cy="4525963"/>
          </a:xfrm>
        </p:spPr>
        <p:txBody>
          <a:bodyPr>
            <a:normAutofit/>
          </a:bodyPr>
          <a:lstStyle/>
          <a:p>
            <a:pPr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Design</a:t>
            </a:r>
            <a:endParaRPr lang="en-US" sz="2400" dirty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Process and Materials </a:t>
            </a:r>
          </a:p>
          <a:p>
            <a:pPr lvl="1"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Trebuchet MS" pitchFamily="34" charset="0"/>
              </a:rPr>
              <a:t>Precursor Materials</a:t>
            </a:r>
          </a:p>
          <a:p>
            <a:pPr lvl="1"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Trebuchet MS" pitchFamily="34" charset="0"/>
              </a:rPr>
              <a:t>Process Control</a:t>
            </a:r>
          </a:p>
          <a:p>
            <a:pPr lvl="1"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Trebuchet MS" pitchFamily="34" charset="0"/>
              </a:rPr>
              <a:t>Post-processing</a:t>
            </a:r>
          </a:p>
          <a:p>
            <a:pPr lvl="1"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Trebuchet MS" pitchFamily="34" charset="0"/>
              </a:rPr>
              <a:t>Finished Material Properties</a:t>
            </a: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Qualification &amp; Certification </a:t>
            </a: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Nondestructive Evaluation</a:t>
            </a: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rebuchet MS" pitchFamily="34" charset="0"/>
              </a:rPr>
              <a:t>Maintenance</a:t>
            </a: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 smtClean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400" dirty="0">
              <a:latin typeface="Trebuchet MS" pitchFamily="34" charset="0"/>
            </a:endParaRPr>
          </a:p>
          <a:p>
            <a:pPr>
              <a:buClr>
                <a:srgbClr val="4195D3"/>
              </a:buClr>
              <a:buFont typeface="Wingdings" pitchFamily="2" charset="2"/>
              <a:buChar char="§"/>
            </a:pPr>
            <a:endParaRPr lang="en-US" sz="2800" dirty="0">
              <a:latin typeface="Trebuchet MS" pitchFamily="34" charset="0"/>
            </a:endParaRPr>
          </a:p>
        </p:txBody>
      </p:sp>
      <p:pic>
        <p:nvPicPr>
          <p:cNvPr id="5" name="Picture 4" descr="Description: ansi_logo_w_na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9"/>
          <a:stretch>
            <a:fillRect/>
          </a:stretch>
        </p:blipFill>
        <p:spPr bwMode="auto">
          <a:xfrm>
            <a:off x="7315200" y="5878831"/>
            <a:ext cx="1501140" cy="619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../../../../../../../Google%20Drive/COMMUNICATIONS/Logos/America%20Makes/PNG%20Files/AM_horz_fullcolor_on_wh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28" y="6098858"/>
            <a:ext cx="2028371" cy="22574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828800" y="6384925"/>
            <a:ext cx="5638800" cy="244475"/>
          </a:xfr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</a:rPr>
              <a:t>AMSC Webinar – slide </a:t>
            </a:r>
            <a:fld id="{E9F53C87-D3ED-4FC7-BB47-3499FDD3BE54}" type="slidenum">
              <a:rPr lang="en-US" smtClean="0">
                <a:solidFill>
                  <a:srgbClr val="000000"/>
                </a:solidFill>
              </a:rPr>
              <a:t>9</a:t>
            </a:fld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	</a:t>
            </a:r>
            <a:endParaRPr lang="en-US" b="1" dirty="0">
              <a:solidFill>
                <a:srgbClr val="4195D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15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MSC 16-005, Agenda Review 31 March 2016 Mt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AMSC 16-005, Agenda Review 31 March 2016 Mtg</Template>
  <TotalTime>10290</TotalTime>
  <Words>1442</Words>
  <Application>Microsoft Office PowerPoint</Application>
  <PresentationFormat>On-screen Show (4:3)</PresentationFormat>
  <Paragraphs>274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Trebuchet MS</vt:lpstr>
      <vt:lpstr>Wingdings</vt:lpstr>
      <vt:lpstr>AMSC 16-005, Agenda Review 31 March 2016 Mtg</vt:lpstr>
      <vt:lpstr>America Makes &amp; ANSI Additive Manufacturing Standardization Collaborative (AMSC)</vt:lpstr>
      <vt:lpstr>Today’s Agenda and Speakers</vt:lpstr>
      <vt:lpstr>America Makes &amp; ANSI Additive Manufacturing Standardization Collaborative (AMSC)</vt:lpstr>
      <vt:lpstr>The Need for a Standardization Roadmap for Additive Manufacturing</vt:lpstr>
      <vt:lpstr>America Makes &amp; ANSI Additive Manufacturing Standardization Collaborative (AMSC)</vt:lpstr>
      <vt:lpstr>AMSC Purpose</vt:lpstr>
      <vt:lpstr>AMSC Objectives</vt:lpstr>
      <vt:lpstr>AMSC Deliverables</vt:lpstr>
      <vt:lpstr>AMSC Topical Areas</vt:lpstr>
      <vt:lpstr>AMSC Phase 2 Goals</vt:lpstr>
      <vt:lpstr>America Makes &amp; ANSI Additive Manufacturing Standardization Collaborative (AMSC)</vt:lpstr>
      <vt:lpstr>Roadmap Layout</vt:lpstr>
      <vt:lpstr>Examples of SDOs Already Involved or Getting Involved in AM Standardization</vt:lpstr>
      <vt:lpstr>Organization of Topical Areas</vt:lpstr>
      <vt:lpstr>Sample Gap Statement (simple example – Maintenance Section )</vt:lpstr>
      <vt:lpstr>Design</vt:lpstr>
      <vt:lpstr>Precursor Materials</vt:lpstr>
      <vt:lpstr>Process Control</vt:lpstr>
      <vt:lpstr>Post-processing</vt:lpstr>
      <vt:lpstr>Finished Material Properties</vt:lpstr>
      <vt:lpstr>Qualification &amp; Certification</vt:lpstr>
      <vt:lpstr>Nondestructive Evaluation (NDE)</vt:lpstr>
      <vt:lpstr>Maintenance</vt:lpstr>
      <vt:lpstr>America Makes &amp; ANSI Additive Manufacturing Standardization Collaborative (AMSC)</vt:lpstr>
      <vt:lpstr>Prep for 9/7 Meeting</vt:lpstr>
      <vt:lpstr>Prep for 9/7 Meeting (contd.)</vt:lpstr>
      <vt:lpstr>At 9/7 Meeting</vt:lpstr>
      <vt:lpstr>Questions</vt:lpstr>
    </vt:vector>
  </TitlesOfParts>
  <Company>American National Standards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America Makes &amp; ANSI Additive Manufacturing Standardization Collaborative (AMSC)</dc:title>
  <dc:creator>James McCabe</dc:creator>
  <cp:lastModifiedBy>James McCabe</cp:lastModifiedBy>
  <cp:revision>271</cp:revision>
  <cp:lastPrinted>2017-07-27T17:59:54Z</cp:lastPrinted>
  <dcterms:created xsi:type="dcterms:W3CDTF">2016-03-25T19:44:40Z</dcterms:created>
  <dcterms:modified xsi:type="dcterms:W3CDTF">2017-08-18T13:59:29Z</dcterms:modified>
</cp:coreProperties>
</file>