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2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5143500" type="screen16x9"/>
  <p:notesSz cx="6858000" cy="9144000"/>
  <p:embeddedFontLst>
    <p:embeddedFont>
      <p:font typeface="Cabin" panose="020B0604020202020204" charset="0"/>
      <p:regular r:id="rId26"/>
      <p:bold r:id="rId27"/>
      <p:italic r:id="rId28"/>
      <p:boldItalic r:id="rId29"/>
    </p:embeddedFont>
    <p:embeddedFont>
      <p:font typeface="Helvetica Neue" panose="020B0604020202020204" charset="0"/>
      <p:regular r:id="rId30"/>
      <p:bold r:id="rId31"/>
      <p:italic r:id="rId32"/>
      <p:boldItalic r:id="rId3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E40DEAA-4853-4997-AEA2-28D741A465A8}">
  <a:tblStyle styleId="{9E40DEAA-4853-4997-AEA2-28D741A465A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4873" autoAdjust="0"/>
  </p:normalViewPr>
  <p:slideViewPr>
    <p:cSldViewPr snapToGrid="0">
      <p:cViewPr varScale="1">
        <p:scale>
          <a:sx n="97" d="100"/>
          <a:sy n="97" d="100"/>
        </p:scale>
        <p:origin x="22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7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font" Target="fonts/font5.fntdata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4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g707ad6dd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" name="Google Shape;16;g707ad6dd74_1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6412fe16a5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g6412fe16a5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640c643557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g640c643557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6412fe16a5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" name="Google Shape;99;g6412fe16a5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 dirty="0">
                <a:solidFill>
                  <a:schemeClr val="dk1"/>
                </a:solidFill>
              </a:rPr>
              <a:t>Home Service - the print service provided by the users’ home department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>
                <a:solidFill>
                  <a:schemeClr val="dk1"/>
                </a:solidFill>
              </a:rPr>
              <a:t>Guest Service - another departments service that the user can access as a guest using their home service credentials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6412fe16a5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" name="Google Shape;106;g6412fe16a5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>
                <a:solidFill>
                  <a:schemeClr val="dk1"/>
                </a:solidFill>
              </a:rPr>
              <a:t>Authenticate user using Home Service credentials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>
                <a:solidFill>
                  <a:schemeClr val="dk1"/>
                </a:solidFill>
              </a:rPr>
              <a:t>Select print jobs to be released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>
                <a:solidFill>
                  <a:schemeClr val="dk1"/>
                </a:solidFill>
              </a:rPr>
              <a:t>Authorise Home service to send jobs to Guest Service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>
                <a:solidFill>
                  <a:schemeClr val="dk1"/>
                </a:solidFill>
              </a:rPr>
              <a:t>Transfer print files from home to guest print service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>
                <a:solidFill>
                  <a:schemeClr val="dk1"/>
                </a:solidFill>
              </a:rPr>
              <a:t>Release print jobs at selected printer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>
                <a:solidFill>
                  <a:schemeClr val="dk1"/>
                </a:solidFill>
              </a:rPr>
              <a:t>Report outcome of print jobs from guest to home service</a:t>
            </a:r>
            <a:endParaRPr sz="1200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6412fe16a5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g6412fe16a5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>
                <a:solidFill>
                  <a:schemeClr val="dk1"/>
                </a:solidFill>
              </a:rPr>
              <a:t>More detail of all standards in the discussion paper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>
                <a:solidFill>
                  <a:schemeClr val="dk1"/>
                </a:solidFill>
              </a:rPr>
              <a:t>IPP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>
                <a:solidFill>
                  <a:schemeClr val="dk1"/>
                </a:solidFill>
              </a:rPr>
              <a:t>Secure protocol to support network printing using https.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>
                <a:solidFill>
                  <a:schemeClr val="dk1"/>
                </a:solidFill>
              </a:rPr>
              <a:t>OAuth2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>
                <a:solidFill>
                  <a:schemeClr val="dk1"/>
                </a:solidFill>
              </a:rPr>
              <a:t>Open standard for access delegation - enable an authenticated user to authorise one service to access their information held on another service using an Access Token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>
                <a:solidFill>
                  <a:schemeClr val="dk1"/>
                </a:solidFill>
              </a:rPr>
              <a:t>Multiple ‘grant types’ or methods for a service to get an Access Token, proposing to use Device Grant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GB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>
                <a:solidFill>
                  <a:schemeClr val="dk1"/>
                </a:solidFill>
              </a:rPr>
              <a:t>PDF for document format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200" dirty="0"/>
              <a:t>All are well adopted, have an active development programme and are supported in dev environment</a:t>
            </a:r>
            <a:endParaRPr sz="1200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6412fe16a5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0" name="Google Shape;120;g6412fe16a5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6412fe16a5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g6412fe16a5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>
                <a:solidFill>
                  <a:schemeClr val="dk1"/>
                </a:solidFill>
              </a:rPr>
              <a:t>Stages 2 to 5 summarised in Table 2 page 14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>
                <a:solidFill>
                  <a:schemeClr val="dk1"/>
                </a:solidFill>
              </a:rPr>
              <a:t>Stages 6 to 9  summarised in Table 3 page 16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b="1"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GB">
                <a:solidFill>
                  <a:schemeClr val="dk1"/>
                </a:solidFill>
              </a:rPr>
              <a:t>Submit Job to home queue&gt;storage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GB">
                <a:solidFill>
                  <a:schemeClr val="dk1"/>
                </a:solidFill>
              </a:rPr>
              <a:t>‘Guest Print’ + Home Service on Target Printer (Table 2)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GB">
                <a:solidFill>
                  <a:schemeClr val="dk1"/>
                </a:solidFill>
              </a:rPr>
              <a:t>Start OAuth2 Device Grant - </a:t>
            </a:r>
            <a:endParaRPr>
              <a:solidFill>
                <a:schemeClr val="dk1"/>
              </a:solidFill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lphaLcPeriod"/>
            </a:pPr>
            <a:r>
              <a:rPr lang="en-GB">
                <a:solidFill>
                  <a:schemeClr val="dk1"/>
                </a:solidFill>
              </a:rPr>
              <a:t>Guest Service gets ‘device code’ from Home Service OAuth</a:t>
            </a:r>
            <a:endParaRPr>
              <a:solidFill>
                <a:schemeClr val="dk1"/>
              </a:solidFill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lphaLcPeriod"/>
            </a:pPr>
            <a:r>
              <a:rPr lang="en-GB">
                <a:solidFill>
                  <a:schemeClr val="dk1"/>
                </a:solidFill>
              </a:rPr>
              <a:t>Displays device code on Target Printer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GB">
                <a:solidFill>
                  <a:schemeClr val="dk1"/>
                </a:solidFill>
              </a:rPr>
              <a:t>On Home Service (web / App) user</a:t>
            </a:r>
            <a:endParaRPr>
              <a:solidFill>
                <a:schemeClr val="dk1"/>
              </a:solidFill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lphaLcPeriod"/>
            </a:pPr>
            <a:r>
              <a:rPr lang="en-GB">
                <a:solidFill>
                  <a:schemeClr val="dk1"/>
                </a:solidFill>
              </a:rPr>
              <a:t>Authenticates</a:t>
            </a:r>
            <a:endParaRPr>
              <a:solidFill>
                <a:schemeClr val="dk1"/>
              </a:solidFill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lphaLcPeriod"/>
            </a:pPr>
            <a:r>
              <a:rPr lang="en-GB">
                <a:solidFill>
                  <a:schemeClr val="dk1"/>
                </a:solidFill>
              </a:rPr>
              <a:t>Select print jobs</a:t>
            </a:r>
            <a:endParaRPr>
              <a:solidFill>
                <a:schemeClr val="dk1"/>
              </a:solidFill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lphaLcPeriod"/>
            </a:pPr>
            <a:r>
              <a:rPr lang="en-GB">
                <a:solidFill>
                  <a:schemeClr val="dk1"/>
                </a:solidFill>
              </a:rPr>
              <a:t>Enters ‘device code’</a:t>
            </a:r>
            <a:endParaRPr>
              <a:solidFill>
                <a:schemeClr val="dk1"/>
              </a:solidFill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lphaLcPeriod"/>
            </a:pPr>
            <a:r>
              <a:rPr lang="en-GB">
                <a:solidFill>
                  <a:schemeClr val="dk1"/>
                </a:solidFill>
              </a:rPr>
              <a:t>Authorises transfer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GB">
                <a:solidFill>
                  <a:schemeClr val="dk1"/>
                </a:solidFill>
              </a:rPr>
              <a:t>Home Service OAuth2 service gives an Access Token to Guest Service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GB">
                <a:solidFill>
                  <a:schemeClr val="dk1"/>
                </a:solidFill>
              </a:rPr>
              <a:t>Home service uses IPP Client to submit print jobs to Infrastructure Printer (Table 3)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GB">
                <a:solidFill>
                  <a:schemeClr val="dk1"/>
                </a:solidFill>
              </a:rPr>
              <a:t>Job Transfer</a:t>
            </a:r>
            <a:endParaRPr>
              <a:solidFill>
                <a:schemeClr val="dk1"/>
              </a:solidFill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lphaLcPeriod"/>
            </a:pPr>
            <a:r>
              <a:rPr lang="en-GB">
                <a:solidFill>
                  <a:schemeClr val="dk1"/>
                </a:solidFill>
              </a:rPr>
              <a:t>Infrastructure Printer updates ‘job fetchable’ event</a:t>
            </a:r>
            <a:endParaRPr>
              <a:solidFill>
                <a:schemeClr val="dk1"/>
              </a:solidFill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lphaLcPeriod"/>
            </a:pPr>
            <a:r>
              <a:rPr lang="en-GB">
                <a:solidFill>
                  <a:schemeClr val="dk1"/>
                </a:solidFill>
              </a:rPr>
              <a:t>IPP Proxy requests fetchable job details and presents Access Token</a:t>
            </a:r>
            <a:endParaRPr>
              <a:solidFill>
                <a:schemeClr val="dk1"/>
              </a:solidFill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lphaLcPeriod"/>
            </a:pPr>
            <a:r>
              <a:rPr lang="en-GB">
                <a:solidFill>
                  <a:schemeClr val="dk1"/>
                </a:solidFill>
              </a:rPr>
              <a:t>Infrastructure Printer checks validity of Access Token with OAuth2 service and gets ‘username’ associated with token</a:t>
            </a:r>
            <a:endParaRPr>
              <a:solidFill>
                <a:schemeClr val="dk1"/>
              </a:solidFill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lphaLcPeriod"/>
            </a:pPr>
            <a:r>
              <a:rPr lang="en-GB">
                <a:solidFill>
                  <a:schemeClr val="dk1"/>
                </a:solidFill>
              </a:rPr>
              <a:t>Infrastructure Printer returns details of fetchable jobs for token ‘username’</a:t>
            </a:r>
            <a:endParaRPr>
              <a:solidFill>
                <a:schemeClr val="dk1"/>
              </a:solidFill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lphaLcPeriod"/>
            </a:pPr>
            <a:r>
              <a:rPr lang="en-GB">
                <a:solidFill>
                  <a:schemeClr val="dk1"/>
                </a:solidFill>
              </a:rPr>
              <a:t>IPP Proxy creates Job on IPP Printer with ‘output-device-uuid’ = OAuth2 start device name</a:t>
            </a:r>
            <a:endParaRPr>
              <a:solidFill>
                <a:schemeClr val="dk1"/>
              </a:solidFill>
            </a:endParaRPr>
          </a:p>
          <a:p>
            <a:pPr marL="91440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lphaLcPeriod"/>
            </a:pPr>
            <a:r>
              <a:rPr lang="en-GB">
                <a:solidFill>
                  <a:schemeClr val="dk1"/>
                </a:solidFill>
              </a:rPr>
              <a:t>IPP Proxy gets all documents associated with the job and presents Access Token and adds them to the job on the IPP Printer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GB">
                <a:solidFill>
                  <a:schemeClr val="dk1"/>
                </a:solidFill>
              </a:rPr>
              <a:t>IPP Printer forwards to queue for Target Printer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lang="en-GB">
                <a:solidFill>
                  <a:schemeClr val="dk1"/>
                </a:solidFill>
              </a:rPr>
              <a:t>IPP Proxy sends update to Infrastructure Printer confirming output of job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640c643557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g640c643557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640c643557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2" name="Google Shape;142;g640c643557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" name="Google Shape;2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6412fe16a5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9" name="Google Shape;149;g6412fe16a5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>
                <a:solidFill>
                  <a:schemeClr val="dk1"/>
                </a:solidFill>
              </a:rPr>
              <a:t>Table 4 page 19 and Table 5 page 20 outline key Operators that need to be supported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>
                <a:solidFill>
                  <a:schemeClr val="dk1"/>
                </a:solidFill>
              </a:rPr>
              <a:t>Table 6 to 9 outline the key attributes that need to be supported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6" name="Google Shape;15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50f9621c8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2" name="Google Shape;162;g50f9621c84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6412fe16a5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9" name="Google Shape;169;g6412fe16a5_0_5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" name="Google Shape;2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g50f967ffb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" name="Google Shape;36;g50f967ffb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643a67463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" name="Google Shape;42;g643a67463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640c643557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" name="Google Shape;50;g640c643557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636fa10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" name="Google Shape;57;g65636fa10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641c5cec2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" name="Google Shape;64;g641c5cec2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640c643557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g640c643557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>
                <a:solidFill>
                  <a:schemeClr val="dk1"/>
                </a:solidFill>
              </a:rPr>
              <a:t>GDS CTS - looked at options to deploy common solutions across government, basically too difficult - difficult to meet everyone’s needs and ‘not invented here’ 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>
                <a:solidFill>
                  <a:schemeClr val="dk1"/>
                </a:solidFill>
              </a:rPr>
              <a:t>Two projects have carried on GovWifi and GovPrint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>
                <a:solidFill>
                  <a:schemeClr val="dk1"/>
                </a:solidFill>
              </a:rPr>
              <a:t>Government Hubs programme - shared buildings with multiple suppliers and a shared IT stack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>
                <a:solidFill>
                  <a:schemeClr val="dk1"/>
                </a:solidFill>
              </a:rPr>
              <a:t>Smarter ways of working - move to digital and move to increasingly mobile workforce, users work in shared spaces and work in other departments buildings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GB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>
                <a:solidFill>
                  <a:schemeClr val="dk1"/>
                </a:solidFill>
              </a:rPr>
              <a:t>Two general trends that need to be supported – mobility and multi-tenancy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7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40055" y="725805"/>
            <a:ext cx="5474400" cy="107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slide">
  <p:cSld name="CUSTOM_1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3"/>
          <p:cNvSpPr txBox="1"/>
          <p:nvPr/>
        </p:nvSpPr>
        <p:spPr>
          <a:xfrm>
            <a:off x="0" y="4629150"/>
            <a:ext cx="9144000" cy="514500"/>
          </a:xfrm>
          <a:prstGeom prst="rect">
            <a:avLst/>
          </a:prstGeom>
          <a:solidFill>
            <a:srgbClr val="1D70B8"/>
          </a:solidFill>
          <a:ln>
            <a:noFill/>
          </a:ln>
        </p:spPr>
        <p:txBody>
          <a:bodyPr spcFirstLastPara="1" wrap="square" lIns="22850" tIns="22850" rIns="22850" bIns="22850" anchor="ctr" anchorCtr="0">
            <a:noAutofit/>
          </a:bodyPr>
          <a:lstStyle/>
          <a:p>
            <a:pPr marL="254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endParaRPr sz="3100" b="0" i="0" u="none" strike="noStrike" cap="non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0" name="Google Shape;10;p3"/>
          <p:cNvSpPr txBox="1"/>
          <p:nvPr/>
        </p:nvSpPr>
        <p:spPr>
          <a:xfrm>
            <a:off x="5909310" y="4720590"/>
            <a:ext cx="2720400" cy="2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Helvetica Neue"/>
              <a:buNone/>
            </a:pPr>
            <a:r>
              <a:rPr lang="en-GB" sz="19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GDS</a:t>
            </a:r>
            <a:endParaRPr sz="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 slide">
  <p:cSld name="CUSTOM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1D70B8"/>
          </a:solidFill>
          <a:ln>
            <a:noFill/>
          </a:ln>
        </p:spPr>
        <p:txBody>
          <a:bodyPr spcFirstLastPara="1" wrap="square" lIns="22850" tIns="22850" rIns="22850" bIns="22850" anchor="ctr" anchorCtr="0">
            <a:noAutofit/>
          </a:bodyPr>
          <a:lstStyle/>
          <a:p>
            <a:pPr marL="254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endParaRPr sz="3100" b="0" i="0" u="none" strike="noStrike" cap="non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CUSTOM_1_1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EB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EB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508625" y="2183125"/>
            <a:ext cx="8507100" cy="171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150" tIns="17150" rIns="17150" bIns="171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Helvetica Neue"/>
              <a:buNone/>
            </a:pPr>
            <a:r>
              <a:rPr lang="en-GB" sz="3200" b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GovPrint Interoperability Workshop</a:t>
            </a:r>
            <a:endParaRPr sz="3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Helvetica Neue"/>
              <a:buNone/>
            </a:pPr>
            <a:r>
              <a:rPr lang="en-GB" sz="1800" b="1">
                <a:latin typeface="Helvetica Neue"/>
                <a:ea typeface="Helvetica Neue"/>
                <a:cs typeface="Helvetica Neue"/>
                <a:sym typeface="Helvetica Neue"/>
              </a:rPr>
              <a:t>28th October, 2019</a:t>
            </a:r>
            <a:br>
              <a:rPr lang="en-GB"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endParaRPr sz="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/>
          <p:nvPr/>
        </p:nvSpPr>
        <p:spPr>
          <a:xfrm>
            <a:off x="533400" y="0"/>
            <a:ext cx="8096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150" tIns="17150" rIns="17150" bIns="171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</a:pPr>
            <a:r>
              <a:rPr lang="en-GB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 asked suppliers….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5"/>
          <p:cNvSpPr txBox="1"/>
          <p:nvPr/>
        </p:nvSpPr>
        <p:spPr>
          <a:xfrm>
            <a:off x="1095599" y="643800"/>
            <a:ext cx="7801658" cy="3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How can users access printing across multiple organisations?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 viable ideas - only option proposed was for everyone to use the same solution!!</a:t>
            </a:r>
            <a:endParaRPr sz="3000" b="0" i="0" u="none" strike="noStrike" cap="non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2" name="Google Shape;82;p15"/>
          <p:cNvSpPr/>
          <p:nvPr/>
        </p:nvSpPr>
        <p:spPr>
          <a:xfrm>
            <a:off x="4454820" y="2417862"/>
            <a:ext cx="23436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/>
          <p:nvPr/>
        </p:nvSpPr>
        <p:spPr>
          <a:xfrm>
            <a:off x="533400" y="0"/>
            <a:ext cx="8096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150" tIns="17150" rIns="17150" bIns="171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</a:pPr>
            <a:r>
              <a:rPr lang="en-GB" sz="3600"/>
              <a:t>Problem statement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6"/>
          <p:cNvSpPr txBox="1"/>
          <p:nvPr/>
        </p:nvSpPr>
        <p:spPr>
          <a:xfrm>
            <a:off x="755550" y="873800"/>
            <a:ext cx="8304900" cy="36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/>
              <a:t>A department has their </a:t>
            </a:r>
            <a:r>
              <a:rPr lang="en-GB" sz="2800" b="1"/>
              <a:t>own print service</a:t>
            </a:r>
            <a:endParaRPr sz="2800" b="1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/>
              <a:t>Enable the print service to </a:t>
            </a:r>
            <a:r>
              <a:rPr lang="en-GB" sz="2800" b="1"/>
              <a:t>interoperate </a:t>
            </a:r>
            <a:r>
              <a:rPr lang="en-GB" sz="2800"/>
              <a:t>with other print services such that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/>
              <a:t>Users can access print services in </a:t>
            </a:r>
            <a:r>
              <a:rPr lang="en-GB" sz="2800" b="1"/>
              <a:t>other locations</a:t>
            </a:r>
            <a:endParaRPr sz="2800" b="1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 sz="2800"/>
              <a:t>Users can </a:t>
            </a:r>
            <a:r>
              <a:rPr lang="en-GB" sz="2800" b="1"/>
              <a:t>roam </a:t>
            </a:r>
            <a:r>
              <a:rPr lang="en-GB" sz="2800"/>
              <a:t>across print services</a:t>
            </a:r>
            <a:endParaRPr sz="2800"/>
          </a:p>
        </p:txBody>
      </p:sp>
      <p:sp>
        <p:nvSpPr>
          <p:cNvPr id="89" name="Google Shape;89;p16"/>
          <p:cNvSpPr/>
          <p:nvPr/>
        </p:nvSpPr>
        <p:spPr>
          <a:xfrm>
            <a:off x="4454820" y="2417862"/>
            <a:ext cx="23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/>
          <p:cNvSpPr txBox="1"/>
          <p:nvPr/>
        </p:nvSpPr>
        <p:spPr>
          <a:xfrm>
            <a:off x="533400" y="0"/>
            <a:ext cx="8096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150" tIns="17150" rIns="17150" bIns="171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</a:pPr>
            <a:r>
              <a:rPr lang="en-GB" sz="3600"/>
              <a:t>Back to basics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7"/>
          <p:cNvSpPr txBox="1"/>
          <p:nvPr/>
        </p:nvSpPr>
        <p:spPr>
          <a:xfrm>
            <a:off x="880550" y="873800"/>
            <a:ext cx="7974900" cy="36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/>
              <a:t>What does it need to do?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/>
              <a:t>What open standards options are there?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/>
              <a:t>What is/are the best option(s)?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/>
              <a:t>Produced Interoperability Discussion Paper v1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/>
              <a:t>Shared with suppliers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 sz="2800"/>
              <a:t>Produced </a:t>
            </a:r>
            <a:r>
              <a:rPr lang="en-GB" sz="2800">
                <a:solidFill>
                  <a:schemeClr val="dk1"/>
                </a:solidFill>
              </a:rPr>
              <a:t>Interoperability Discussion Paper v2</a:t>
            </a:r>
            <a:endParaRPr sz="2800"/>
          </a:p>
        </p:txBody>
      </p:sp>
      <p:sp>
        <p:nvSpPr>
          <p:cNvPr id="96" name="Google Shape;96;p17"/>
          <p:cNvSpPr/>
          <p:nvPr/>
        </p:nvSpPr>
        <p:spPr>
          <a:xfrm>
            <a:off x="4454820" y="2417862"/>
            <a:ext cx="23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 txBox="1"/>
          <p:nvPr/>
        </p:nvSpPr>
        <p:spPr>
          <a:xfrm>
            <a:off x="533400" y="0"/>
            <a:ext cx="8096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150" tIns="17150" rIns="17150" bIns="171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</a:pPr>
            <a:r>
              <a:rPr lang="en-GB" sz="3600"/>
              <a:t>Some definitions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8"/>
          <p:cNvSpPr txBox="1"/>
          <p:nvPr/>
        </p:nvSpPr>
        <p:spPr>
          <a:xfrm>
            <a:off x="880550" y="873800"/>
            <a:ext cx="7974900" cy="36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/>
              <a:t>Home Service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/>
              <a:t>Guest Service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/>
              <a:t>Users submit jobs to Home Service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 sz="2800"/>
              <a:t>Users can release jobs via Guest Service</a:t>
            </a:r>
            <a:endParaRPr sz="2800"/>
          </a:p>
        </p:txBody>
      </p:sp>
      <p:sp>
        <p:nvSpPr>
          <p:cNvPr id="103" name="Google Shape;103;p18"/>
          <p:cNvSpPr/>
          <p:nvPr/>
        </p:nvSpPr>
        <p:spPr>
          <a:xfrm>
            <a:off x="4454820" y="2417862"/>
            <a:ext cx="23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/>
          <p:nvPr/>
        </p:nvSpPr>
        <p:spPr>
          <a:xfrm>
            <a:off x="533400" y="0"/>
            <a:ext cx="8096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150" tIns="17150" rIns="17150" bIns="171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</a:pPr>
            <a:r>
              <a:rPr lang="en-GB" sz="3600"/>
              <a:t>What does it need to do?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9"/>
          <p:cNvSpPr txBox="1"/>
          <p:nvPr/>
        </p:nvSpPr>
        <p:spPr>
          <a:xfrm>
            <a:off x="880550" y="873800"/>
            <a:ext cx="7974900" cy="36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/>
              <a:t>Authenticate</a:t>
            </a:r>
            <a:r>
              <a:rPr lang="en-GB" sz="2800"/>
              <a:t> the user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/>
              <a:t>User </a:t>
            </a:r>
            <a:r>
              <a:rPr lang="en-GB" sz="2800" b="1"/>
              <a:t>Selects </a:t>
            </a:r>
            <a:r>
              <a:rPr lang="en-GB" sz="2800"/>
              <a:t>print job(s)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/>
              <a:t>User</a:t>
            </a:r>
            <a:r>
              <a:rPr lang="en-GB" sz="2800" i="1"/>
              <a:t> </a:t>
            </a:r>
            <a:r>
              <a:rPr lang="en-GB" sz="2800" b="1"/>
              <a:t>Authorises </a:t>
            </a:r>
            <a:r>
              <a:rPr lang="en-GB" sz="2800"/>
              <a:t>transfer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 b="1"/>
              <a:t>Transfer </a:t>
            </a:r>
            <a:r>
              <a:rPr lang="en-GB" sz="2800"/>
              <a:t>files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 b="1"/>
              <a:t>Release </a:t>
            </a:r>
            <a:r>
              <a:rPr lang="en-GB" sz="2800"/>
              <a:t>print job(s)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 sz="2800" b="1"/>
              <a:t>Report </a:t>
            </a:r>
            <a:r>
              <a:rPr lang="en-GB" sz="2800"/>
              <a:t>outcome</a:t>
            </a:r>
            <a:endParaRPr sz="2800"/>
          </a:p>
        </p:txBody>
      </p:sp>
      <p:sp>
        <p:nvSpPr>
          <p:cNvPr id="110" name="Google Shape;110;p19"/>
          <p:cNvSpPr/>
          <p:nvPr/>
        </p:nvSpPr>
        <p:spPr>
          <a:xfrm>
            <a:off x="4454820" y="2417862"/>
            <a:ext cx="23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0"/>
          <p:cNvSpPr txBox="1"/>
          <p:nvPr/>
        </p:nvSpPr>
        <p:spPr>
          <a:xfrm>
            <a:off x="533400" y="0"/>
            <a:ext cx="8096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150" tIns="17150" rIns="17150" bIns="171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</a:pPr>
            <a:r>
              <a:rPr lang="en-GB" sz="3600"/>
              <a:t>Candidate standards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20"/>
          <p:cNvSpPr txBox="1"/>
          <p:nvPr/>
        </p:nvSpPr>
        <p:spPr>
          <a:xfrm>
            <a:off x="880550" y="873800"/>
            <a:ext cx="7974900" cy="36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/>
              <a:t>Don’t reinvent the wheel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/>
              <a:t>Standards that can work together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800"/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chemeClr val="dk1"/>
                </a:solidFill>
              </a:rPr>
              <a:t>Internet Printing Protocol (IPP)</a:t>
            </a:r>
            <a:endParaRPr sz="2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2800">
                <a:solidFill>
                  <a:schemeClr val="dk1"/>
                </a:solidFill>
              </a:rPr>
              <a:t>OAuth 2.0 (Device Grant Authorisation)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 sz="2800"/>
              <a:t>PDF</a:t>
            </a:r>
            <a:endParaRPr sz="2800"/>
          </a:p>
        </p:txBody>
      </p:sp>
      <p:sp>
        <p:nvSpPr>
          <p:cNvPr id="117" name="Google Shape;117;p20"/>
          <p:cNvSpPr/>
          <p:nvPr/>
        </p:nvSpPr>
        <p:spPr>
          <a:xfrm>
            <a:off x="4454820" y="2417862"/>
            <a:ext cx="23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1"/>
          <p:cNvSpPr txBox="1"/>
          <p:nvPr/>
        </p:nvSpPr>
        <p:spPr>
          <a:xfrm>
            <a:off x="533400" y="0"/>
            <a:ext cx="8096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150" tIns="17150" rIns="17150" bIns="171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</a:pPr>
            <a:r>
              <a:rPr lang="en-GB" sz="3600"/>
              <a:t>Candidate standards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21"/>
          <p:cNvSpPr/>
          <p:nvPr/>
        </p:nvSpPr>
        <p:spPr>
          <a:xfrm>
            <a:off x="4454820" y="2417862"/>
            <a:ext cx="23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graphicFrame>
        <p:nvGraphicFramePr>
          <p:cNvPr id="124" name="Google Shape;124;p21"/>
          <p:cNvGraphicFramePr/>
          <p:nvPr/>
        </p:nvGraphicFramePr>
        <p:xfrm>
          <a:off x="411950" y="567600"/>
          <a:ext cx="8217875" cy="3943990"/>
        </p:xfrm>
        <a:graphic>
          <a:graphicData uri="http://schemas.openxmlformats.org/drawingml/2006/table">
            <a:tbl>
              <a:tblPr>
                <a:noFill/>
                <a:tableStyleId>{9E40DEAA-4853-4997-AEA2-28D741A465A8}</a:tableStyleId>
              </a:tblPr>
              <a:tblGrid>
                <a:gridCol w="1795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3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3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6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7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/>
                        <a:t>Step</a:t>
                      </a:r>
                      <a:endParaRPr sz="1800" b="1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/>
                        <a:t>Function</a:t>
                      </a:r>
                      <a:endParaRPr sz="1800" b="1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/>
                        <a:t>Performed by</a:t>
                      </a:r>
                      <a:endParaRPr sz="1800" b="1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/>
                        <a:t>Open Standard</a:t>
                      </a:r>
                      <a:endParaRPr sz="1800" b="1"/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Authenticate</a:t>
                      </a:r>
                      <a:endParaRPr sz="180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Authenticate user</a:t>
                      </a:r>
                      <a:endParaRPr sz="180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Home service</a:t>
                      </a:r>
                      <a:endParaRPr sz="180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NA</a:t>
                      </a:r>
                      <a:endParaRPr sz="1800"/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Select</a:t>
                      </a:r>
                      <a:endParaRPr sz="180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Select print jobs</a:t>
                      </a:r>
                      <a:endParaRPr sz="180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Home service</a:t>
                      </a:r>
                      <a:endParaRPr sz="180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NA</a:t>
                      </a:r>
                      <a:endParaRPr sz="1800"/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7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Authorise</a:t>
                      </a:r>
                      <a:endParaRPr sz="180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Authorise transfer</a:t>
                      </a:r>
                      <a:endParaRPr sz="180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Interoperability</a:t>
                      </a:r>
                      <a:endParaRPr sz="180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OAuth2 Device Grant  </a:t>
                      </a:r>
                      <a:endParaRPr sz="1800"/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27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Transfer</a:t>
                      </a:r>
                      <a:endParaRPr sz="180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Transfer</a:t>
                      </a:r>
                      <a:endParaRPr sz="180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Interoperability</a:t>
                      </a:r>
                      <a:endParaRPr sz="180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IPP Infra</a:t>
                      </a:r>
                      <a:endParaRPr sz="1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PDF</a:t>
                      </a:r>
                      <a:endParaRPr sz="1800"/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7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Release</a:t>
                      </a:r>
                      <a:endParaRPr sz="180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Release job on MFD</a:t>
                      </a:r>
                      <a:endParaRPr sz="180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Guest service</a:t>
                      </a:r>
                      <a:endParaRPr sz="180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NA</a:t>
                      </a:r>
                      <a:endParaRPr sz="1800"/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7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Report</a:t>
                      </a:r>
                      <a:endParaRPr sz="180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Report outcome</a:t>
                      </a:r>
                      <a:endParaRPr sz="180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Interoperability</a:t>
                      </a:r>
                      <a:endParaRPr sz="180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IPP Infra</a:t>
                      </a:r>
                      <a:endParaRPr sz="1800"/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2"/>
          <p:cNvSpPr txBox="1"/>
          <p:nvPr/>
        </p:nvSpPr>
        <p:spPr>
          <a:xfrm>
            <a:off x="533400" y="0"/>
            <a:ext cx="8096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150" tIns="17150" rIns="17150" bIns="171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</a:pPr>
            <a:r>
              <a:rPr lang="en-GB" sz="3600"/>
              <a:t>Technical summary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22"/>
          <p:cNvSpPr/>
          <p:nvPr/>
        </p:nvSpPr>
        <p:spPr>
          <a:xfrm>
            <a:off x="4454820" y="2417862"/>
            <a:ext cx="23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pic>
        <p:nvPicPr>
          <p:cNvPr id="131" name="Google Shape;13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4252" y="567600"/>
            <a:ext cx="6182826" cy="4021801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22"/>
          <p:cNvSpPr txBox="1"/>
          <p:nvPr/>
        </p:nvSpPr>
        <p:spPr>
          <a:xfrm>
            <a:off x="6417075" y="918700"/>
            <a:ext cx="2693700" cy="102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/>
              <a:t>OAuth2 - 2 to 5</a:t>
            </a:r>
            <a:endParaRPr sz="24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800"/>
              <a:t>(Table 2 p14)</a:t>
            </a:r>
            <a:endParaRPr sz="18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400"/>
              <a:t>IPP - 6 to 9</a:t>
            </a:r>
            <a:endParaRPr sz="24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(Table 3 p16)</a:t>
            </a:r>
            <a:endParaRPr sz="1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3"/>
          <p:cNvSpPr txBox="1"/>
          <p:nvPr/>
        </p:nvSpPr>
        <p:spPr>
          <a:xfrm>
            <a:off x="533400" y="0"/>
            <a:ext cx="8096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150" tIns="17150" rIns="17150" bIns="171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</a:pPr>
            <a:r>
              <a:rPr lang="en-GB" sz="3600"/>
              <a:t>Discussion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3"/>
          <p:cNvSpPr/>
          <p:nvPr/>
        </p:nvSpPr>
        <p:spPr>
          <a:xfrm>
            <a:off x="4454820" y="2417862"/>
            <a:ext cx="23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graphicFrame>
        <p:nvGraphicFramePr>
          <p:cNvPr id="139" name="Google Shape;139;p23"/>
          <p:cNvGraphicFramePr/>
          <p:nvPr/>
        </p:nvGraphicFramePr>
        <p:xfrm>
          <a:off x="533400" y="763075"/>
          <a:ext cx="8172850" cy="3822495"/>
        </p:xfrm>
        <a:graphic>
          <a:graphicData uri="http://schemas.openxmlformats.org/drawingml/2006/table">
            <a:tbl>
              <a:tblPr>
                <a:noFill/>
                <a:tableStyleId>{9E40DEAA-4853-4997-AEA2-28D741A465A8}</a:tableStyleId>
              </a:tblPr>
              <a:tblGrid>
                <a:gridCol w="174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7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40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Authorise</a:t>
                      </a:r>
                      <a:endParaRPr sz="180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45720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Char char="●"/>
                      </a:pPr>
                      <a:r>
                        <a:rPr lang="en-GB" sz="1800"/>
                        <a:t>Can OAuth2 support the requirements?</a:t>
                      </a:r>
                      <a:endParaRPr sz="1800"/>
                    </a:p>
                    <a:p>
                      <a:pPr marL="45720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Char char="●"/>
                      </a:pPr>
                      <a:r>
                        <a:rPr lang="en-GB" sz="1800"/>
                        <a:t>Are there better alternatives to OAuth2?</a:t>
                      </a:r>
                      <a:endParaRPr sz="1800"/>
                    </a:p>
                    <a:p>
                      <a:pPr marL="45720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Char char="●"/>
                      </a:pPr>
                      <a:r>
                        <a:rPr lang="en-GB" sz="1800"/>
                        <a:t>Are there better alternatives to OAuth2 Device Flow e.g. OpenID Connect</a:t>
                      </a:r>
                      <a:endParaRPr sz="1800"/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70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Transfer</a:t>
                      </a:r>
                      <a:endParaRPr sz="180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45720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Char char="●"/>
                      </a:pPr>
                      <a:r>
                        <a:rPr lang="en-GB" sz="1800"/>
                        <a:t>Can IPP Infra support the requirements?</a:t>
                      </a:r>
                      <a:endParaRPr sz="1800"/>
                    </a:p>
                    <a:p>
                      <a:pPr marL="45720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Char char="●"/>
                      </a:pPr>
                      <a:r>
                        <a:rPr lang="en-GB" sz="1800"/>
                        <a:t>Are there better alternatives to IPP?</a:t>
                      </a:r>
                      <a:endParaRPr sz="1800"/>
                    </a:p>
                    <a:p>
                      <a:pPr marL="45720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Char char="●"/>
                      </a:pPr>
                      <a:r>
                        <a:rPr lang="en-GB" sz="1800"/>
                        <a:t>Can IPP Infra provide a secure method to transfer print jobs?</a:t>
                      </a:r>
                      <a:endParaRPr sz="1800"/>
                    </a:p>
                    <a:p>
                      <a:pPr marL="45720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Char char="●"/>
                      </a:pPr>
                      <a:r>
                        <a:rPr lang="en-GB" sz="1800"/>
                        <a:t>Does IPP Infra provide the range of operators, objects and attributes required?</a:t>
                      </a:r>
                      <a:endParaRPr sz="1800"/>
                    </a:p>
                    <a:p>
                      <a:pPr marL="45720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Char char="●"/>
                      </a:pPr>
                      <a:r>
                        <a:rPr lang="en-GB" sz="1800"/>
                        <a:t>Is PDF a suitable format for print jobs?</a:t>
                      </a:r>
                      <a:endParaRPr sz="1800"/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9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Report</a:t>
                      </a:r>
                      <a:endParaRPr sz="1800"/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45720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Char char="●"/>
                      </a:pPr>
                      <a:r>
                        <a:rPr lang="en-GB" sz="1800"/>
                        <a:t>Can IPP support the required attributes for reporting</a:t>
                      </a:r>
                      <a:endParaRPr sz="1800"/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4"/>
          <p:cNvSpPr txBox="1"/>
          <p:nvPr/>
        </p:nvSpPr>
        <p:spPr>
          <a:xfrm>
            <a:off x="533400" y="0"/>
            <a:ext cx="8096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150" tIns="17150" rIns="17150" bIns="171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</a:pPr>
            <a:r>
              <a:rPr lang="en-GB" sz="3600"/>
              <a:t>OAuth2 Device Grant discussion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4"/>
          <p:cNvSpPr txBox="1"/>
          <p:nvPr/>
        </p:nvSpPr>
        <p:spPr>
          <a:xfrm>
            <a:off x="880550" y="897400"/>
            <a:ext cx="7974900" cy="36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/>
              <a:t>Table 2 OAuth2 Device Authorisation Grant</a:t>
            </a:r>
            <a:endParaRPr sz="2800"/>
          </a:p>
        </p:txBody>
      </p:sp>
      <p:sp>
        <p:nvSpPr>
          <p:cNvPr id="146" name="Google Shape;146;p24"/>
          <p:cNvSpPr/>
          <p:nvPr/>
        </p:nvSpPr>
        <p:spPr>
          <a:xfrm>
            <a:off x="4454820" y="2417862"/>
            <a:ext cx="23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7"/>
          <p:cNvSpPr/>
          <p:nvPr/>
        </p:nvSpPr>
        <p:spPr>
          <a:xfrm>
            <a:off x="4454820" y="2417862"/>
            <a:ext cx="23436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pic>
        <p:nvPicPr>
          <p:cNvPr id="24" name="Google Shape;24;p7" descr="https://lh4.googleusercontent.com/rez2ZbrrzLuNcRHA7ccCARaacuGuXPxYkFeF55lMORuFImyWueNBrAaE50LIPwlNWxaUrS4ah7CUADMXa01LBDmdIVATKEcL-8WA25IlxFQKO1mbFRlDqjVundi6--h6Es-OJgI_1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5692" y="1488462"/>
            <a:ext cx="4729649" cy="2517483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7"/>
          <p:cNvSpPr/>
          <p:nvPr/>
        </p:nvSpPr>
        <p:spPr>
          <a:xfrm>
            <a:off x="455698" y="168025"/>
            <a:ext cx="7995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Printing is </a:t>
            </a:r>
            <a:r>
              <a:rPr lang="en-GB" sz="2800" b="1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boring</a:t>
            </a:r>
            <a:r>
              <a:rPr lang="en-GB" sz="28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……(but it is still important)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7"/>
          <p:cNvSpPr/>
          <p:nvPr/>
        </p:nvSpPr>
        <p:spPr>
          <a:xfrm>
            <a:off x="5185350" y="968175"/>
            <a:ext cx="3854100" cy="38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Users expect to print when </a:t>
            </a:r>
            <a:r>
              <a:rPr lang="en-GB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they</a:t>
            </a:r>
            <a:r>
              <a:rPr lang="en-GB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want to……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None/>
            </a:pPr>
            <a:endParaRPr sz="2400"/>
          </a:p>
          <a:p>
            <a:pPr marL="0" marR="0" lvl="0" indent="0" algn="l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en-GB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IT see it as a </a:t>
            </a:r>
            <a:r>
              <a:rPr lang="en-GB" sz="2400" b="1" i="0" u="none" strike="noStrike" cap="none">
                <a:solidFill>
                  <a:srgbClr val="000000"/>
                </a:solidFill>
              </a:rPr>
              <a:t>old </a:t>
            </a:r>
            <a:r>
              <a:rPr lang="en-GB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tech……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en-GB" sz="2400"/>
              <a:t>Procurement want to buy products…...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5"/>
          <p:cNvSpPr txBox="1"/>
          <p:nvPr/>
        </p:nvSpPr>
        <p:spPr>
          <a:xfrm>
            <a:off x="533400" y="0"/>
            <a:ext cx="8096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150" tIns="17150" rIns="17150" bIns="171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</a:pPr>
            <a:r>
              <a:rPr lang="en-GB" sz="3600"/>
              <a:t>IPP Discussion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5"/>
          <p:cNvSpPr txBox="1"/>
          <p:nvPr/>
        </p:nvSpPr>
        <p:spPr>
          <a:xfrm>
            <a:off x="880550" y="897400"/>
            <a:ext cx="7974900" cy="36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/>
              <a:t>Operators (tables 4 and 5)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/>
              <a:t>Attributes (tables 6 to 9)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/>
              <a:t>Events (tables 10 and 11)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 sz="2800"/>
              <a:t>Document format - PDF 1.7</a:t>
            </a:r>
            <a:endParaRPr sz="2800"/>
          </a:p>
        </p:txBody>
      </p:sp>
      <p:sp>
        <p:nvSpPr>
          <p:cNvPr id="153" name="Google Shape;153;p25"/>
          <p:cNvSpPr/>
          <p:nvPr/>
        </p:nvSpPr>
        <p:spPr>
          <a:xfrm>
            <a:off x="4454820" y="2417862"/>
            <a:ext cx="23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6"/>
          <p:cNvSpPr txBox="1"/>
          <p:nvPr/>
        </p:nvSpPr>
        <p:spPr>
          <a:xfrm>
            <a:off x="533400" y="0"/>
            <a:ext cx="8096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150" tIns="17150" rIns="17150" bIns="171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</a:pPr>
            <a:r>
              <a:rPr lang="en-GB" sz="3600"/>
              <a:t>Next steps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6"/>
          <p:cNvSpPr txBox="1"/>
          <p:nvPr/>
        </p:nvSpPr>
        <p:spPr>
          <a:xfrm>
            <a:off x="1095600" y="784375"/>
            <a:ext cx="7801800" cy="35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GB" sz="3000"/>
              <a:t>Do we want to take this forward?</a:t>
            </a:r>
            <a:endParaRPr sz="30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GB" sz="3000"/>
              <a:t>How do we take it forward?</a:t>
            </a:r>
            <a:endParaRPr sz="30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GB" sz="3000"/>
              <a:t>Extend the discussion paper into a draft standard?</a:t>
            </a:r>
            <a:endParaRPr sz="30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GB" sz="3000"/>
              <a:t>GDS can set up a Basecamp group to support collaboration and discussion</a:t>
            </a:r>
            <a:endParaRPr sz="3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7"/>
          <p:cNvSpPr/>
          <p:nvPr/>
        </p:nvSpPr>
        <p:spPr>
          <a:xfrm>
            <a:off x="4454820" y="2417862"/>
            <a:ext cx="23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165" name="Google Shape;165;p27"/>
          <p:cNvSpPr/>
          <p:nvPr/>
        </p:nvSpPr>
        <p:spPr>
          <a:xfrm>
            <a:off x="413657" y="486829"/>
            <a:ext cx="63963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solidFill>
                  <a:srgbClr val="2F5496"/>
                </a:solidFill>
              </a:rPr>
              <a:t>Sometimes p</a:t>
            </a:r>
            <a:r>
              <a:rPr lang="en-GB" sz="2800" b="0" i="0" u="none" strike="noStrike" cap="none">
                <a:solidFill>
                  <a:srgbClr val="2F5496"/>
                </a:solidFill>
                <a:latin typeface="Arial"/>
                <a:ea typeface="Arial"/>
                <a:cs typeface="Arial"/>
                <a:sym typeface="Arial"/>
              </a:rPr>
              <a:t>rinting can be </a:t>
            </a:r>
            <a:r>
              <a:rPr lang="en-GB" sz="2800" b="1" i="0" u="none" strike="noStrike" cap="none">
                <a:solidFill>
                  <a:srgbClr val="2F5496"/>
                </a:solidFill>
              </a:rPr>
              <a:t>interesting</a:t>
            </a:r>
            <a:endParaRPr sz="2800" b="1" i="0" u="none" strike="noStrike" cap="none">
              <a:solidFill>
                <a:srgbClr val="000000"/>
              </a:solidFill>
            </a:endParaRPr>
          </a:p>
        </p:txBody>
      </p:sp>
      <p:pic>
        <p:nvPicPr>
          <p:cNvPr id="166" name="Google Shape;166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31375" y="1010025"/>
            <a:ext cx="3481200" cy="3481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EB"/>
        </a:solidFill>
        <a:effectLst/>
      </p:bgPr>
    </p:bg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8"/>
          <p:cNvSpPr txBox="1">
            <a:spLocks noGrp="1"/>
          </p:cNvSpPr>
          <p:nvPr>
            <p:ph type="title"/>
          </p:nvPr>
        </p:nvSpPr>
        <p:spPr>
          <a:xfrm>
            <a:off x="508625" y="2183125"/>
            <a:ext cx="8507100" cy="171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150" tIns="17150" rIns="17150" bIns="171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Helvetica Neue"/>
              <a:buNone/>
            </a:pPr>
            <a:r>
              <a:rPr lang="en-GB" sz="3200" b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GovPrint Interoperability Workshop</a:t>
            </a:r>
            <a:endParaRPr sz="3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Helvetica Neue"/>
              <a:buNone/>
            </a:pPr>
            <a:r>
              <a:rPr lang="en-GB" sz="1800" b="1">
                <a:latin typeface="Helvetica Neue"/>
                <a:ea typeface="Helvetica Neue"/>
                <a:cs typeface="Helvetica Neue"/>
                <a:sym typeface="Helvetica Neue"/>
              </a:rPr>
              <a:t>28th October, 2019</a:t>
            </a:r>
            <a:br>
              <a:rPr lang="en-GB" sz="3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endParaRPr sz="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/>
          <p:nvPr/>
        </p:nvSpPr>
        <p:spPr>
          <a:xfrm>
            <a:off x="533400" y="0"/>
            <a:ext cx="8096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150" tIns="17150" rIns="17150" bIns="171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</a:pPr>
            <a:r>
              <a:rPr lang="en-GB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Users still need to print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8"/>
          <p:cNvSpPr txBox="1"/>
          <p:nvPr/>
        </p:nvSpPr>
        <p:spPr>
          <a:xfrm>
            <a:off x="880550" y="768725"/>
            <a:ext cx="7974900" cy="37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need for print hasn’t gone away</a:t>
            </a: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marR="0" lvl="0" indent="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GB" sz="3000">
                <a:latin typeface="Helvetica Neue"/>
                <a:ea typeface="Helvetica Neue"/>
                <a:cs typeface="Helvetica Neue"/>
                <a:sym typeface="Helvetica Neue"/>
              </a:rPr>
              <a:t>But it is changing…..</a:t>
            </a:r>
            <a:endParaRPr/>
          </a:p>
        </p:txBody>
      </p:sp>
      <p:sp>
        <p:nvSpPr>
          <p:cNvPr id="33" name="Google Shape;33;p8"/>
          <p:cNvSpPr/>
          <p:nvPr/>
        </p:nvSpPr>
        <p:spPr>
          <a:xfrm>
            <a:off x="4454820" y="2417862"/>
            <a:ext cx="234360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/>
          <p:nvPr/>
        </p:nvSpPr>
        <p:spPr>
          <a:xfrm>
            <a:off x="533400" y="0"/>
            <a:ext cx="8096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150" tIns="17150" rIns="17150" bIns="171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</a:pPr>
            <a:r>
              <a:rPr lang="en-GB" sz="3600"/>
              <a:t>Interoperability Workshop Agenda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9"/>
          <p:cNvSpPr txBox="1"/>
          <p:nvPr/>
        </p:nvSpPr>
        <p:spPr>
          <a:xfrm>
            <a:off x="533400" y="660075"/>
            <a:ext cx="8322000" cy="38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/>
              <a:t>Introduction - objectives and ground rules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/>
              <a:t>Context / background - why Government needs it?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/>
              <a:t>What does it need to do?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/>
              <a:t>How could and should it be done?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 sz="2800"/>
              <a:t>What do we do next?</a:t>
            </a:r>
            <a:endParaRPr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/>
        </p:nvSpPr>
        <p:spPr>
          <a:xfrm>
            <a:off x="533400" y="0"/>
            <a:ext cx="8096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150" tIns="17150" rIns="17150" bIns="171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</a:pPr>
            <a:r>
              <a:rPr lang="en-GB" sz="3600"/>
              <a:t>Organisations Represented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10"/>
          <p:cNvSpPr txBox="1"/>
          <p:nvPr/>
        </p:nvSpPr>
        <p:spPr>
          <a:xfrm>
            <a:off x="880550" y="626050"/>
            <a:ext cx="3378300" cy="38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Canon</a:t>
            </a:r>
            <a:endParaRPr sz="18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Cirros</a:t>
            </a:r>
            <a:endParaRPr sz="18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EveryonePrint</a:t>
            </a:r>
            <a:endParaRPr sz="18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Forcepoint</a:t>
            </a:r>
            <a:endParaRPr sz="18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HP</a:t>
            </a:r>
            <a:endParaRPr sz="18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Kofax</a:t>
            </a:r>
            <a:endParaRPr sz="18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Konica Minolta</a:t>
            </a:r>
            <a:endParaRPr sz="18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Kyocera</a:t>
            </a:r>
            <a:endParaRPr sz="18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Lexmark</a:t>
            </a:r>
            <a:endParaRPr sz="18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LRS</a:t>
            </a:r>
            <a:endParaRPr sz="18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46" name="Google Shape;46;p10"/>
          <p:cNvSpPr/>
          <p:nvPr/>
        </p:nvSpPr>
        <p:spPr>
          <a:xfrm>
            <a:off x="4454820" y="2417862"/>
            <a:ext cx="23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  <p:sp>
        <p:nvSpPr>
          <p:cNvPr id="47" name="Google Shape;47;p10"/>
          <p:cNvSpPr txBox="1"/>
          <p:nvPr/>
        </p:nvSpPr>
        <p:spPr>
          <a:xfrm>
            <a:off x="4689125" y="626050"/>
            <a:ext cx="3378300" cy="38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</a:rPr>
              <a:t>OneQ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1800">
                <a:solidFill>
                  <a:schemeClr val="dk1"/>
                </a:solidFill>
              </a:rPr>
              <a:t>PaperCut</a:t>
            </a: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1800">
                <a:solidFill>
                  <a:schemeClr val="dk1"/>
                </a:solidFill>
              </a:rPr>
              <a:t>PrinterLogic</a:t>
            </a:r>
            <a:endParaRPr sz="180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PrinterOn</a:t>
            </a:r>
            <a:endParaRPr sz="18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ProcessFusion</a:t>
            </a:r>
            <a:endParaRPr sz="18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Ricoh</a:t>
            </a:r>
            <a:endParaRPr sz="18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SCC</a:t>
            </a:r>
            <a:endParaRPr sz="18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Thinprint Ezeep</a:t>
            </a:r>
            <a:endParaRPr sz="1800"/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Xerox</a:t>
            </a:r>
            <a:endParaRPr sz="18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1800">
                <a:solidFill>
                  <a:schemeClr val="dk1"/>
                </a:solidFill>
              </a:rPr>
              <a:t>Printer Working Group (PWG)</a:t>
            </a:r>
            <a:endParaRPr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/>
          <p:nvPr/>
        </p:nvSpPr>
        <p:spPr>
          <a:xfrm>
            <a:off x="533400" y="0"/>
            <a:ext cx="8096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150" tIns="17150" rIns="17150" bIns="171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</a:pPr>
            <a:r>
              <a:rPr lang="en-GB" sz="3600"/>
              <a:t>Meeting Objectives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1"/>
          <p:cNvSpPr txBox="1"/>
          <p:nvPr/>
        </p:nvSpPr>
        <p:spPr>
          <a:xfrm>
            <a:off x="1156225" y="685050"/>
            <a:ext cx="7699200" cy="382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/>
              <a:t>Review proposed standards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/>
              <a:t>Identify challenges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/>
              <a:t>Agree standards in principle (not detail)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 sz="2800"/>
              <a:t>Agree next steps</a:t>
            </a:r>
            <a:endParaRPr sz="2800"/>
          </a:p>
        </p:txBody>
      </p:sp>
      <p:sp>
        <p:nvSpPr>
          <p:cNvPr id="54" name="Google Shape;54;p11"/>
          <p:cNvSpPr/>
          <p:nvPr/>
        </p:nvSpPr>
        <p:spPr>
          <a:xfrm>
            <a:off x="4454820" y="2417862"/>
            <a:ext cx="23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/>
        </p:nvSpPr>
        <p:spPr>
          <a:xfrm>
            <a:off x="533400" y="0"/>
            <a:ext cx="8096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150" tIns="17150" rIns="17150" bIns="171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</a:pPr>
            <a:r>
              <a:rPr lang="en-GB" sz="3600"/>
              <a:t>Some ground rules…. 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2"/>
          <p:cNvSpPr txBox="1"/>
          <p:nvPr/>
        </p:nvSpPr>
        <p:spPr>
          <a:xfrm>
            <a:off x="533400" y="533450"/>
            <a:ext cx="8322000" cy="39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/>
              <a:t>Do not share confidential information in the meeting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/>
              <a:t>Participation does not mean a commitment to develop or deliver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/>
              <a:t>GDS is not precious about proposed standards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/>
              <a:t>Questions / discussion at any point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 sz="2800"/>
              <a:t>If we run out of time we will skip to next steps</a:t>
            </a:r>
            <a:endParaRPr sz="2800"/>
          </a:p>
        </p:txBody>
      </p:sp>
      <p:sp>
        <p:nvSpPr>
          <p:cNvPr id="61" name="Google Shape;61;p12"/>
          <p:cNvSpPr/>
          <p:nvPr/>
        </p:nvSpPr>
        <p:spPr>
          <a:xfrm>
            <a:off x="4454820" y="2417862"/>
            <a:ext cx="23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/>
        </p:nvSpPr>
        <p:spPr>
          <a:xfrm>
            <a:off x="533400" y="0"/>
            <a:ext cx="8096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150" tIns="17150" rIns="17150" bIns="171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</a:pPr>
            <a:r>
              <a:rPr lang="en-GB" sz="3600"/>
              <a:t>Before we start…. 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880550" y="567600"/>
            <a:ext cx="8144400" cy="39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/>
              <a:t>Let’s </a:t>
            </a:r>
            <a:r>
              <a:rPr lang="en-GB" sz="2800" b="1"/>
              <a:t>not </a:t>
            </a:r>
            <a:r>
              <a:rPr lang="en-GB" sz="2800"/>
              <a:t>focus on reasons </a:t>
            </a:r>
            <a:r>
              <a:rPr lang="en-GB" sz="2800" b="1"/>
              <a:t>not </a:t>
            </a:r>
            <a:r>
              <a:rPr lang="en-GB" sz="2800"/>
              <a:t>to do it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/>
              <a:t>We can identify the </a:t>
            </a:r>
            <a:r>
              <a:rPr lang="en-GB" sz="2800" b="1"/>
              <a:t>challenges </a:t>
            </a:r>
            <a:r>
              <a:rPr lang="en-GB" sz="2800"/>
              <a:t>(technical, commercial &amp; cultural)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/>
              <a:t>Today is about </a:t>
            </a:r>
            <a:r>
              <a:rPr lang="en-GB" sz="2800" b="1"/>
              <a:t>feasibility </a:t>
            </a:r>
            <a:r>
              <a:rPr lang="en-GB" sz="2800"/>
              <a:t>not delivery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/>
              <a:t>Focus on the </a:t>
            </a:r>
            <a:r>
              <a:rPr lang="en-GB" sz="2800" b="1"/>
              <a:t>MVP </a:t>
            </a:r>
            <a:r>
              <a:rPr lang="en-GB" sz="2800"/>
              <a:t>requirements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/>
              <a:t>Many participants are </a:t>
            </a:r>
            <a:r>
              <a:rPr lang="en-GB" sz="2800" b="1"/>
              <a:t>online</a:t>
            </a:r>
            <a:endParaRPr sz="2800" b="1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sz="2800"/>
          </a:p>
        </p:txBody>
      </p:sp>
      <p:sp>
        <p:nvSpPr>
          <p:cNvPr id="68" name="Google Shape;68;p13"/>
          <p:cNvSpPr/>
          <p:nvPr/>
        </p:nvSpPr>
        <p:spPr>
          <a:xfrm>
            <a:off x="4454820" y="2417862"/>
            <a:ext cx="23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/>
        </p:nvSpPr>
        <p:spPr>
          <a:xfrm>
            <a:off x="533400" y="0"/>
            <a:ext cx="8096400" cy="56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150" tIns="17150" rIns="17150" bIns="171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</a:pPr>
            <a:r>
              <a:rPr lang="en-GB" sz="3600"/>
              <a:t>Some context, the story so far 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4"/>
          <p:cNvSpPr txBox="1"/>
          <p:nvPr/>
        </p:nvSpPr>
        <p:spPr>
          <a:xfrm>
            <a:off x="880550" y="873800"/>
            <a:ext cx="7974900" cy="36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/>
              <a:t>GDS Common Technology Services (CTS)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/>
              <a:t>UK Government Hubs Programme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800"/>
              <a:t>Smarter Working</a:t>
            </a: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800"/>
          </a:p>
          <a:p>
            <a:pPr marL="0" marR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 sz="2800" b="1"/>
              <a:t>Mobile </a:t>
            </a:r>
            <a:r>
              <a:rPr lang="en-GB" sz="2800"/>
              <a:t>workers in </a:t>
            </a:r>
            <a:r>
              <a:rPr lang="en-GB" sz="2800" b="1"/>
              <a:t>multiple </a:t>
            </a:r>
            <a:r>
              <a:rPr lang="en-GB" sz="2800"/>
              <a:t>buildings operated </a:t>
            </a:r>
            <a:r>
              <a:rPr lang="en-GB" sz="2800" b="1"/>
              <a:t>multiple </a:t>
            </a:r>
            <a:r>
              <a:rPr lang="en-GB" sz="2800"/>
              <a:t>organisations (mobility &amp; multi-tenancy)</a:t>
            </a:r>
            <a:endParaRPr sz="2800"/>
          </a:p>
        </p:txBody>
      </p:sp>
      <p:sp>
        <p:nvSpPr>
          <p:cNvPr id="75" name="Google Shape;75;p14"/>
          <p:cNvSpPr/>
          <p:nvPr/>
        </p:nvSpPr>
        <p:spPr>
          <a:xfrm>
            <a:off x="4454820" y="2417862"/>
            <a:ext cx="2343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DS Presentation Template 16:9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FFFFF"/>
      </a:accent3>
      <a:accent4>
        <a:srgbClr val="0365C0"/>
      </a:accent4>
      <a:accent5>
        <a:srgbClr val="00882B"/>
      </a:accent5>
      <a:accent6>
        <a:srgbClr val="FFFFFF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1209</Words>
  <Application>Microsoft Office PowerPoint</Application>
  <PresentationFormat>On-screen Show (16:9)</PresentationFormat>
  <Paragraphs>240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Cabin</vt:lpstr>
      <vt:lpstr>Helvetica Neue</vt:lpstr>
      <vt:lpstr>GDS Presentation Template 16:9</vt:lpstr>
      <vt:lpstr>GovPrint Interoperability Workshop 28th October, 2019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GovPrint Interoperability Workshop 28th October, 2019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GovPrint Interoperability Workshop 28th October, 2019 </dc:title>
  <cp:lastModifiedBy>Keith Houghton</cp:lastModifiedBy>
  <cp:revision>1</cp:revision>
  <dcterms:modified xsi:type="dcterms:W3CDTF">2019-10-28T15:29:05Z</dcterms:modified>
</cp:coreProperties>
</file>