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s/comment1.xml" ContentType="application/vnd.openxmlformats-officedocument.presentationml.comments+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57799" marR="57799" indent="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mAuthor id="0" name="Michael Sweet" initials="MS" lastIdx="1" clrIdx="0"/>
</p:cmAuthorLst>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444EE3BA-0A96-48C7-A514-E6EDF355F4E2}"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E5EAFF"/>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comments" Target="comments/comment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s>

</file>

<file path=ppt/comments/comment1.xml><?xml version="1.0" encoding="utf-8"?>
<p:cm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m authorId="0" dt="2022-11-10T15:58:48.935" idx="1">
    <p:pos x="5685" y="2774"/>
    <p:text>Need to update this</p:text>
    <p:extLst>
      <p:ext uri="{C676402C-5697-4E1C-873F-D02D1690AC5C}">
        <p15:threadingInfo xmlns:p15="http://schemas.microsoft.com/office/powerpoint/2012/main" timeZoneBias="300"/>
      </p:ext>
    </p:extLst>
  </p:cm>
</p:cmLst>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5" name="Shape 65"/>
          <p:cNvSpPr/>
          <p:nvPr>
            <p:ph type="sldImg"/>
          </p:nvPr>
        </p:nvSpPr>
        <p:spPr>
          <a:xfrm>
            <a:off x="1143000" y="685800"/>
            <a:ext cx="4572000" cy="3429000"/>
          </a:xfrm>
          <a:prstGeom prst="rect">
            <a:avLst/>
          </a:prstGeom>
        </p:spPr>
        <p:txBody>
          <a:bodyPr/>
          <a:lstStyle/>
          <a:p>
            <a:pPr/>
          </a:p>
        </p:txBody>
      </p:sp>
      <p:sp>
        <p:nvSpPr>
          <p:cNvPr id="66" name="Shape 6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825500" latinLnBrk="0">
      <a:defRPr>
        <a:latin typeface="Lucida Grande"/>
        <a:ea typeface="Lucida Grande"/>
        <a:cs typeface="Lucida Grande"/>
        <a:sym typeface="Lucida Grande"/>
      </a:defRPr>
    </a:lvl1pPr>
    <a:lvl2pPr indent="228600" defTabSz="825500" latinLnBrk="0">
      <a:defRPr>
        <a:latin typeface="Lucida Grande"/>
        <a:ea typeface="Lucida Grande"/>
        <a:cs typeface="Lucida Grande"/>
        <a:sym typeface="Lucida Grande"/>
      </a:defRPr>
    </a:lvl2pPr>
    <a:lvl3pPr indent="457200" defTabSz="825500" latinLnBrk="0">
      <a:defRPr>
        <a:latin typeface="Lucida Grande"/>
        <a:ea typeface="Lucida Grande"/>
        <a:cs typeface="Lucida Grande"/>
        <a:sym typeface="Lucida Grande"/>
      </a:defRPr>
    </a:lvl3pPr>
    <a:lvl4pPr indent="685800" defTabSz="825500" latinLnBrk="0">
      <a:defRPr>
        <a:latin typeface="Lucida Grande"/>
        <a:ea typeface="Lucida Grande"/>
        <a:cs typeface="Lucida Grande"/>
        <a:sym typeface="Lucida Grande"/>
      </a:defRPr>
    </a:lvl4pPr>
    <a:lvl5pPr indent="914400" defTabSz="825500" latinLnBrk="0">
      <a:defRPr>
        <a:latin typeface="Lucida Grande"/>
        <a:ea typeface="Lucida Grande"/>
        <a:cs typeface="Lucida Grande"/>
        <a:sym typeface="Lucida Grande"/>
      </a:defRPr>
    </a:lvl5pPr>
    <a:lvl6pPr indent="1143000" defTabSz="825500" latinLnBrk="0">
      <a:defRPr>
        <a:latin typeface="Lucida Grande"/>
        <a:ea typeface="Lucida Grande"/>
        <a:cs typeface="Lucida Grande"/>
        <a:sym typeface="Lucida Grande"/>
      </a:defRPr>
    </a:lvl6pPr>
    <a:lvl7pPr indent="1371600" defTabSz="825500" latinLnBrk="0">
      <a:defRPr>
        <a:latin typeface="Lucida Grande"/>
        <a:ea typeface="Lucida Grande"/>
        <a:cs typeface="Lucida Grande"/>
        <a:sym typeface="Lucida Grande"/>
      </a:defRPr>
    </a:lvl7pPr>
    <a:lvl8pPr indent="1600200" defTabSz="825500" latinLnBrk="0">
      <a:defRPr>
        <a:latin typeface="Lucida Grande"/>
        <a:ea typeface="Lucida Grande"/>
        <a:cs typeface="Lucida Grande"/>
        <a:sym typeface="Lucida Grande"/>
      </a:defRPr>
    </a:lvl8pPr>
    <a:lvl9pPr indent="1828800" defTabSz="825500" latinLnBrk="0">
      <a:defRPr>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p:spTree>
      <p:nvGrpSpPr>
        <p:cNvPr id="1" name=""/>
        <p:cNvGrpSpPr/>
        <p:nvPr/>
      </p:nvGrpSpPr>
      <p:grpSpPr>
        <a:xfrm>
          <a:off x="0" y="0"/>
          <a:ext cx="0" cy="0"/>
          <a:chOff x="0" y="0"/>
          <a:chExt cx="0" cy="0"/>
        </a:xfrm>
      </p:grpSpPr>
      <p:sp>
        <p:nvSpPr>
          <p:cNvPr id="16"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17" name="The Printer Working Group"/>
          <p:cNvSpPr txBox="1"/>
          <p:nvPr/>
        </p:nvSpPr>
        <p:spPr>
          <a:xfrm>
            <a:off x="596900" y="3644900"/>
            <a:ext cx="8208297" cy="71582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b="1" sz="5000">
                <a:solidFill>
                  <a:srgbClr val="5D70B7"/>
                </a:solidFill>
                <a:uFill>
                  <a:solidFill>
                    <a:srgbClr val="5D70B7"/>
                  </a:solidFill>
                </a:uFill>
              </a:defRPr>
            </a:lvl1pPr>
          </a:lstStyle>
          <a:p>
            <a:pPr/>
            <a:r>
              <a:t>The Printer Working Group</a:t>
            </a:r>
          </a:p>
        </p:txBody>
      </p:sp>
      <p:pic>
        <p:nvPicPr>
          <p:cNvPr id="18" name="pwg-transparency.png" descr="pwg-transparency.png"/>
          <p:cNvPicPr>
            <a:picLocks noChangeAspect="1"/>
          </p:cNvPicPr>
          <p:nvPr/>
        </p:nvPicPr>
        <p:blipFill>
          <a:blip r:embed="rId2">
            <a:extLst/>
          </a:blip>
          <a:stretch>
            <a:fillRect/>
          </a:stretch>
        </p:blipFill>
        <p:spPr>
          <a:xfrm>
            <a:off x="647700" y="647700"/>
            <a:ext cx="2709334" cy="2942038"/>
          </a:xfrm>
          <a:prstGeom prst="rect">
            <a:avLst/>
          </a:prstGeom>
        </p:spPr>
      </p:pic>
      <p:sp>
        <p:nvSpPr>
          <p:cNvPr id="19" name="Copyright © 2022 The Printer Working Group. All rights reserved. The IPP Everywhere and PWG logos are trademarks of the IEEE-ISTO."/>
          <p:cNvSpPr txBox="1"/>
          <p:nvPr/>
        </p:nvSpPr>
        <p:spPr>
          <a:xfrm>
            <a:off x="177800" y="9484642"/>
            <a:ext cx="121539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20" name="®"/>
          <p:cNvSpPr txBox="1"/>
          <p:nvPr/>
        </p:nvSpPr>
        <p:spPr>
          <a:xfrm>
            <a:off x="3289300" y="3378200"/>
            <a:ext cx="373805"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400"/>
            </a:lvl1pPr>
          </a:lstStyle>
          <a:p>
            <a:pPr/>
            <a:r>
              <a:t>®</a:t>
            </a:r>
          </a:p>
        </p:txBody>
      </p:sp>
      <p:sp>
        <p:nvSpPr>
          <p:cNvPr id="21" name="Title Text"/>
          <p:cNvSpPr txBox="1"/>
          <p:nvPr>
            <p:ph type="title"/>
          </p:nvPr>
        </p:nvSpPr>
        <p:spPr>
          <a:xfrm>
            <a:off x="647700" y="4533900"/>
            <a:ext cx="11709400" cy="1803400"/>
          </a:xfrm>
          <a:prstGeom prst="rect">
            <a:avLst/>
          </a:prstGeom>
        </p:spPr>
        <p:txBody>
          <a:bodyPr/>
          <a:lstStyle>
            <a:lvl1pPr>
              <a:defRPr>
                <a:solidFill>
                  <a:srgbClr val="000000"/>
                </a:solidFill>
                <a:uFill>
                  <a:solidFill>
                    <a:srgbClr val="000000"/>
                  </a:solidFill>
                </a:uFill>
              </a:defRPr>
            </a:lvl1pPr>
          </a:lstStyle>
          <a:p>
            <a:pPr/>
            <a:r>
              <a:t>Title Text</a:t>
            </a:r>
          </a:p>
        </p:txBody>
      </p:sp>
      <p:sp>
        <p:nvSpPr>
          <p:cNvPr id="22" name="Body Level One…"/>
          <p:cNvSpPr txBox="1"/>
          <p:nvPr>
            <p:ph type="body" sz="half" idx="1"/>
          </p:nvPr>
        </p:nvSpPr>
        <p:spPr>
          <a:xfrm>
            <a:off x="647700" y="6324600"/>
            <a:ext cx="11709400" cy="2895600"/>
          </a:xfrm>
          <a:prstGeom prst="rect">
            <a:avLst/>
          </a:prstGeom>
        </p:spPr>
        <p:txBody>
          <a:bodyPr/>
          <a:lstStyle>
            <a:lvl1pPr marL="0" indent="0">
              <a:buSzTx/>
              <a:buNone/>
              <a:defRPr sz="3400"/>
            </a:lvl1pPr>
            <a:lvl2pPr marL="0" indent="0">
              <a:buSzTx/>
              <a:buNone/>
              <a:defRPr sz="3400"/>
            </a:lvl2pPr>
            <a:lvl3pPr marL="0" indent="0">
              <a:buSzTx/>
              <a:buNone/>
              <a:defRPr sz="3400"/>
            </a:lvl3pPr>
            <a:lvl4pPr marL="0" indent="0">
              <a:buSzTx/>
              <a:buNone/>
              <a:defRPr sz="3400"/>
            </a:lvl4pPr>
            <a:lvl5pPr marL="0" indent="0">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 Slide">
    <p:spTree>
      <p:nvGrpSpPr>
        <p:cNvPr id="1" name=""/>
        <p:cNvGrpSpPr/>
        <p:nvPr/>
      </p:nvGrpSpPr>
      <p:grpSpPr>
        <a:xfrm>
          <a:off x="0" y="0"/>
          <a:ext cx="0" cy="0"/>
          <a:chOff x="0" y="0"/>
          <a:chExt cx="0" cy="0"/>
        </a:xfrm>
      </p:grpSpPr>
      <p:sp>
        <p:nvSpPr>
          <p:cNvPr id="30" name="Title Text"/>
          <p:cNvSpPr txBox="1"/>
          <p:nvPr>
            <p:ph type="title"/>
          </p:nvPr>
        </p:nvSpPr>
        <p:spPr>
          <a:prstGeom prst="rect">
            <a:avLst/>
          </a:prstGeom>
        </p:spPr>
        <p:txBody>
          <a:bodyPr/>
          <a:lstStyle/>
          <a:p>
            <a:pPr/>
            <a:r>
              <a:t>Title Text</a:t>
            </a:r>
          </a:p>
        </p:txBody>
      </p:sp>
      <p:sp>
        <p:nvSpPr>
          <p:cNvPr id="3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iagram Slide">
    <p:spTree>
      <p:nvGrpSpPr>
        <p:cNvPr id="1" name=""/>
        <p:cNvGrpSpPr/>
        <p:nvPr/>
      </p:nvGrpSpPr>
      <p:grpSpPr>
        <a:xfrm>
          <a:off x="0" y="0"/>
          <a:ext cx="0" cy="0"/>
          <a:chOff x="0" y="0"/>
          <a:chExt cx="0" cy="0"/>
        </a:xfrm>
      </p:grpSpPr>
      <p:sp>
        <p:nvSpPr>
          <p:cNvPr id="39"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40"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41"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42"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43"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44" name="Title Text"/>
          <p:cNvSpPr txBox="1"/>
          <p:nvPr>
            <p:ph type="title"/>
          </p:nvPr>
        </p:nvSpPr>
        <p:spPr>
          <a:xfrm>
            <a:off x="647700" y="65475"/>
            <a:ext cx="10782300" cy="1447801"/>
          </a:xfrm>
          <a:prstGeom prst="rect">
            <a:avLst/>
          </a:prstGeom>
        </p:spPr>
        <p:txBody>
          <a:bodyPr/>
          <a:lstStyle/>
          <a:p>
            <a:pPr/>
            <a:r>
              <a:t>Title Text</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Column Slide">
    <p:spTree>
      <p:nvGrpSpPr>
        <p:cNvPr id="1" name=""/>
        <p:cNvGrpSpPr/>
        <p:nvPr/>
      </p:nvGrpSpPr>
      <p:grpSpPr>
        <a:xfrm>
          <a:off x="0" y="0"/>
          <a:ext cx="0" cy="0"/>
          <a:chOff x="0" y="0"/>
          <a:chExt cx="0" cy="0"/>
        </a:xfrm>
      </p:grpSpPr>
      <p:sp>
        <p:nvSpPr>
          <p:cNvPr id="52"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53"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54"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55"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56"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57" name="Title Text"/>
          <p:cNvSpPr txBox="1"/>
          <p:nvPr>
            <p:ph type="title"/>
          </p:nvPr>
        </p:nvSpPr>
        <p:spPr>
          <a:xfrm>
            <a:off x="647700" y="65475"/>
            <a:ext cx="10744200" cy="1447801"/>
          </a:xfrm>
          <a:prstGeom prst="rect">
            <a:avLst/>
          </a:prstGeom>
        </p:spPr>
        <p:txBody>
          <a:bodyPr/>
          <a:lstStyle/>
          <a:p>
            <a:pPr/>
            <a:r>
              <a:t>Title Text</a:t>
            </a:r>
          </a:p>
        </p:txBody>
      </p:sp>
      <p:sp>
        <p:nvSpPr>
          <p:cNvPr id="58" name="Body Level One…"/>
          <p:cNvSpPr txBox="1"/>
          <p:nvPr>
            <p:ph type="body" idx="1"/>
          </p:nvPr>
        </p:nvSpPr>
        <p:spPr>
          <a:xfrm>
            <a:off x="647700" y="1955800"/>
            <a:ext cx="11557000" cy="7480300"/>
          </a:xfrm>
          <a:prstGeom prst="rect">
            <a:avLst/>
          </a:prstGeom>
        </p:spPr>
        <p:txBody>
          <a:bodyPr numCol="2" spcCol="577850"/>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3"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4"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5"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6"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7" name="Title Text"/>
          <p:cNvSpPr txBox="1"/>
          <p:nvPr>
            <p:ph type="title"/>
          </p:nvPr>
        </p:nvSpPr>
        <p:spPr>
          <a:xfrm>
            <a:off x="647700" y="65475"/>
            <a:ext cx="10769600" cy="144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p>
            <a:pPr/>
            <a:r>
              <a:t>Title Text</a:t>
            </a:r>
          </a:p>
        </p:txBody>
      </p:sp>
      <p:sp>
        <p:nvSpPr>
          <p:cNvPr id="8" name="Body Level One…"/>
          <p:cNvSpPr txBox="1"/>
          <p:nvPr>
            <p:ph type="body" idx="1"/>
          </p:nvPr>
        </p:nvSpPr>
        <p:spPr>
          <a:xfrm>
            <a:off x="647700" y="1955800"/>
            <a:ext cx="11709400" cy="7480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783590" indent="-285750">
              <a:spcBef>
                <a:spcPts val="600"/>
              </a:spcBef>
              <a:defRPr sz="2400"/>
            </a:lvl2pPr>
            <a:lvl3pPr marL="1183639" indent="-228600">
              <a:defRPr sz="2400"/>
            </a:lvl3pPr>
            <a:lvl4pPr marL="1640839" indent="-228600">
              <a:spcBef>
                <a:spcPts val="500"/>
              </a:spcBef>
              <a:defRPr sz="1800"/>
            </a:lvl4pPr>
            <a:lvl5pPr marL="2098039" indent="-228600">
              <a:spcBef>
                <a:spcPts val="500"/>
              </a:spcBef>
              <a:defRPr sz="1800"/>
            </a:lvl5pPr>
          </a:lstStyle>
          <a:p>
            <a:pPr/>
            <a:r>
              <a:t>Body Level One</a:t>
            </a:r>
          </a:p>
          <a:p>
            <a:pPr lvl="1"/>
            <a:r>
              <a:t>Body Level Two</a:t>
            </a:r>
          </a:p>
          <a:p>
            <a:pPr lvl="2"/>
            <a:r>
              <a:t>Body Level Three</a:t>
            </a:r>
          </a:p>
          <a:p>
            <a:pPr lvl="3"/>
            <a:r>
              <a:t>Body Level Four</a:t>
            </a:r>
          </a:p>
          <a:p>
            <a:pPr lvl="4"/>
            <a:r>
              <a:t>Body Level Five</a:t>
            </a:r>
          </a:p>
        </p:txBody>
      </p:sp>
      <p:sp>
        <p:nvSpPr>
          <p:cNvPr id="9" name="Slide Number"/>
          <p:cNvSpPr txBox="1"/>
          <p:nvPr>
            <p:ph type="sldNum" sz="quarter" idx="2"/>
          </p:nvPr>
        </p:nvSpPr>
        <p:spPr>
          <a:xfrm>
            <a:off x="12513354" y="9487551"/>
            <a:ext cx="210468" cy="197384"/>
          </a:xfrm>
          <a:prstGeom prst="rect">
            <a:avLst/>
          </a:prstGeom>
          <a:ln w="12700">
            <a:miter lim="400000"/>
          </a:ln>
        </p:spPr>
        <p:txBody>
          <a:bodyPr wrap="none" lIns="0" tIns="0" rIns="0" bIns="0" anchor="ctr">
            <a:spAutoFit/>
          </a:bodyPr>
          <a:lstStyle>
            <a:lvl1pPr marL="0" marR="0" algn="ctr" defTabSz="825500">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transition xmlns:p14="http://schemas.microsoft.com/office/powerpoint/2010/main" spd="med" advClick="1"/>
  <p:txStyles>
    <p:titleStyle>
      <a:lvl1pPr marL="57799" marR="57799" indent="0" algn="l" defTabSz="1295400" rtl="0" latinLnBrk="0">
        <a:lnSpc>
          <a:spcPct val="100000"/>
        </a:lnSpc>
        <a:spcBef>
          <a:spcPts val="0"/>
        </a:spcBef>
        <a:spcAft>
          <a:spcPts val="0"/>
        </a:spcAft>
        <a:buClrTx/>
        <a:buSzTx/>
        <a:buFontTx/>
        <a:buNone/>
        <a:tabLst/>
        <a:defRPr b="0" baseline="0" cap="none" i="0" spc="0" strike="noStrike" sz="4200" u="none">
          <a:solidFill>
            <a:srgbClr val="FFFFFF"/>
          </a:solidFill>
          <a:uFill>
            <a:solidFill>
              <a:srgbClr val="FFFFFF"/>
            </a:solidFill>
          </a:uFill>
          <a:latin typeface="+mn-lt"/>
          <a:ea typeface="+mn-ea"/>
          <a:cs typeface="+mn-cs"/>
          <a:sym typeface="Verdana"/>
        </a:defRPr>
      </a:lvl1pPr>
      <a:lvl2pPr marL="57799" marR="57799" indent="228600" algn="l" defTabSz="1295400" rtl="0" latinLnBrk="0">
        <a:lnSpc>
          <a:spcPct val="100000"/>
        </a:lnSpc>
        <a:spcBef>
          <a:spcPts val="0"/>
        </a:spcBef>
        <a:spcAft>
          <a:spcPts val="0"/>
        </a:spcAft>
        <a:buClrTx/>
        <a:buSzTx/>
        <a:buFontTx/>
        <a:buNone/>
        <a:tabLst/>
        <a:defRPr b="0" baseline="0" cap="none" i="0" spc="0" strike="noStrike" sz="4200" u="none">
          <a:solidFill>
            <a:srgbClr val="FFFFFF"/>
          </a:solidFill>
          <a:uFill>
            <a:solidFill>
              <a:srgbClr val="FFFFFF"/>
            </a:solidFill>
          </a:uFill>
          <a:latin typeface="+mn-lt"/>
          <a:ea typeface="+mn-ea"/>
          <a:cs typeface="+mn-cs"/>
          <a:sym typeface="Verdana"/>
        </a:defRPr>
      </a:lvl2pPr>
      <a:lvl3pPr marL="57799" marR="57799" indent="457200" algn="l" defTabSz="1295400" rtl="0" latinLnBrk="0">
        <a:lnSpc>
          <a:spcPct val="100000"/>
        </a:lnSpc>
        <a:spcBef>
          <a:spcPts val="0"/>
        </a:spcBef>
        <a:spcAft>
          <a:spcPts val="0"/>
        </a:spcAft>
        <a:buClrTx/>
        <a:buSzTx/>
        <a:buFontTx/>
        <a:buNone/>
        <a:tabLst/>
        <a:defRPr b="0" baseline="0" cap="none" i="0" spc="0" strike="noStrike" sz="4200" u="none">
          <a:solidFill>
            <a:srgbClr val="FFFFFF"/>
          </a:solidFill>
          <a:uFill>
            <a:solidFill>
              <a:srgbClr val="FFFFFF"/>
            </a:solidFill>
          </a:uFill>
          <a:latin typeface="+mn-lt"/>
          <a:ea typeface="+mn-ea"/>
          <a:cs typeface="+mn-cs"/>
          <a:sym typeface="Verdana"/>
        </a:defRPr>
      </a:lvl3pPr>
      <a:lvl4pPr marL="57799" marR="57799" indent="685800" algn="l" defTabSz="1295400" rtl="0" latinLnBrk="0">
        <a:lnSpc>
          <a:spcPct val="100000"/>
        </a:lnSpc>
        <a:spcBef>
          <a:spcPts val="0"/>
        </a:spcBef>
        <a:spcAft>
          <a:spcPts val="0"/>
        </a:spcAft>
        <a:buClrTx/>
        <a:buSzTx/>
        <a:buFontTx/>
        <a:buNone/>
        <a:tabLst/>
        <a:defRPr b="0" baseline="0" cap="none" i="0" spc="0" strike="noStrike" sz="4200" u="none">
          <a:solidFill>
            <a:srgbClr val="FFFFFF"/>
          </a:solidFill>
          <a:uFill>
            <a:solidFill>
              <a:srgbClr val="FFFFFF"/>
            </a:solidFill>
          </a:uFill>
          <a:latin typeface="+mn-lt"/>
          <a:ea typeface="+mn-ea"/>
          <a:cs typeface="+mn-cs"/>
          <a:sym typeface="Verdana"/>
        </a:defRPr>
      </a:lvl4pPr>
      <a:lvl5pPr marL="57799" marR="57799" indent="914400" algn="l" defTabSz="1295400" rtl="0" latinLnBrk="0">
        <a:lnSpc>
          <a:spcPct val="100000"/>
        </a:lnSpc>
        <a:spcBef>
          <a:spcPts val="0"/>
        </a:spcBef>
        <a:spcAft>
          <a:spcPts val="0"/>
        </a:spcAft>
        <a:buClrTx/>
        <a:buSzTx/>
        <a:buFontTx/>
        <a:buNone/>
        <a:tabLst/>
        <a:defRPr b="0" baseline="0" cap="none" i="0" spc="0" strike="noStrike" sz="4200" u="none">
          <a:solidFill>
            <a:srgbClr val="FFFFFF"/>
          </a:solidFill>
          <a:uFill>
            <a:solidFill>
              <a:srgbClr val="FFFFFF"/>
            </a:solidFill>
          </a:uFill>
          <a:latin typeface="+mn-lt"/>
          <a:ea typeface="+mn-ea"/>
          <a:cs typeface="+mn-cs"/>
          <a:sym typeface="Verdana"/>
        </a:defRPr>
      </a:lvl5pPr>
      <a:lvl6pPr marL="57799" marR="57799" indent="1143000" algn="l" defTabSz="1295400" rtl="0" latinLnBrk="0">
        <a:lnSpc>
          <a:spcPct val="100000"/>
        </a:lnSpc>
        <a:spcBef>
          <a:spcPts val="0"/>
        </a:spcBef>
        <a:spcAft>
          <a:spcPts val="0"/>
        </a:spcAft>
        <a:buClrTx/>
        <a:buSzTx/>
        <a:buFontTx/>
        <a:buNone/>
        <a:tabLst/>
        <a:defRPr b="0" baseline="0" cap="none" i="0" spc="0" strike="noStrike" sz="4200" u="none">
          <a:solidFill>
            <a:srgbClr val="FFFFFF"/>
          </a:solidFill>
          <a:uFill>
            <a:solidFill>
              <a:srgbClr val="FFFFFF"/>
            </a:solidFill>
          </a:uFill>
          <a:latin typeface="+mn-lt"/>
          <a:ea typeface="+mn-ea"/>
          <a:cs typeface="+mn-cs"/>
          <a:sym typeface="Verdana"/>
        </a:defRPr>
      </a:lvl6pPr>
      <a:lvl7pPr marL="57799" marR="57799" indent="1371600" algn="l" defTabSz="1295400" rtl="0" latinLnBrk="0">
        <a:lnSpc>
          <a:spcPct val="100000"/>
        </a:lnSpc>
        <a:spcBef>
          <a:spcPts val="0"/>
        </a:spcBef>
        <a:spcAft>
          <a:spcPts val="0"/>
        </a:spcAft>
        <a:buClrTx/>
        <a:buSzTx/>
        <a:buFontTx/>
        <a:buNone/>
        <a:tabLst/>
        <a:defRPr b="0" baseline="0" cap="none" i="0" spc="0" strike="noStrike" sz="4200" u="none">
          <a:solidFill>
            <a:srgbClr val="FFFFFF"/>
          </a:solidFill>
          <a:uFill>
            <a:solidFill>
              <a:srgbClr val="FFFFFF"/>
            </a:solidFill>
          </a:uFill>
          <a:latin typeface="+mn-lt"/>
          <a:ea typeface="+mn-ea"/>
          <a:cs typeface="+mn-cs"/>
          <a:sym typeface="Verdana"/>
        </a:defRPr>
      </a:lvl7pPr>
      <a:lvl8pPr marL="57799" marR="57799" indent="1600200" algn="l" defTabSz="1295400" rtl="0" latinLnBrk="0">
        <a:lnSpc>
          <a:spcPct val="100000"/>
        </a:lnSpc>
        <a:spcBef>
          <a:spcPts val="0"/>
        </a:spcBef>
        <a:spcAft>
          <a:spcPts val="0"/>
        </a:spcAft>
        <a:buClrTx/>
        <a:buSzTx/>
        <a:buFontTx/>
        <a:buNone/>
        <a:tabLst/>
        <a:defRPr b="0" baseline="0" cap="none" i="0" spc="0" strike="noStrike" sz="4200" u="none">
          <a:solidFill>
            <a:srgbClr val="FFFFFF"/>
          </a:solidFill>
          <a:uFill>
            <a:solidFill>
              <a:srgbClr val="FFFFFF"/>
            </a:solidFill>
          </a:uFill>
          <a:latin typeface="+mn-lt"/>
          <a:ea typeface="+mn-ea"/>
          <a:cs typeface="+mn-cs"/>
          <a:sym typeface="Verdana"/>
        </a:defRPr>
      </a:lvl8pPr>
      <a:lvl9pPr marL="57799" marR="57799" indent="1828800" algn="l" defTabSz="1295400" rtl="0" latinLnBrk="0">
        <a:lnSpc>
          <a:spcPct val="100000"/>
        </a:lnSpc>
        <a:spcBef>
          <a:spcPts val="0"/>
        </a:spcBef>
        <a:spcAft>
          <a:spcPts val="0"/>
        </a:spcAft>
        <a:buClrTx/>
        <a:buSzTx/>
        <a:buFontTx/>
        <a:buNone/>
        <a:tabLst/>
        <a:defRPr b="0" baseline="0" cap="none" i="0" spc="0" strike="noStrike" sz="4200" u="none">
          <a:solidFill>
            <a:srgbClr val="FFFFFF"/>
          </a:solidFill>
          <a:uFill>
            <a:solidFill>
              <a:srgbClr val="FFFFFF"/>
            </a:solidFill>
          </a:uFill>
          <a:latin typeface="+mn-lt"/>
          <a:ea typeface="+mn-ea"/>
          <a:cs typeface="+mn-cs"/>
          <a:sym typeface="Verdana"/>
        </a:defRPr>
      </a:lvl9pPr>
    </p:titleStyle>
    <p:bodyStyle>
      <a:lvl1pPr marL="383540" marR="57799" indent="-342900" algn="l" defTabSz="1295400" rtl="0" latinLnBrk="0">
        <a:lnSpc>
          <a:spcPct val="100000"/>
        </a:lnSpc>
        <a:spcBef>
          <a:spcPts val="800"/>
        </a:spcBef>
        <a:spcAft>
          <a:spcPts val="0"/>
        </a:spcAft>
        <a:buClrTx/>
        <a:buSzPct val="100000"/>
        <a:buFontTx/>
        <a:buChar char="•"/>
        <a:tabLst/>
        <a:defRPr b="0" baseline="0" cap="none" i="0" spc="0" strike="noStrike" sz="3000" u="none">
          <a:solidFill>
            <a:srgbClr val="000000"/>
          </a:solidFill>
          <a:uFill>
            <a:solidFill>
              <a:srgbClr val="000000"/>
            </a:solidFill>
          </a:uFill>
          <a:latin typeface="+mn-lt"/>
          <a:ea typeface="+mn-ea"/>
          <a:cs typeface="+mn-cs"/>
          <a:sym typeface="Verdana"/>
        </a:defRPr>
      </a:lvl1pPr>
      <a:lvl2pPr marL="855027" marR="57799" indent="-357187" algn="l" defTabSz="1295400" rtl="0" latinLnBrk="0">
        <a:lnSpc>
          <a:spcPct val="100000"/>
        </a:lnSpc>
        <a:spcBef>
          <a:spcPts val="800"/>
        </a:spcBef>
        <a:spcAft>
          <a:spcPts val="0"/>
        </a:spcAft>
        <a:buClrTx/>
        <a:buSzPct val="100000"/>
        <a:buFontTx/>
        <a:buChar char="•"/>
        <a:tabLst/>
        <a:defRPr b="0" baseline="0" cap="none" i="0" spc="0" strike="noStrike" sz="3000" u="none">
          <a:solidFill>
            <a:srgbClr val="000000"/>
          </a:solidFill>
          <a:uFill>
            <a:solidFill>
              <a:srgbClr val="000000"/>
            </a:solidFill>
          </a:uFill>
          <a:latin typeface="+mn-lt"/>
          <a:ea typeface="+mn-ea"/>
          <a:cs typeface="+mn-cs"/>
          <a:sym typeface="Verdana"/>
        </a:defRPr>
      </a:lvl2pPr>
      <a:lvl3pPr marL="1240789" marR="57799" indent="-285750" algn="l" defTabSz="1295400" rtl="0" latinLnBrk="0">
        <a:lnSpc>
          <a:spcPct val="100000"/>
        </a:lnSpc>
        <a:spcBef>
          <a:spcPts val="800"/>
        </a:spcBef>
        <a:spcAft>
          <a:spcPts val="0"/>
        </a:spcAft>
        <a:buClrTx/>
        <a:buSzPct val="100000"/>
        <a:buFontTx/>
        <a:buChar char="•"/>
        <a:tabLst/>
        <a:defRPr b="0" baseline="0" cap="none" i="0" spc="0" strike="noStrike" sz="3000" u="none">
          <a:solidFill>
            <a:srgbClr val="000000"/>
          </a:solidFill>
          <a:uFill>
            <a:solidFill>
              <a:srgbClr val="000000"/>
            </a:solidFill>
          </a:uFill>
          <a:latin typeface="+mn-lt"/>
          <a:ea typeface="+mn-ea"/>
          <a:cs typeface="+mn-cs"/>
          <a:sym typeface="Verdana"/>
        </a:defRPr>
      </a:lvl3pPr>
      <a:lvl4pPr marL="1793239" marR="57799" indent="-381000" algn="l" defTabSz="1295400" rtl="0" latinLnBrk="0">
        <a:lnSpc>
          <a:spcPct val="100000"/>
        </a:lnSpc>
        <a:spcBef>
          <a:spcPts val="800"/>
        </a:spcBef>
        <a:spcAft>
          <a:spcPts val="0"/>
        </a:spcAft>
        <a:buClrTx/>
        <a:buSzPct val="100000"/>
        <a:buFontTx/>
        <a:buChar char="•"/>
        <a:tabLst/>
        <a:defRPr b="0" baseline="0" cap="none" i="0" spc="0" strike="noStrike" sz="3000" u="none">
          <a:solidFill>
            <a:srgbClr val="000000"/>
          </a:solidFill>
          <a:uFill>
            <a:solidFill>
              <a:srgbClr val="000000"/>
            </a:solidFill>
          </a:uFill>
          <a:latin typeface="+mn-lt"/>
          <a:ea typeface="+mn-ea"/>
          <a:cs typeface="+mn-cs"/>
          <a:sym typeface="Verdana"/>
        </a:defRPr>
      </a:lvl4pPr>
      <a:lvl5pPr marL="2250439" marR="57799" indent="-381000" algn="l" defTabSz="1295400" rtl="0" latinLnBrk="0">
        <a:lnSpc>
          <a:spcPct val="100000"/>
        </a:lnSpc>
        <a:spcBef>
          <a:spcPts val="800"/>
        </a:spcBef>
        <a:spcAft>
          <a:spcPts val="0"/>
        </a:spcAft>
        <a:buClrTx/>
        <a:buSzPct val="100000"/>
        <a:buFontTx/>
        <a:buChar char="•"/>
        <a:tabLst/>
        <a:defRPr b="0" baseline="0" cap="none" i="0" spc="0" strike="noStrike" sz="3000" u="none">
          <a:solidFill>
            <a:srgbClr val="000000"/>
          </a:solidFill>
          <a:uFill>
            <a:solidFill>
              <a:srgbClr val="000000"/>
            </a:solidFill>
          </a:uFill>
          <a:latin typeface="+mn-lt"/>
          <a:ea typeface="+mn-ea"/>
          <a:cs typeface="+mn-cs"/>
          <a:sym typeface="Verdana"/>
        </a:defRPr>
      </a:lvl5pPr>
      <a:lvl6pPr marL="2250439" marR="57799" indent="-381000" algn="l" defTabSz="1295400" rtl="0" latinLnBrk="0">
        <a:lnSpc>
          <a:spcPct val="100000"/>
        </a:lnSpc>
        <a:spcBef>
          <a:spcPts val="800"/>
        </a:spcBef>
        <a:spcAft>
          <a:spcPts val="0"/>
        </a:spcAft>
        <a:buClrTx/>
        <a:buSzPct val="100000"/>
        <a:buFontTx/>
        <a:buChar char="•"/>
        <a:tabLst/>
        <a:defRPr b="0" baseline="0" cap="none" i="0" spc="0" strike="noStrike" sz="3000" u="none">
          <a:solidFill>
            <a:srgbClr val="000000"/>
          </a:solidFill>
          <a:uFill>
            <a:solidFill>
              <a:srgbClr val="000000"/>
            </a:solidFill>
          </a:uFill>
          <a:latin typeface="+mn-lt"/>
          <a:ea typeface="+mn-ea"/>
          <a:cs typeface="+mn-cs"/>
          <a:sym typeface="Verdana"/>
        </a:defRPr>
      </a:lvl6pPr>
      <a:lvl7pPr marL="2250439" marR="57799" indent="-381000" algn="l" defTabSz="1295400" rtl="0" latinLnBrk="0">
        <a:lnSpc>
          <a:spcPct val="100000"/>
        </a:lnSpc>
        <a:spcBef>
          <a:spcPts val="800"/>
        </a:spcBef>
        <a:spcAft>
          <a:spcPts val="0"/>
        </a:spcAft>
        <a:buClrTx/>
        <a:buSzPct val="100000"/>
        <a:buFontTx/>
        <a:buChar char="•"/>
        <a:tabLst/>
        <a:defRPr b="0" baseline="0" cap="none" i="0" spc="0" strike="noStrike" sz="3000" u="none">
          <a:solidFill>
            <a:srgbClr val="000000"/>
          </a:solidFill>
          <a:uFill>
            <a:solidFill>
              <a:srgbClr val="000000"/>
            </a:solidFill>
          </a:uFill>
          <a:latin typeface="+mn-lt"/>
          <a:ea typeface="+mn-ea"/>
          <a:cs typeface="+mn-cs"/>
          <a:sym typeface="Verdana"/>
        </a:defRPr>
      </a:lvl7pPr>
      <a:lvl8pPr marL="2250439" marR="57799" indent="-381000" algn="l" defTabSz="1295400" rtl="0" latinLnBrk="0">
        <a:lnSpc>
          <a:spcPct val="100000"/>
        </a:lnSpc>
        <a:spcBef>
          <a:spcPts val="800"/>
        </a:spcBef>
        <a:spcAft>
          <a:spcPts val="0"/>
        </a:spcAft>
        <a:buClrTx/>
        <a:buSzPct val="100000"/>
        <a:buFontTx/>
        <a:buChar char="•"/>
        <a:tabLst/>
        <a:defRPr b="0" baseline="0" cap="none" i="0" spc="0" strike="noStrike" sz="3000" u="none">
          <a:solidFill>
            <a:srgbClr val="000000"/>
          </a:solidFill>
          <a:uFill>
            <a:solidFill>
              <a:srgbClr val="000000"/>
            </a:solidFill>
          </a:uFill>
          <a:latin typeface="+mn-lt"/>
          <a:ea typeface="+mn-ea"/>
          <a:cs typeface="+mn-cs"/>
          <a:sym typeface="Verdana"/>
        </a:defRPr>
      </a:lvl8pPr>
      <a:lvl9pPr marL="2250439" marR="57799" indent="-381000" algn="l" defTabSz="1295400" rtl="0" latinLnBrk="0">
        <a:lnSpc>
          <a:spcPct val="100000"/>
        </a:lnSpc>
        <a:spcBef>
          <a:spcPts val="800"/>
        </a:spcBef>
        <a:spcAft>
          <a:spcPts val="0"/>
        </a:spcAft>
        <a:buClrTx/>
        <a:buSzPct val="100000"/>
        <a:buFontTx/>
        <a:buChar char="•"/>
        <a:tabLst/>
        <a:defRPr b="0" baseline="0" cap="none" i="0" spc="0" strike="noStrike" sz="3000" u="none">
          <a:solidFill>
            <a:srgbClr val="000000"/>
          </a:solidFill>
          <a:uFill>
            <a:solidFill>
              <a:srgbClr val="000000"/>
            </a:solidFill>
          </a:uFill>
          <a:latin typeface="+mn-lt"/>
          <a:ea typeface="+mn-ea"/>
          <a:cs typeface="+mn-cs"/>
          <a:sym typeface="Verdana"/>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Arial"/>
        </a:defRPr>
      </a:lvl1pPr>
      <a:lvl2pPr marL="0" marR="0" indent="228600" algn="ctr" defTabSz="8255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Arial"/>
        </a:defRPr>
      </a:lvl2pPr>
      <a:lvl3pPr marL="0" marR="0" indent="457200" algn="ctr" defTabSz="8255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Arial"/>
        </a:defRPr>
      </a:lvl3pPr>
      <a:lvl4pPr marL="0" marR="0" indent="685800" algn="ctr" defTabSz="8255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Arial"/>
        </a:defRPr>
      </a:lvl4pPr>
      <a:lvl5pPr marL="0" marR="0" indent="914400" algn="ctr" defTabSz="8255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Arial"/>
        </a:defRPr>
      </a:lvl5pPr>
      <a:lvl6pPr marL="0" marR="0" indent="1143000" algn="ctr" defTabSz="8255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Arial"/>
        </a:defRPr>
      </a:lvl6pPr>
      <a:lvl7pPr marL="0" marR="0" indent="1371600" algn="ctr" defTabSz="8255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Arial"/>
        </a:defRPr>
      </a:lvl7pPr>
      <a:lvl8pPr marL="0" marR="0" indent="1600200" algn="ctr" defTabSz="8255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Arial"/>
        </a:defRPr>
      </a:lvl8pPr>
      <a:lvl9pPr marL="0" marR="0" indent="1828800" algn="ctr" defTabSz="8255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ftp.pwg.org/pub/pwg/ipp/wd/wd-ippbase23-20220809-rev.pdf"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ftp.pwg.org/pub/pwg/ipp/wd/wd-ippeve20-20221107-rev.pdf"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ftp.pwg.org/pub/pwg/ipp/wd/wd-ippeveselfcert20-20220510.pdf"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www.pwg.org/chair/membership_docs/pwg-antitrust-%20policy.pdf" TargetMode="External"/><Relationship Id="rId4" Type="http://schemas.openxmlformats.org/officeDocument/2006/relationships/hyperlink" Target="https://www.pwg.org/chair/membership_docs/pwg-ip-policy.pdf" TargetMode="Externa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www.pwg.org/chair/membership_docs/pwg-antitrust-%20policy.pdf" TargetMode="External"/><Relationship Id="rId4" Type="http://schemas.openxmlformats.org/officeDocument/2006/relationships/hyperlink" Target="https://www.pwg.org/chair/membership_docs/pwg-ip-policy.pdf"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ftp.pwg.org/pub/pwg/ipp/wd/wd-ippppx20-20221109.pdf" TargetMode="External"/><Relationship Id="rId4" Type="http://schemas.openxmlformats.org/officeDocument/2006/relationships/hyperlink" Target="https://ftp.pwg.org/pub/pwg/ipp/wd/lcrc-ippppx20.txt" TargetMode="Externa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ftp.pwg.org/pub/pwg/ipp/wd/wd-ippnodriver20-20221027.pdf" TargetMode="Externa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github.com/istopwg/ippsample/wiki/IPP-and-OAuth" TargetMode="Externa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datatracker.ietf.org/doc/draft-ietf-oauth-rar/" TargetMode="External"/><Relationship Id="rId4" Type="http://schemas.openxmlformats.org/officeDocument/2006/relationships/hyperlink" Target="https://ftp.pwg.org/pub/pwg/ipp/whitepaper/google-authorization_details-20221111.pdf" TargetMode="External"/></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ftp.pwg.org/pub/pwg/informational/bp-ippauth10-20190816-5199.10.pdf" TargetMode="External"/><Relationship Id="rId4" Type="http://schemas.openxmlformats.org/officeDocument/2006/relationships/hyperlink" Target="https://datatracker.ietf.org/wg/oauth/documents/" TargetMode="External"/><Relationship Id="rId5" Type="http://schemas.openxmlformats.org/officeDocument/2006/relationships/hyperlink" Target="https://datatracker.ietf.org/doc/draft-ietf-oauth-security-topics/" TargetMode="External"/><Relationship Id="rId6" Type="http://schemas.openxmlformats.org/officeDocument/2006/relationships/hyperlink" Target="https://datatracker.ietf.org/doc/rfc8628/" TargetMode="External"/><Relationship Id="rId7" Type="http://schemas.openxmlformats.org/officeDocument/2006/relationships/hyperlink" Target="https://datatracker.ietf.org/doc/rfc8693/" TargetMode="External"/><Relationship Id="rId8" Type="http://schemas.openxmlformats.org/officeDocument/2006/relationships/hyperlink" Target="https://openid.net/developers/specs/"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1.xml"/><Relationship Id="rId3" Type="http://schemas.openxmlformats.org/officeDocument/2006/relationships/image" Target="../media/image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www.iana.org/protocols#index_O" TargetMode="Externa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www.pwg.org/chair/membership_docs/pwg-antitrust-%20policy.pdf" TargetMode="External"/><Relationship Id="rId4" Type="http://schemas.openxmlformats.org/officeDocument/2006/relationships/hyperlink" Target="https://www.pwg.org/chair/membership_docs/pwg-ip-policy.pdf" TargetMode="External"/></Relationships>

</file>

<file path=ppt/slides/_rels/slide3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www.pwg.org/ipp/index.html" TargetMode="External"/><Relationship Id="rId4" Type="http://schemas.openxmlformats.org/officeDocument/2006/relationships/hyperlink" Target="https://www.pwg.org/mailman/listinfo/ipp"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ftp.pwg.org/pub/pwg/ipp/charter/ch-ipp-charter-20210409.pdf"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ftp.pwg.org/pub/pwg/ipp/wd/wd-ipptrustnoone10-20210519.pdf" TargetMode="External"/><Relationship Id="rId4" Type="http://schemas.openxmlformats.org/officeDocument/2006/relationships/hyperlink" Target="https://ftp.pwg.org/pub/pwg/ipp/wd/wd-ippepx20-20211101.pdf" TargetMode="External"/><Relationship Id="rId5" Type="http://schemas.openxmlformats.org/officeDocument/2006/relationships/hyperlink" Target="https://ftp.pwg.org/pub/pwg/ipp/wd/wd-ippjobext21-20221105.pdf"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ftp.pwg.org/pub/pwg/ipp/wd/wd-ippjobext21-20221105-rev.pdf"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69" name="The Printer Working Group"/>
          <p:cNvSpPr txBox="1"/>
          <p:nvPr/>
        </p:nvSpPr>
        <p:spPr>
          <a:xfrm>
            <a:off x="596900" y="3644900"/>
            <a:ext cx="8208297" cy="71582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b="1" sz="5000">
                <a:solidFill>
                  <a:srgbClr val="5D70B7"/>
                </a:solidFill>
                <a:uFill>
                  <a:solidFill>
                    <a:srgbClr val="5D70B7"/>
                  </a:solidFill>
                </a:uFill>
              </a:defRPr>
            </a:lvl1pPr>
          </a:lstStyle>
          <a:p>
            <a:pPr/>
            <a:r>
              <a:t>The Printer Working Group</a:t>
            </a:r>
          </a:p>
        </p:txBody>
      </p:sp>
      <p:pic>
        <p:nvPicPr>
          <p:cNvPr id="70" name="pwg-transparency.png" descr="pwg-transparency.png"/>
          <p:cNvPicPr>
            <a:picLocks noChangeAspect="1"/>
          </p:cNvPicPr>
          <p:nvPr/>
        </p:nvPicPr>
        <p:blipFill>
          <a:blip r:embed="rId2">
            <a:extLst/>
          </a:blip>
          <a:stretch>
            <a:fillRect/>
          </a:stretch>
        </p:blipFill>
        <p:spPr>
          <a:xfrm>
            <a:off x="647700" y="647700"/>
            <a:ext cx="2709334" cy="2942038"/>
          </a:xfrm>
          <a:prstGeom prst="rect">
            <a:avLst/>
          </a:prstGeom>
        </p:spPr>
      </p:pic>
      <p:sp>
        <p:nvSpPr>
          <p:cNvPr id="71" name="Copyright © 2022 The Printer Working Group. All rights reserved. The IPP Everywhere and PWG logos are trademarks of the IEEE-ISTO."/>
          <p:cNvSpPr txBox="1"/>
          <p:nvPr/>
        </p:nvSpPr>
        <p:spPr>
          <a:xfrm>
            <a:off x="177800" y="9484642"/>
            <a:ext cx="121539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72" name="®"/>
          <p:cNvSpPr txBox="1"/>
          <p:nvPr/>
        </p:nvSpPr>
        <p:spPr>
          <a:xfrm>
            <a:off x="3289300" y="3378200"/>
            <a:ext cx="373805"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400"/>
            </a:lvl1pPr>
          </a:lstStyle>
          <a:p>
            <a:pPr/>
            <a:r>
              <a:t>®</a:t>
            </a:r>
          </a:p>
        </p:txBody>
      </p:sp>
      <p:sp>
        <p:nvSpPr>
          <p:cNvPr id="73" name="Slide Number"/>
          <p:cNvSpPr txBox="1"/>
          <p:nvPr>
            <p:ph type="sldNum" sz="quarter" idx="2"/>
          </p:nvPr>
        </p:nvSpPr>
        <p:spPr>
          <a:xfrm>
            <a:off x="12513354" y="9484642"/>
            <a:ext cx="210468" cy="203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4" name="IPP Workgroup Session"/>
          <p:cNvSpPr txBox="1"/>
          <p:nvPr>
            <p:ph type="ctrTitle"/>
          </p:nvPr>
        </p:nvSpPr>
        <p:spPr>
          <a:prstGeom prst="rect">
            <a:avLst/>
          </a:prstGeom>
        </p:spPr>
        <p:txBody>
          <a:bodyPr/>
          <a:lstStyle/>
          <a:p>
            <a:pPr/>
            <a:r>
              <a:t>IPP Workgroup Session</a:t>
            </a:r>
          </a:p>
        </p:txBody>
      </p:sp>
      <p:sp>
        <p:nvSpPr>
          <p:cNvPr id="75" name="November 15, 2022"/>
          <p:cNvSpPr txBox="1"/>
          <p:nvPr>
            <p:ph type="subTitle" sz="half" idx="1"/>
          </p:nvPr>
        </p:nvSpPr>
        <p:spPr>
          <a:prstGeom prst="rect">
            <a:avLst/>
          </a:prstGeom>
        </p:spPr>
        <p:txBody>
          <a:bodyPr/>
          <a:lstStyle>
            <a:lvl1pPr marR="40639">
              <a:spcBef>
                <a:spcPts val="500"/>
              </a:spcBef>
            </a:lvl1pPr>
          </a:lstStyle>
          <a:p>
            <a:pPr/>
            <a:r>
              <a:t>November 15, 2022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153" name="The Printer Working Group"/>
          <p:cNvSpPr txBox="1"/>
          <p:nvPr/>
        </p:nvSpPr>
        <p:spPr>
          <a:xfrm>
            <a:off x="596900" y="3644900"/>
            <a:ext cx="8208297" cy="71582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b="1" sz="5000">
                <a:solidFill>
                  <a:srgbClr val="5D70B7"/>
                </a:solidFill>
                <a:uFill>
                  <a:solidFill>
                    <a:srgbClr val="5D70B7"/>
                  </a:solidFill>
                </a:uFill>
              </a:defRPr>
            </a:lvl1pPr>
          </a:lstStyle>
          <a:p>
            <a:pPr/>
            <a:r>
              <a:t>The Printer Working Group</a:t>
            </a:r>
          </a:p>
        </p:txBody>
      </p:sp>
      <p:pic>
        <p:nvPicPr>
          <p:cNvPr id="154" name="pwg-transparency.png" descr="pwg-transparency.png"/>
          <p:cNvPicPr>
            <a:picLocks noChangeAspect="1"/>
          </p:cNvPicPr>
          <p:nvPr/>
        </p:nvPicPr>
        <p:blipFill>
          <a:blip r:embed="rId2">
            <a:extLst/>
          </a:blip>
          <a:stretch>
            <a:fillRect/>
          </a:stretch>
        </p:blipFill>
        <p:spPr>
          <a:xfrm>
            <a:off x="647700" y="647700"/>
            <a:ext cx="2709334" cy="2942038"/>
          </a:xfrm>
          <a:prstGeom prst="rect">
            <a:avLst/>
          </a:prstGeom>
        </p:spPr>
      </p:pic>
      <p:sp>
        <p:nvSpPr>
          <p:cNvPr id="155" name="Copyright © 2022 The Printer Working Group. All rights reserved. The IPP Everywhere and PWG logos are trademarks of the IEEE-ISTO."/>
          <p:cNvSpPr txBox="1"/>
          <p:nvPr/>
        </p:nvSpPr>
        <p:spPr>
          <a:xfrm>
            <a:off x="177800" y="9484642"/>
            <a:ext cx="121539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156" name="®"/>
          <p:cNvSpPr txBox="1"/>
          <p:nvPr/>
        </p:nvSpPr>
        <p:spPr>
          <a:xfrm>
            <a:off x="3289300" y="3378200"/>
            <a:ext cx="373805"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400"/>
            </a:lvl1pPr>
          </a:lstStyle>
          <a:p>
            <a:pPr/>
            <a:r>
              <a:t>®</a:t>
            </a:r>
          </a:p>
        </p:txBody>
      </p:sp>
      <p:sp>
        <p:nvSpPr>
          <p:cNvPr id="157" name="Lunch Break"/>
          <p:cNvSpPr txBox="1"/>
          <p:nvPr>
            <p:ph type="ctrTitle"/>
          </p:nvPr>
        </p:nvSpPr>
        <p:spPr>
          <a:prstGeom prst="rect">
            <a:avLst/>
          </a:prstGeom>
        </p:spPr>
        <p:txBody>
          <a:bodyPr/>
          <a:lstStyle/>
          <a:p>
            <a:pPr/>
            <a:r>
              <a:t>Lunch Break</a:t>
            </a:r>
          </a:p>
        </p:txBody>
      </p:sp>
      <p:sp>
        <p:nvSpPr>
          <p:cNvPr id="158" name="Resuming at 12:45pm ET"/>
          <p:cNvSpPr txBox="1"/>
          <p:nvPr>
            <p:ph type="subTitle" sz="half" idx="1"/>
          </p:nvPr>
        </p:nvSpPr>
        <p:spPr>
          <a:prstGeom prst="rect">
            <a:avLst/>
          </a:prstGeom>
        </p:spPr>
        <p:txBody>
          <a:bodyPr/>
          <a:lstStyle/>
          <a:p>
            <a:pPr/>
          </a:p>
          <a:p>
            <a:pPr>
              <a:defRPr i="1"/>
            </a:pPr>
            <a:r>
              <a:t>Resuming at 12:45pm ET</a:t>
            </a:r>
          </a:p>
        </p:txBody>
      </p:sp>
      <p:sp>
        <p:nvSpPr>
          <p:cNvPr id="15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162"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163"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164"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165"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166" name="IPP/2.x Fourth Edition"/>
          <p:cNvSpPr txBox="1"/>
          <p:nvPr>
            <p:ph type="title"/>
          </p:nvPr>
        </p:nvSpPr>
        <p:spPr>
          <a:prstGeom prst="rect">
            <a:avLst/>
          </a:prstGeom>
        </p:spPr>
        <p:txBody>
          <a:bodyPr/>
          <a:lstStyle/>
          <a:p>
            <a:pPr/>
            <a:r>
              <a:t>IPP/2.x Fourth Edition</a:t>
            </a:r>
          </a:p>
        </p:txBody>
      </p:sp>
      <p:sp>
        <p:nvSpPr>
          <p:cNvPr id="167" name="Current interim draft:…"/>
          <p:cNvSpPr txBox="1"/>
          <p:nvPr>
            <p:ph type="body" idx="1"/>
          </p:nvPr>
        </p:nvSpPr>
        <p:spPr>
          <a:prstGeom prst="rect">
            <a:avLst/>
          </a:prstGeom>
        </p:spPr>
        <p:txBody>
          <a:bodyPr/>
          <a:lstStyle/>
          <a:p>
            <a:pPr/>
            <a:r>
              <a:t>Current interim draft:</a:t>
            </a:r>
          </a:p>
          <a:p>
            <a:pPr lvl="1"/>
            <a:r>
              <a:rPr u="sng">
                <a:solidFill>
                  <a:srgbClr val="0000FF"/>
                </a:solidFill>
                <a:uFill>
                  <a:solidFill>
                    <a:srgbClr val="0000FF"/>
                  </a:solidFill>
                </a:uFill>
                <a:hlinkClick r:id="rId3" invalidUrl="" action="" tgtFrame="" tooltip="" history="1" highlightClick="0" endSnd="0"/>
              </a:rPr>
              <a:t>https://ftp.pwg.org/pub/pwg/ipp/wd/wd-ippbase23-20220809-rev.pdf</a:t>
            </a:r>
          </a:p>
          <a:p>
            <a:pPr/>
            <a:r>
              <a:t>Errata update of PWG 5100.12-2015:</a:t>
            </a:r>
          </a:p>
          <a:p>
            <a:pPr lvl="1"/>
            <a:r>
              <a:t>Clarification about Get-Printer-Attributes operation</a:t>
            </a:r>
          </a:p>
          <a:p>
            <a:pPr lvl="1"/>
            <a:r>
              <a:t>Definition of classes or categories of printers</a:t>
            </a:r>
          </a:p>
          <a:p>
            <a:pPr lvl="1"/>
            <a:r>
              <a:t>Updated document references, including an informative reference to IPP Everywhere</a:t>
            </a:r>
          </a:p>
          <a:p>
            <a:pPr lvl="1"/>
            <a:r>
              <a:t>Simplified reference tables and conformance requirements</a:t>
            </a:r>
          </a:p>
          <a:p>
            <a:pPr lvl="1"/>
            <a:r>
              <a:t>New history of the development of the Internet Printing Protocol content to explain how we ended up with different protocol versions with the same encoding</a:t>
            </a:r>
          </a:p>
          <a:p>
            <a:pPr/>
            <a:r>
              <a:t>Proposed schedule:</a:t>
            </a:r>
          </a:p>
          <a:p>
            <a:pPr lvl="1"/>
            <a:r>
              <a:t>Prototype draft after EPX 2.0 and JOBEXT 2.1</a:t>
            </a:r>
          </a:p>
        </p:txBody>
      </p:sp>
      <p:sp>
        <p:nvSpPr>
          <p:cNvPr id="168" name="Slide Number"/>
          <p:cNvSpPr txBox="1"/>
          <p:nvPr>
            <p:ph type="sldNum" sz="quarter" idx="2"/>
          </p:nvPr>
        </p:nvSpPr>
        <p:spPr>
          <a:xfrm>
            <a:off x="12519952" y="9487551"/>
            <a:ext cx="197272" cy="1973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171"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172"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173"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174"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175" name="IPP Everywhere v2.0"/>
          <p:cNvSpPr txBox="1"/>
          <p:nvPr>
            <p:ph type="title"/>
          </p:nvPr>
        </p:nvSpPr>
        <p:spPr>
          <a:prstGeom prst="rect">
            <a:avLst/>
          </a:prstGeom>
        </p:spPr>
        <p:txBody>
          <a:bodyPr/>
          <a:lstStyle/>
          <a:p>
            <a:pPr/>
            <a:r>
              <a:t>IPP Everywhere v2.0</a:t>
            </a:r>
          </a:p>
        </p:txBody>
      </p:sp>
      <p:sp>
        <p:nvSpPr>
          <p:cNvPr id="176" name="Current prototype draft:…"/>
          <p:cNvSpPr txBox="1"/>
          <p:nvPr>
            <p:ph type="body" idx="1"/>
          </p:nvPr>
        </p:nvSpPr>
        <p:spPr>
          <a:prstGeom prst="rect">
            <a:avLst/>
          </a:prstGeom>
        </p:spPr>
        <p:txBody>
          <a:bodyPr/>
          <a:lstStyle/>
          <a:p>
            <a:pPr/>
            <a:r>
              <a:t>Current prototype draft:</a:t>
            </a:r>
          </a:p>
          <a:p>
            <a:pPr lvl="1"/>
            <a:r>
              <a:rPr u="sng">
                <a:solidFill>
                  <a:srgbClr val="0000FF"/>
                </a:solidFill>
                <a:uFill>
                  <a:solidFill>
                    <a:srgbClr val="0000FF"/>
                  </a:solidFill>
                </a:uFill>
                <a:hlinkClick r:id="rId3" invalidUrl="" action="" tgtFrame="" tooltip="" history="1" highlightClick="0" endSnd="0"/>
              </a:rPr>
              <a:t>https://ftp.pwg.org/pub/pwg/ipp/wd/wd-ippeve20-20221107-rev.pdf</a:t>
            </a:r>
          </a:p>
          <a:p>
            <a:pPr/>
            <a:r>
              <a:t>Major update of PWG 5100.14-2020: IPP Everywhere v1.1</a:t>
            </a:r>
          </a:p>
          <a:p>
            <a:pPr lvl="1"/>
            <a:r>
              <a:t>Most RECOMMENDED items become REQUIRED</a:t>
            </a:r>
          </a:p>
          <a:p>
            <a:pPr lvl="1"/>
            <a:r>
              <a:t>New CONDITIONALLY REQUIRED items</a:t>
            </a:r>
          </a:p>
          <a:p>
            <a:pPr lvl="1"/>
            <a:r>
              <a:t>REQUIRE "printer-firmware-xxx" Printer Status attributes</a:t>
            </a:r>
          </a:p>
          <a:p>
            <a:pPr lvl="1"/>
            <a:r>
              <a:t>REQUIRE Get-Printers from PWG 5100.22 for print servers</a:t>
            </a:r>
          </a:p>
          <a:p>
            <a:pPr lvl="1"/>
            <a:r>
              <a:t>RECOMMEND IPP-USB support</a:t>
            </a:r>
          </a:p>
          <a:p>
            <a:pPr/>
            <a:r>
              <a:t>Proposed schedule:</a:t>
            </a:r>
          </a:p>
          <a:p>
            <a:pPr lvl="1"/>
            <a:r>
              <a:t>Stable draft Q1/Q2 2023</a:t>
            </a:r>
          </a:p>
        </p:txBody>
      </p:sp>
      <p:sp>
        <p:nvSpPr>
          <p:cNvPr id="17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180"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181"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182"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183"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184" name="IPP Everywhere Printer Self-Certification Manual v2.0"/>
          <p:cNvSpPr txBox="1"/>
          <p:nvPr>
            <p:ph type="title"/>
          </p:nvPr>
        </p:nvSpPr>
        <p:spPr>
          <a:prstGeom prst="rect">
            <a:avLst/>
          </a:prstGeom>
        </p:spPr>
        <p:txBody>
          <a:bodyPr/>
          <a:lstStyle/>
          <a:p>
            <a:pPr/>
            <a:r>
              <a:t>IPP Everywhere Printer Self-Certification Manual v2.0</a:t>
            </a:r>
          </a:p>
        </p:txBody>
      </p:sp>
      <p:sp>
        <p:nvSpPr>
          <p:cNvPr id="185" name="Initial draft:…"/>
          <p:cNvSpPr txBox="1"/>
          <p:nvPr>
            <p:ph type="body" idx="1"/>
          </p:nvPr>
        </p:nvSpPr>
        <p:spPr>
          <a:prstGeom prst="rect">
            <a:avLst/>
          </a:prstGeom>
        </p:spPr>
        <p:txBody>
          <a:bodyPr/>
          <a:lstStyle/>
          <a:p>
            <a:pPr/>
            <a:r>
              <a:t>Initial draft:</a:t>
            </a:r>
          </a:p>
          <a:p>
            <a:pPr lvl="1"/>
            <a:r>
              <a:rPr u="sng">
                <a:solidFill>
                  <a:srgbClr val="0000FF"/>
                </a:solidFill>
                <a:uFill>
                  <a:solidFill>
                    <a:srgbClr val="0000FF"/>
                  </a:solidFill>
                </a:uFill>
                <a:hlinkClick r:id="rId3" invalidUrl="" action="" tgtFrame="" tooltip="" history="1" highlightClick="0" endSnd="0"/>
              </a:rPr>
              <a:t>https://ftp.pwg.org/pub/pwg/ipp/wd/wd-ippeveselfcert20-20220510.pdf</a:t>
            </a:r>
          </a:p>
          <a:p>
            <a:pPr/>
            <a:r>
              <a:t>Major update to PWG 5100.20-2020</a:t>
            </a:r>
          </a:p>
          <a:p>
            <a:pPr lvl="1"/>
            <a:r>
              <a:t>Synchronize with changes in IPP Everywhere v2.0</a:t>
            </a:r>
          </a:p>
          <a:p>
            <a:pPr lvl="1"/>
            <a:r>
              <a:t>Add IPP-USB support (particularly for USB-only printers)</a:t>
            </a:r>
          </a:p>
          <a:p>
            <a:pPr lvl="1"/>
            <a:r>
              <a:t>Add feature tests for duplex, finishings, roll, tray</a:t>
            </a:r>
          </a:p>
          <a:p>
            <a:pPr lvl="1"/>
            <a:r>
              <a:t>Add Get-Printers test for servers</a:t>
            </a:r>
          </a:p>
          <a:p>
            <a:pPr/>
            <a:r>
              <a:t>Proposed schedule:</a:t>
            </a:r>
          </a:p>
          <a:p>
            <a:pPr lvl="1"/>
            <a:r>
              <a:t>Prototype draft and beta tools Q1 2023</a:t>
            </a:r>
          </a:p>
        </p:txBody>
      </p:sp>
      <p:sp>
        <p:nvSpPr>
          <p:cNvPr id="18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189"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190"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191"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192"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193" name="IPP Everywhere™ v2.0 Printer Self-Certification Tests"/>
          <p:cNvSpPr txBox="1"/>
          <p:nvPr>
            <p:ph type="title"/>
          </p:nvPr>
        </p:nvSpPr>
        <p:spPr>
          <a:prstGeom prst="rect">
            <a:avLst/>
          </a:prstGeom>
        </p:spPr>
        <p:txBody>
          <a:bodyPr/>
          <a:lstStyle/>
          <a:p>
            <a:pPr/>
            <a:r>
              <a:t>IPP Everywhere™ v2.0 Printer Self-Certification Tests</a:t>
            </a:r>
          </a:p>
        </p:txBody>
      </p:sp>
      <p:sp>
        <p:nvSpPr>
          <p:cNvPr id="194" name="Existing tests:…"/>
          <p:cNvSpPr txBox="1"/>
          <p:nvPr>
            <p:ph type="body" idx="1"/>
          </p:nvPr>
        </p:nvSpPr>
        <p:spPr>
          <a:prstGeom prst="rect">
            <a:avLst/>
          </a:prstGeom>
        </p:spPr>
        <p:txBody>
          <a:bodyPr/>
          <a:lstStyle/>
          <a:p>
            <a:pPr marL="383539" indent="-342899">
              <a:defRPr sz="2900"/>
            </a:pPr>
            <a:r>
              <a:t>Existing tests:</a:t>
            </a:r>
          </a:p>
          <a:p>
            <a:pPr lvl="1">
              <a:defRPr sz="2300"/>
            </a:pPr>
            <a:r>
              <a:t>mDNS/DNS-SD - required service types, TXT keys, and values</a:t>
            </a:r>
          </a:p>
          <a:p>
            <a:pPr lvl="1">
              <a:defRPr sz="2300"/>
            </a:pPr>
            <a:r>
              <a:t>IPP - required operations, attributes, and values, 'media-needed'</a:t>
            </a:r>
          </a:p>
          <a:p>
            <a:pPr lvl="1">
              <a:defRPr sz="2300"/>
            </a:pPr>
            <a:r>
              <a:t>Document - basic printing tests for PWG Raster, JPEG, and PDF</a:t>
            </a:r>
          </a:p>
          <a:p>
            <a:pPr marL="383539" indent="-342899">
              <a:defRPr sz="2900"/>
            </a:pPr>
            <a:r>
              <a:t>New tests:</a:t>
            </a:r>
          </a:p>
          <a:p>
            <a:pPr lvl="1">
              <a:defRPr sz="2300"/>
            </a:pPr>
            <a:r>
              <a:t>Color printing - verify print-color mode works to switch between color and grayscale for PWG Raster, JPEG, and PDF</a:t>
            </a:r>
          </a:p>
          <a:p>
            <a:pPr lvl="1">
              <a:defRPr sz="2300"/>
            </a:pPr>
            <a:r>
              <a:t>Duplex printing - verify odd number of pages works, PWG Raster, JPEG (fail/ignore), PDF</a:t>
            </a:r>
          </a:p>
          <a:p>
            <a:pPr lvl="1">
              <a:defRPr sz="2300"/>
            </a:pPr>
            <a:r>
              <a:t>Stapling, Folding, Punching - verify all supported staple values work for PWG Raster, JPEG, and PDF with different numbers of pages, duplex modes (as supported)</a:t>
            </a:r>
          </a:p>
          <a:p>
            <a:pPr lvl="1">
              <a:defRPr sz="2300"/>
            </a:pPr>
            <a:r>
              <a:t>Trimming/cutting - verify cutter works for roll media (as supported)</a:t>
            </a:r>
          </a:p>
          <a:p>
            <a:pPr lvl="1">
              <a:defRPr sz="2300"/>
            </a:pPr>
            <a:r>
              <a:t>Server - verify Get-Printers operation works, do IPP tests against each reported printer</a:t>
            </a:r>
          </a:p>
          <a:p>
            <a:pPr marL="383539" indent="-342899">
              <a:defRPr sz="2900"/>
            </a:pPr>
            <a:r>
              <a:rPr b="1">
                <a:solidFill>
                  <a:schemeClr val="accent5"/>
                </a:solidFill>
              </a:rPr>
              <a:t>JPEG and PDF tests only performed if the Printer supports them</a:t>
            </a:r>
          </a:p>
        </p:txBody>
      </p:sp>
      <p:sp>
        <p:nvSpPr>
          <p:cNvPr id="19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198"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199"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200"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201"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202" name="Self-Certification Tools"/>
          <p:cNvSpPr txBox="1"/>
          <p:nvPr>
            <p:ph type="title"/>
          </p:nvPr>
        </p:nvSpPr>
        <p:spPr>
          <a:prstGeom prst="rect">
            <a:avLst/>
          </a:prstGeom>
        </p:spPr>
        <p:txBody>
          <a:bodyPr/>
          <a:lstStyle/>
          <a:p>
            <a:pPr/>
            <a:r>
              <a:t>Self-Certification Tools</a:t>
            </a:r>
          </a:p>
        </p:txBody>
      </p:sp>
      <p:sp>
        <p:nvSpPr>
          <p:cNvPr id="203" name="Platforms:…"/>
          <p:cNvSpPr txBox="1"/>
          <p:nvPr>
            <p:ph type="body" idx="1"/>
          </p:nvPr>
        </p:nvSpPr>
        <p:spPr>
          <a:prstGeom prst="rect">
            <a:avLst/>
          </a:prstGeom>
        </p:spPr>
        <p:txBody>
          <a:bodyPr/>
          <a:lstStyle/>
          <a:p>
            <a:pPr/>
            <a:r>
              <a:t>Platforms:</a:t>
            </a:r>
          </a:p>
          <a:p>
            <a:pPr lvl="1"/>
            <a:r>
              <a:t>Linux: Drop Red Hat, Ubuntu 22.04 LTS for Intel/ARM?</a:t>
            </a:r>
          </a:p>
          <a:p>
            <a:pPr lvl="1"/>
            <a:r>
              <a:t>macOS: macOS 12+ for Intel and Apple Silicon</a:t>
            </a:r>
          </a:p>
          <a:p>
            <a:pPr lvl="1"/>
            <a:r>
              <a:t>Windows: Windows 10+ and higher for Intel</a:t>
            </a:r>
          </a:p>
          <a:p>
            <a:pPr lvl="1"/>
            <a:r>
              <a:t>Mobile (Android/iOS/iPadOS) and other desktop OS's also possible</a:t>
            </a:r>
          </a:p>
          <a:p>
            <a:pPr/>
            <a:r>
              <a:t>Add command-line and GUI front-end (rather than running individual scripts)</a:t>
            </a:r>
          </a:p>
          <a:p>
            <a:pPr/>
            <a:r>
              <a:t>Look at publishing on corresponding App stores as free apps</a:t>
            </a:r>
          </a:p>
          <a:p>
            <a:pPr lvl="1"/>
            <a:r>
              <a:t>Potential issues with using ISTO as "vendor"</a:t>
            </a:r>
          </a:p>
          <a:p>
            <a:pPr lvl="1"/>
            <a:r>
              <a:t>Maybe have one PWG member publish the official apps instead?</a:t>
            </a:r>
          </a:p>
        </p:txBody>
      </p:sp>
      <p:sp>
        <p:nvSpPr>
          <p:cNvPr id="20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207"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208"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209"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210"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211" name="(New) Proposed Tool"/>
          <p:cNvSpPr txBox="1"/>
          <p:nvPr>
            <p:ph type="title"/>
          </p:nvPr>
        </p:nvSpPr>
        <p:spPr>
          <a:prstGeom prst="rect">
            <a:avLst/>
          </a:prstGeom>
        </p:spPr>
        <p:txBody>
          <a:bodyPr/>
          <a:lstStyle/>
          <a:p>
            <a:pPr/>
            <a:r>
              <a:t>(New) Proposed Tool</a:t>
            </a:r>
          </a:p>
        </p:txBody>
      </p:sp>
      <p:sp>
        <p:nvSpPr>
          <p:cNvPr id="212" name="&quot;ippevetool&quot;…"/>
          <p:cNvSpPr txBox="1"/>
          <p:nvPr>
            <p:ph type="body" idx="1"/>
          </p:nvPr>
        </p:nvSpPr>
        <p:spPr>
          <a:prstGeom prst="rect">
            <a:avLst/>
          </a:prstGeom>
        </p:spPr>
        <p:txBody>
          <a:bodyPr/>
          <a:lstStyle/>
          <a:p>
            <a:pPr/>
            <a:r>
              <a:t>"ippevetool"</a:t>
            </a:r>
          </a:p>
          <a:p>
            <a:pPr lvl="1"/>
            <a:r>
              <a:t>GUI and command-line</a:t>
            </a:r>
          </a:p>
          <a:p>
            <a:pPr lvl="1"/>
            <a:r>
              <a:t>Run self-certification tests</a:t>
            </a:r>
          </a:p>
          <a:p>
            <a:pPr lvl="1"/>
            <a:r>
              <a:t>Inspect TXT records, Printer attributes, resources (icon/profile/string), and X.509 certificates</a:t>
            </a:r>
          </a:p>
          <a:p>
            <a:pPr lvl="1"/>
            <a:r>
              <a:t>Do ad-hoc print tests using canned and/or user-supplied files</a:t>
            </a:r>
          </a:p>
          <a:p>
            <a:pPr lvl="1"/>
            <a:r>
              <a:t>Do ad-hoc ipptool tests using canned and/or user-supplied files</a:t>
            </a:r>
          </a:p>
          <a:p>
            <a:pPr lvl="1"/>
            <a:r>
              <a:t>Look-up specs for attributes and values via IPP registry</a:t>
            </a:r>
          </a:p>
        </p:txBody>
      </p:sp>
      <p:sp>
        <p:nvSpPr>
          <p:cNvPr id="21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216"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217"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218"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219"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220" name="(New) Proposed Tool"/>
          <p:cNvSpPr txBox="1"/>
          <p:nvPr>
            <p:ph type="title"/>
          </p:nvPr>
        </p:nvSpPr>
        <p:spPr>
          <a:prstGeom prst="rect">
            <a:avLst/>
          </a:prstGeom>
        </p:spPr>
        <p:txBody>
          <a:bodyPr/>
          <a:lstStyle/>
          <a:p>
            <a:pPr/>
            <a:r>
              <a:t>(New) Proposed Tool</a:t>
            </a:r>
          </a:p>
        </p:txBody>
      </p:sp>
      <p:sp>
        <p:nvSpPr>
          <p:cNvPr id="221" name="Implement using Flutter (GUI) and Dart (language)…"/>
          <p:cNvSpPr txBox="1"/>
          <p:nvPr>
            <p:ph type="body" idx="1"/>
          </p:nvPr>
        </p:nvSpPr>
        <p:spPr>
          <a:prstGeom prst="rect">
            <a:avLst/>
          </a:prstGeom>
        </p:spPr>
        <p:txBody>
          <a:bodyPr/>
          <a:lstStyle/>
          <a:p>
            <a:pPr/>
            <a:r>
              <a:t>Implement using Flutter (GUI) and Dart (language)</a:t>
            </a:r>
          </a:p>
          <a:p>
            <a:pPr lvl="1"/>
            <a:r>
              <a:t>One code base for all platforms</a:t>
            </a:r>
          </a:p>
          <a:p>
            <a:pPr lvl="1"/>
            <a:r>
              <a:t>Compiles to native code</a:t>
            </a:r>
          </a:p>
          <a:p>
            <a:pPr lvl="1"/>
            <a:r>
              <a:t>Potential for supporting Android, *BSD, and iOS/iPadOS</a:t>
            </a:r>
          </a:p>
          <a:p>
            <a:pPr lvl="1"/>
            <a:r>
              <a:t>Existing "nsd" mDNS/DNS-SD library can be used for Android, iOS/iPadOS, macOS, and Windows</a:t>
            </a:r>
          </a:p>
          <a:p>
            <a:pPr lvl="2"/>
            <a:r>
              <a:t>Need to write Avahi nsd plugin ("nsd_avahi") for Linux/*BSD</a:t>
            </a:r>
          </a:p>
          <a:p>
            <a:pPr lvl="1"/>
            <a:r>
              <a:t>Need to implement proper IPP library for Dart</a:t>
            </a:r>
          </a:p>
          <a:p>
            <a:pPr/>
            <a:r>
              <a:t>Also considered: native GUI (different for each platform), Electron (Javascript), and FLTK (C++)</a:t>
            </a:r>
          </a:p>
        </p:txBody>
      </p:sp>
      <p:sp>
        <p:nvSpPr>
          <p:cNvPr id="22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225"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226"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227"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228"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229" name="(New) Proposed Tool (con't)"/>
          <p:cNvSpPr txBox="1"/>
          <p:nvPr>
            <p:ph type="title"/>
          </p:nvPr>
        </p:nvSpPr>
        <p:spPr>
          <a:prstGeom prst="rect">
            <a:avLst/>
          </a:prstGeom>
        </p:spPr>
        <p:txBody>
          <a:bodyPr/>
          <a:lstStyle/>
          <a:p>
            <a:pPr/>
            <a:r>
              <a:t>(New) Proposed Tool (con't)</a:t>
            </a:r>
          </a:p>
        </p:txBody>
      </p:sp>
      <p:sp>
        <p:nvSpPr>
          <p:cNvPr id="23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31" name="Image" descr="Image"/>
          <p:cNvPicPr>
            <a:picLocks noChangeAspect="1"/>
          </p:cNvPicPr>
          <p:nvPr/>
        </p:nvPicPr>
        <p:blipFill>
          <a:blip r:embed="rId3">
            <a:extLst/>
          </a:blip>
          <a:stretch>
            <a:fillRect/>
          </a:stretch>
        </p:blipFill>
        <p:spPr>
          <a:xfrm>
            <a:off x="386554" y="2155954"/>
            <a:ext cx="6502401" cy="3728649"/>
          </a:xfrm>
          <a:prstGeom prst="rect">
            <a:avLst/>
          </a:prstGeom>
        </p:spPr>
      </p:pic>
      <p:pic>
        <p:nvPicPr>
          <p:cNvPr id="232" name="Image" descr="Image"/>
          <p:cNvPicPr>
            <a:picLocks noChangeAspect="1"/>
          </p:cNvPicPr>
          <p:nvPr/>
        </p:nvPicPr>
        <p:blipFill>
          <a:blip r:embed="rId4">
            <a:extLst/>
          </a:blip>
          <a:stretch>
            <a:fillRect/>
          </a:stretch>
        </p:blipFill>
        <p:spPr>
          <a:xfrm>
            <a:off x="993997" y="4701744"/>
            <a:ext cx="6502401" cy="3695464"/>
          </a:xfrm>
          <a:prstGeom prst="rect">
            <a:avLst/>
          </a:prstGeom>
        </p:spPr>
      </p:pic>
      <p:pic>
        <p:nvPicPr>
          <p:cNvPr id="233" name="Image" descr="Image"/>
          <p:cNvPicPr>
            <a:picLocks noChangeAspect="1"/>
          </p:cNvPicPr>
          <p:nvPr/>
        </p:nvPicPr>
        <p:blipFill>
          <a:blip r:embed="rId5">
            <a:extLst/>
          </a:blip>
          <a:stretch>
            <a:fillRect/>
          </a:stretch>
        </p:blipFill>
        <p:spPr>
          <a:xfrm>
            <a:off x="6005401" y="5236140"/>
            <a:ext cx="6502401" cy="3740900"/>
          </a:xfrm>
          <a:prstGeom prst="rect">
            <a:avLst/>
          </a:prstGeom>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236" name="The Printer Working Group"/>
          <p:cNvSpPr txBox="1"/>
          <p:nvPr/>
        </p:nvSpPr>
        <p:spPr>
          <a:xfrm>
            <a:off x="596900" y="3644900"/>
            <a:ext cx="8208297" cy="71582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b="1" sz="5000">
                <a:solidFill>
                  <a:srgbClr val="5D70B7"/>
                </a:solidFill>
                <a:uFill>
                  <a:solidFill>
                    <a:srgbClr val="5D70B7"/>
                  </a:solidFill>
                </a:uFill>
              </a:defRPr>
            </a:lvl1pPr>
          </a:lstStyle>
          <a:p>
            <a:pPr/>
            <a:r>
              <a:t>The Printer Working Group</a:t>
            </a:r>
          </a:p>
        </p:txBody>
      </p:sp>
      <p:pic>
        <p:nvPicPr>
          <p:cNvPr id="237" name="pwg-transparency.png" descr="pwg-transparency.png"/>
          <p:cNvPicPr>
            <a:picLocks noChangeAspect="1"/>
          </p:cNvPicPr>
          <p:nvPr/>
        </p:nvPicPr>
        <p:blipFill>
          <a:blip r:embed="rId2">
            <a:extLst/>
          </a:blip>
          <a:stretch>
            <a:fillRect/>
          </a:stretch>
        </p:blipFill>
        <p:spPr>
          <a:xfrm>
            <a:off x="647700" y="647700"/>
            <a:ext cx="2709334" cy="2942038"/>
          </a:xfrm>
          <a:prstGeom prst="rect">
            <a:avLst/>
          </a:prstGeom>
        </p:spPr>
      </p:pic>
      <p:sp>
        <p:nvSpPr>
          <p:cNvPr id="238" name="Copyright © 2022 The Printer Working Group. All rights reserved. The IPP Everywhere and PWG logos are trademarks of the IEEE-ISTO."/>
          <p:cNvSpPr txBox="1"/>
          <p:nvPr/>
        </p:nvSpPr>
        <p:spPr>
          <a:xfrm>
            <a:off x="177800" y="9484642"/>
            <a:ext cx="121539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239" name="®"/>
          <p:cNvSpPr txBox="1"/>
          <p:nvPr/>
        </p:nvSpPr>
        <p:spPr>
          <a:xfrm>
            <a:off x="3289300" y="3378200"/>
            <a:ext cx="373805"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400"/>
            </a:lvl1pPr>
          </a:lstStyle>
          <a:p>
            <a:pPr/>
            <a:r>
              <a:t>®</a:t>
            </a:r>
          </a:p>
        </p:txBody>
      </p:sp>
      <p:sp>
        <p:nvSpPr>
          <p:cNvPr id="240" name="Slide Number"/>
          <p:cNvSpPr txBox="1"/>
          <p:nvPr>
            <p:ph type="sldNum" sz="quarter" idx="2"/>
          </p:nvPr>
        </p:nvSpPr>
        <p:spPr>
          <a:xfrm>
            <a:off x="12513354" y="9484642"/>
            <a:ext cx="210468" cy="203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1" name="IPP Workgroup Session"/>
          <p:cNvSpPr txBox="1"/>
          <p:nvPr>
            <p:ph type="ctrTitle"/>
          </p:nvPr>
        </p:nvSpPr>
        <p:spPr>
          <a:prstGeom prst="rect">
            <a:avLst/>
          </a:prstGeom>
        </p:spPr>
        <p:txBody>
          <a:bodyPr/>
          <a:lstStyle/>
          <a:p>
            <a:pPr/>
            <a:r>
              <a:t>IPP Workgroup Session</a:t>
            </a:r>
          </a:p>
        </p:txBody>
      </p:sp>
      <p:sp>
        <p:nvSpPr>
          <p:cNvPr id="242" name="November 16, 2022"/>
          <p:cNvSpPr txBox="1"/>
          <p:nvPr>
            <p:ph type="subTitle" sz="half" idx="1"/>
          </p:nvPr>
        </p:nvSpPr>
        <p:spPr>
          <a:prstGeom prst="rect">
            <a:avLst/>
          </a:prstGeom>
        </p:spPr>
        <p:txBody>
          <a:bodyPr/>
          <a:lstStyle>
            <a:lvl1pPr marR="40639">
              <a:spcBef>
                <a:spcPts val="500"/>
              </a:spcBef>
            </a:lvl1pPr>
          </a:lstStyle>
          <a:p>
            <a:pPr/>
            <a:r>
              <a:t>November 16, 2022</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78"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79"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80"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81"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82" name="Before We Begin..."/>
          <p:cNvSpPr txBox="1"/>
          <p:nvPr>
            <p:ph type="title"/>
          </p:nvPr>
        </p:nvSpPr>
        <p:spPr>
          <a:prstGeom prst="rect">
            <a:avLst/>
          </a:prstGeom>
        </p:spPr>
        <p:txBody>
          <a:bodyPr/>
          <a:lstStyle/>
          <a:p>
            <a:pPr/>
            <a:r>
              <a:t>Before We Begin...</a:t>
            </a:r>
          </a:p>
        </p:txBody>
      </p:sp>
      <p:sp>
        <p:nvSpPr>
          <p:cNvPr id="83" name="PWG Antitrust Policy:…"/>
          <p:cNvSpPr txBox="1"/>
          <p:nvPr>
            <p:ph type="body" idx="1"/>
          </p:nvPr>
        </p:nvSpPr>
        <p:spPr>
          <a:prstGeom prst="rect">
            <a:avLst/>
          </a:prstGeom>
        </p:spPr>
        <p:txBody>
          <a:bodyPr/>
          <a:lstStyle/>
          <a:p>
            <a:pPr/>
            <a:r>
              <a:t>PWG Antitrust Policy:</a:t>
            </a:r>
          </a:p>
          <a:p>
            <a:pPr lvl="1"/>
            <a:r>
              <a:rPr u="sng">
                <a:solidFill>
                  <a:srgbClr val="0000FF"/>
                </a:solidFill>
                <a:uFill>
                  <a:solidFill>
                    <a:srgbClr val="0000FF"/>
                  </a:solidFill>
                </a:uFill>
                <a:hlinkClick r:id="rId3" invalidUrl="" action="" tgtFrame="" tooltip="" history="1" highlightClick="0" endSnd="0"/>
              </a:rPr>
              <a:t>https://www.pwg.org/chair/membership_docs/pwg-antitrust- policy.pdf</a:t>
            </a:r>
          </a:p>
          <a:p>
            <a:pPr lvl="1"/>
            <a:r>
              <a:t>The IEEE-ISTO Printer Working Group ("PWG") will not become involved in the business decisions of its Members. The PWG strictly complies with applicable antitrust laws. Every PWG meeting attendee shall comply with this policy. The PWG Officers and PWG Workgroup Officers are responsible to ensure that this policy is adhered to in all PWG activities.</a:t>
            </a:r>
          </a:p>
          <a:p>
            <a:pPr/>
            <a:r>
              <a:t>PWG Intellectual Property Policy:</a:t>
            </a:r>
          </a:p>
          <a:p>
            <a:pPr lvl="1"/>
            <a:r>
              <a:rPr u="sng">
                <a:solidFill>
                  <a:srgbClr val="0000FF"/>
                </a:solidFill>
                <a:uFill>
                  <a:solidFill>
                    <a:srgbClr val="0000FF"/>
                  </a:solidFill>
                </a:uFill>
                <a:hlinkClick r:id="rId4" invalidUrl="" action="" tgtFrame="" tooltip="" history="1" highlightClick="0" endSnd="0"/>
              </a:rPr>
              <a:t>https://www.pwg.org/chair/membership_docs/pwg-ip-policy.pdf</a:t>
            </a:r>
          </a:p>
          <a:p>
            <a:pPr lvl="1"/>
            <a:r>
              <a:t>TL;DR: Anything you say in a PWG meeting or email to a PWG address can be used in a PWG Document</a:t>
            </a:r>
          </a:p>
          <a:p>
            <a:pPr lvl="1"/>
            <a:r>
              <a:t>(but please do read the IP policy above if you haven't done so)</a:t>
            </a:r>
          </a:p>
        </p:txBody>
      </p:sp>
      <p:sp>
        <p:nvSpPr>
          <p:cNvPr id="84" name="Slide Number"/>
          <p:cNvSpPr txBox="1"/>
          <p:nvPr>
            <p:ph type="sldNum" sz="quarter" idx="2"/>
          </p:nvPr>
        </p:nvSpPr>
        <p:spPr>
          <a:xfrm>
            <a:off x="12555087" y="9487551"/>
            <a:ext cx="127001" cy="1973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245"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246"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247"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248"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249" name="Before We Begin..."/>
          <p:cNvSpPr txBox="1"/>
          <p:nvPr>
            <p:ph type="title"/>
          </p:nvPr>
        </p:nvSpPr>
        <p:spPr>
          <a:prstGeom prst="rect">
            <a:avLst/>
          </a:prstGeom>
        </p:spPr>
        <p:txBody>
          <a:bodyPr/>
          <a:lstStyle/>
          <a:p>
            <a:pPr/>
            <a:r>
              <a:t>Before We Begin...</a:t>
            </a:r>
          </a:p>
        </p:txBody>
      </p:sp>
      <p:sp>
        <p:nvSpPr>
          <p:cNvPr id="250" name="PWG Antitrust Policy:…"/>
          <p:cNvSpPr txBox="1"/>
          <p:nvPr>
            <p:ph type="body" idx="1"/>
          </p:nvPr>
        </p:nvSpPr>
        <p:spPr>
          <a:prstGeom prst="rect">
            <a:avLst/>
          </a:prstGeom>
        </p:spPr>
        <p:txBody>
          <a:bodyPr/>
          <a:lstStyle/>
          <a:p>
            <a:pPr/>
            <a:r>
              <a:t>PWG Antitrust Policy:</a:t>
            </a:r>
          </a:p>
          <a:p>
            <a:pPr lvl="1"/>
            <a:r>
              <a:rPr u="sng">
                <a:solidFill>
                  <a:srgbClr val="0000FF"/>
                </a:solidFill>
                <a:uFill>
                  <a:solidFill>
                    <a:srgbClr val="0000FF"/>
                  </a:solidFill>
                </a:uFill>
                <a:hlinkClick r:id="rId3" invalidUrl="" action="" tgtFrame="" tooltip="" history="1" highlightClick="0" endSnd="0"/>
              </a:rPr>
              <a:t>https://www.pwg.org/chair/membership_docs/pwg-antitrust- policy.pdf</a:t>
            </a:r>
          </a:p>
          <a:p>
            <a:pPr lvl="1"/>
            <a:r>
              <a:t>The IEEE-ISTO Printer Working Group ("PWG") will not become involved in the business decisions of its Members. The PWG strictly complies with applicable antitrust laws. Every PWG meeting attendee shall comply with this policy. The PWG Officers and PWG Workgroup Officers are responsible to ensure that this policy is adhered to in all PWG activities.</a:t>
            </a:r>
          </a:p>
          <a:p>
            <a:pPr/>
            <a:r>
              <a:t>PWG Intellectual Property Policy:</a:t>
            </a:r>
          </a:p>
          <a:p>
            <a:pPr lvl="1"/>
            <a:r>
              <a:rPr u="sng">
                <a:solidFill>
                  <a:srgbClr val="0000FF"/>
                </a:solidFill>
                <a:uFill>
                  <a:solidFill>
                    <a:srgbClr val="0000FF"/>
                  </a:solidFill>
                </a:uFill>
                <a:hlinkClick r:id="rId4" invalidUrl="" action="" tgtFrame="" tooltip="" history="1" highlightClick="0" endSnd="0"/>
              </a:rPr>
              <a:t>https://www.pwg.org/chair/membership_docs/pwg-ip-policy.pdf</a:t>
            </a:r>
          </a:p>
          <a:p>
            <a:pPr lvl="1"/>
            <a:r>
              <a:t>TL;DR: Anything you say in a PWG meeting or email to a PWG address can be used in a PWG Document</a:t>
            </a:r>
          </a:p>
          <a:p>
            <a:pPr lvl="1"/>
            <a:r>
              <a:t>(but please do read the IP policy above if you haven't done so)</a:t>
            </a:r>
          </a:p>
        </p:txBody>
      </p:sp>
      <p:sp>
        <p:nvSpPr>
          <p:cNvPr id="25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254"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255"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256"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257"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258" name="Agenda"/>
          <p:cNvSpPr txBox="1"/>
          <p:nvPr>
            <p:ph type="title"/>
          </p:nvPr>
        </p:nvSpPr>
        <p:spPr>
          <a:prstGeom prst="rect">
            <a:avLst/>
          </a:prstGeom>
        </p:spPr>
        <p:txBody>
          <a:bodyPr/>
          <a:lstStyle/>
          <a:p>
            <a:pPr/>
            <a:r>
              <a:t>Agenda</a:t>
            </a:r>
          </a:p>
        </p:txBody>
      </p:sp>
      <p:sp>
        <p:nvSpPr>
          <p:cNvPr id="25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260" name="Table 2-1"/>
          <p:cNvGraphicFramePr/>
          <p:nvPr/>
        </p:nvGraphicFramePr>
        <p:xfrm>
          <a:off x="1451008" y="2600887"/>
          <a:ext cx="10517037" cy="3771901"/>
        </p:xfrm>
        <a:graphic xmlns:a="http://schemas.openxmlformats.org/drawingml/2006/main">
          <a:graphicData uri="http://schemas.openxmlformats.org/drawingml/2006/table">
            <a:tbl>
              <a:tblPr firstCol="0" firstRow="1" lastCol="0" lastRow="0" bandCol="0" bandRow="1" rtl="0">
                <a:tableStyleId>{8F44A2F1-9E1F-4B54-A3A2-5F16C0AD49E2}</a:tableStyleId>
              </a:tblPr>
              <a:tblGrid>
                <a:gridCol w="2674124"/>
                <a:gridCol w="7842912"/>
              </a:tblGrid>
              <a:tr h="482600">
                <a:tc>
                  <a:txBody>
                    <a:bodyPr/>
                    <a:lstStyle/>
                    <a:p>
                      <a:pPr marR="57799" algn="l" defTabSz="1295400">
                        <a:spcBef>
                          <a:spcPts val="600"/>
                        </a:spcBef>
                        <a:tabLst>
                          <a:tab pos="1295400" algn="l"/>
                        </a:tabLst>
                        <a:defRPr sz="1800">
                          <a:uFillTx/>
                        </a:defRPr>
                      </a:pPr>
                      <a:r>
                        <a:rPr sz="2400">
                          <a:uFill>
                            <a:solidFill>
                              <a:srgbClr val="000000"/>
                            </a:solidFill>
                          </a:uFill>
                          <a:sym typeface="Verdana"/>
                        </a:rPr>
                        <a:t>When</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What</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r>
              <a:tr h="488950">
                <a:tc>
                  <a:txBody>
                    <a:bodyPr/>
                    <a:lstStyle/>
                    <a:p>
                      <a:pPr marR="57799" algn="l" defTabSz="1295400">
                        <a:spcBef>
                          <a:spcPts val="600"/>
                        </a:spcBef>
                        <a:tabLst>
                          <a:tab pos="1295400" algn="l"/>
                        </a:tabLst>
                        <a:defRPr sz="1800">
                          <a:uFillTx/>
                        </a:defRPr>
                      </a:pPr>
                      <a:r>
                        <a:rPr sz="2400">
                          <a:uFill>
                            <a:solidFill>
                              <a:srgbClr val="000000"/>
                            </a:solidFill>
                          </a:uFill>
                          <a:sym typeface="Verdana"/>
                        </a:rPr>
                        <a:t>10:00 - 11:00</a:t>
                      </a:r>
                    </a:p>
                  </a:txBody>
                  <a:tcPr marL="50800" marR="50800" marT="50800" marB="50800" anchor="t" anchorCtr="0" horzOverflow="overflow">
                    <a:lnL w="0">
                      <a:miter lim="400000"/>
                    </a:lnL>
                    <a:lnR w="0">
                      <a:miter lim="400000"/>
                    </a:lnR>
                    <a:lnT w="25400">
                      <a:solidFill>
                        <a:srgbClr val="515151"/>
                      </a:solidFill>
                      <a:miter lim="400000"/>
                    </a:lnT>
                    <a:lnB w="127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IPP WG: IPP Production Printing Extensions v2.0</a:t>
                      </a:r>
                    </a:p>
                  </a:txBody>
                  <a:tcPr marL="50800" marR="50800" marT="50800" marB="50800" anchor="t" anchorCtr="0" horzOverflow="overflow">
                    <a:lnL w="0">
                      <a:miter lim="400000"/>
                    </a:lnL>
                    <a:lnR w="0">
                      <a:miter lim="400000"/>
                    </a:lnR>
                    <a:lnT w="25400">
                      <a:solidFill>
                        <a:srgbClr val="515151"/>
                      </a:solidFill>
                      <a:miter lim="400000"/>
                    </a:lnT>
                    <a:lnB w="12700">
                      <a:solidFill>
                        <a:srgbClr val="515151"/>
                      </a:solidFill>
                      <a:miter lim="400000"/>
                    </a:lnB>
                  </a:tcPr>
                </a:tc>
              </a:tr>
              <a:tr h="482600">
                <a:tc>
                  <a:txBody>
                    <a:bodyPr/>
                    <a:lstStyle/>
                    <a:p>
                      <a:pPr marR="57799" algn="l" defTabSz="1295400">
                        <a:spcBef>
                          <a:spcPts val="600"/>
                        </a:spcBef>
                        <a:tabLst>
                          <a:tab pos="1295400" algn="l"/>
                        </a:tabLst>
                        <a:defRPr sz="1800">
                          <a:uFillTx/>
                        </a:defRPr>
                      </a:pPr>
                      <a:r>
                        <a:rPr sz="2400">
                          <a:uFill>
                            <a:solidFill>
                              <a:srgbClr val="000000"/>
                            </a:solidFill>
                          </a:uFill>
                          <a:sym typeface="Verdana"/>
                        </a:rPr>
                        <a:t>11:00 - 12:00</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IPP WG: IPP Driver Replacement Extensions v2.0</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r>
              <a:tr h="482600">
                <a:tc>
                  <a:txBody>
                    <a:bodyPr/>
                    <a:lstStyle/>
                    <a:p>
                      <a:pPr marR="57799" algn="l" defTabSz="1295400">
                        <a:spcBef>
                          <a:spcPts val="600"/>
                        </a:spcBef>
                        <a:tabLst>
                          <a:tab pos="1295400" algn="l"/>
                        </a:tabLst>
                        <a:defRPr sz="1800">
                          <a:uFillTx/>
                        </a:defRPr>
                      </a:pPr>
                      <a:r>
                        <a:rPr sz="2400">
                          <a:solidFill>
                            <a:srgbClr val="A6AAA9"/>
                          </a:solidFill>
                          <a:uFill>
                            <a:solidFill>
                              <a:srgbClr val="000000"/>
                            </a:solidFill>
                          </a:uFill>
                          <a:sym typeface="Verdana"/>
                        </a:rPr>
                        <a:t>12:00 - 12:45</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c>
                  <a:txBody>
                    <a:bodyPr/>
                    <a:lstStyle/>
                    <a:p>
                      <a:pPr marR="57799" algn="l" defTabSz="1295400">
                        <a:spcBef>
                          <a:spcPts val="600"/>
                        </a:spcBef>
                        <a:tabLst>
                          <a:tab pos="1295400" algn="l"/>
                        </a:tabLst>
                        <a:defRPr sz="1800">
                          <a:uFillTx/>
                        </a:defRPr>
                      </a:pPr>
                      <a:r>
                        <a:rPr sz="2400">
                          <a:solidFill>
                            <a:srgbClr val="A6AAA9"/>
                          </a:solidFill>
                          <a:uFill>
                            <a:solidFill>
                              <a:srgbClr val="000000"/>
                            </a:solidFill>
                          </a:uFill>
                          <a:sym typeface="Verdana"/>
                        </a:rPr>
                        <a:t>Lunch Break</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r>
              <a:tr h="482600">
                <a:tc>
                  <a:txBody>
                    <a:bodyPr/>
                    <a:lstStyle/>
                    <a:p>
                      <a:pPr marR="57799" algn="l" defTabSz="1295400">
                        <a:spcBef>
                          <a:spcPts val="600"/>
                        </a:spcBef>
                        <a:tabLst>
                          <a:tab pos="1295400" algn="l"/>
                        </a:tabLst>
                        <a:defRPr sz="1800">
                          <a:uFillTx/>
                        </a:defRPr>
                      </a:pPr>
                      <a:r>
                        <a:rPr sz="2400">
                          <a:uFill>
                            <a:solidFill>
                              <a:srgbClr val="000000"/>
                            </a:solidFill>
                          </a:uFill>
                          <a:sym typeface="Verdana"/>
                        </a:rPr>
                        <a:t>12:45 - 14:30</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IPP WG: Evolution of IPP and OAuth</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r>
            </a:tbl>
          </a:graphicData>
        </a:graphic>
      </p:graphicFrame>
      <p:sp>
        <p:nvSpPr>
          <p:cNvPr id="261" name="November 16, 2022 (US Eastern Standard Time)"/>
          <p:cNvSpPr txBox="1"/>
          <p:nvPr/>
        </p:nvSpPr>
        <p:spPr>
          <a:xfrm>
            <a:off x="1425609" y="1989255"/>
            <a:ext cx="10147301" cy="5459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b="1" sz="3100"/>
            </a:lvl1pPr>
          </a:lstStyle>
          <a:p>
            <a:pPr/>
            <a:r>
              <a:t>November 16, 2022 (US Eastern Standard Time)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264"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265"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266"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267"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268" name="IPP Production Printing Extensions v2.0 (PPX)"/>
          <p:cNvSpPr txBox="1"/>
          <p:nvPr>
            <p:ph type="title"/>
          </p:nvPr>
        </p:nvSpPr>
        <p:spPr>
          <a:prstGeom prst="rect">
            <a:avLst/>
          </a:prstGeom>
        </p:spPr>
        <p:txBody>
          <a:bodyPr/>
          <a:lstStyle/>
          <a:p>
            <a:pPr/>
            <a:r>
              <a:t>IPP Production Printing Extensions v2.0 (PPX)</a:t>
            </a:r>
          </a:p>
        </p:txBody>
      </p:sp>
      <p:sp>
        <p:nvSpPr>
          <p:cNvPr id="269" name="Stable draft…"/>
          <p:cNvSpPr txBox="1"/>
          <p:nvPr>
            <p:ph type="body" idx="1"/>
          </p:nvPr>
        </p:nvSpPr>
        <p:spPr>
          <a:xfrm>
            <a:off x="647700" y="1968500"/>
            <a:ext cx="11709400" cy="7480300"/>
          </a:xfrm>
          <a:prstGeom prst="rect">
            <a:avLst/>
          </a:prstGeom>
        </p:spPr>
        <p:txBody>
          <a:bodyPr/>
          <a:lstStyle/>
          <a:p>
            <a:pPr/>
            <a:r>
              <a:t>Stable draft</a:t>
            </a:r>
          </a:p>
          <a:p>
            <a:pPr lvl="1"/>
            <a:r>
              <a:rPr u="sng">
                <a:solidFill>
                  <a:srgbClr val="0000FF"/>
                </a:solidFill>
                <a:uFill>
                  <a:solidFill>
                    <a:srgbClr val="0000FF"/>
                  </a:solidFill>
                </a:uFill>
                <a:hlinkClick r:id="rId3" invalidUrl="" action="" tgtFrame="" tooltip="" history="1" highlightClick="0" endSnd="0"/>
              </a:rPr>
              <a:t>https://ftp.pwg.org/pub/pwg/ipp/wd/wd-ippppx20-20221109.pdf</a:t>
            </a:r>
          </a:p>
          <a:p>
            <a:pPr/>
            <a:r>
              <a:t>Updates PWG 5100.3-2001: IPP Production Printing Attributes</a:t>
            </a:r>
          </a:p>
          <a:p>
            <a:pPr/>
            <a:r>
              <a:t>Prototyping completed in the ippsample project</a:t>
            </a:r>
          </a:p>
          <a:p>
            <a:pPr/>
            <a:r>
              <a:t>PWG Last Call completed, needs PWG Formal Approval</a:t>
            </a:r>
          </a:p>
          <a:p>
            <a:pPr/>
            <a:r>
              <a:t>10 responses without objections, 35 comments:</a:t>
            </a:r>
          </a:p>
          <a:p>
            <a:pPr lvl="1"/>
            <a:r>
              <a:rPr u="sng">
                <a:solidFill>
                  <a:srgbClr val="0000FF"/>
                </a:solidFill>
                <a:uFill>
                  <a:solidFill>
                    <a:srgbClr val="0000FF"/>
                  </a:solidFill>
                </a:uFill>
                <a:hlinkClick r:id="rId4" invalidUrl="" action="" tgtFrame="" tooltip="" history="1" highlightClick="0" endSnd="0"/>
              </a:rPr>
              <a:t>https://ftp.pwg.org/pub/pwg/ipp/wd/lcrc-ippppx20.txt</a:t>
            </a:r>
          </a:p>
        </p:txBody>
      </p:sp>
      <p:sp>
        <p:nvSpPr>
          <p:cNvPr id="27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273"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274"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275"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276"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277" name="IPP Driver Replacement Extensions v2.0 (NODRIVER)"/>
          <p:cNvSpPr txBox="1"/>
          <p:nvPr>
            <p:ph type="title"/>
          </p:nvPr>
        </p:nvSpPr>
        <p:spPr>
          <a:prstGeom prst="rect">
            <a:avLst/>
          </a:prstGeom>
        </p:spPr>
        <p:txBody>
          <a:bodyPr/>
          <a:lstStyle/>
          <a:p>
            <a:pPr/>
            <a:r>
              <a:t>IPP Driver Replacement Extensions v2.0 (NODRIVER)</a:t>
            </a:r>
          </a:p>
        </p:txBody>
      </p:sp>
      <p:sp>
        <p:nvSpPr>
          <p:cNvPr id="278" name="Stable Draft:…"/>
          <p:cNvSpPr txBox="1"/>
          <p:nvPr>
            <p:ph type="body" idx="1"/>
          </p:nvPr>
        </p:nvSpPr>
        <p:spPr>
          <a:xfrm>
            <a:off x="647700" y="1968500"/>
            <a:ext cx="11709400" cy="7480300"/>
          </a:xfrm>
          <a:prstGeom prst="rect">
            <a:avLst/>
          </a:prstGeom>
        </p:spPr>
        <p:txBody>
          <a:bodyPr/>
          <a:lstStyle/>
          <a:p>
            <a:pPr/>
            <a:r>
              <a:t>Stable Draft:</a:t>
            </a:r>
          </a:p>
          <a:p>
            <a:pPr lvl="1"/>
            <a:r>
              <a:rPr u="sng">
                <a:solidFill>
                  <a:srgbClr val="0000FF"/>
                </a:solidFill>
                <a:uFill>
                  <a:solidFill>
                    <a:srgbClr val="0000FF"/>
                  </a:solidFill>
                </a:uFill>
                <a:hlinkClick r:id="rId3" invalidUrl="" action="" tgtFrame="" tooltip="" history="1" highlightClick="0" endSnd="0"/>
              </a:rPr>
              <a:t>https://ftp.pwg.org/pub/pwg/ipp/wd/wd-ippnodriver20-20221027.pdf</a:t>
            </a:r>
          </a:p>
          <a:p>
            <a:pPr/>
            <a:r>
              <a:t>Updates PWG 5100.13-2013: IPP Job and Printer Extensions - Set 3 (JPS3)</a:t>
            </a:r>
          </a:p>
          <a:p>
            <a:pPr lvl="1"/>
            <a:r>
              <a:t>Old title "Driverless Printing Extensions"</a:t>
            </a:r>
          </a:p>
          <a:p>
            <a:pPr/>
            <a:r>
              <a:t>Prototyping completed in the PAPPL project</a:t>
            </a:r>
          </a:p>
          <a:p>
            <a:pPr/>
            <a:r>
              <a:t>PWG Last Call ends November 28, 2022</a:t>
            </a:r>
          </a:p>
        </p:txBody>
      </p:sp>
      <p:sp>
        <p:nvSpPr>
          <p:cNvPr id="27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282" name="The Printer Working Group"/>
          <p:cNvSpPr txBox="1"/>
          <p:nvPr/>
        </p:nvSpPr>
        <p:spPr>
          <a:xfrm>
            <a:off x="596900" y="3644900"/>
            <a:ext cx="8208297" cy="71582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b="1" sz="5000">
                <a:solidFill>
                  <a:srgbClr val="5D70B7"/>
                </a:solidFill>
                <a:uFill>
                  <a:solidFill>
                    <a:srgbClr val="5D70B7"/>
                  </a:solidFill>
                </a:uFill>
              </a:defRPr>
            </a:lvl1pPr>
          </a:lstStyle>
          <a:p>
            <a:pPr/>
            <a:r>
              <a:t>The Printer Working Group</a:t>
            </a:r>
          </a:p>
        </p:txBody>
      </p:sp>
      <p:pic>
        <p:nvPicPr>
          <p:cNvPr id="283" name="pwg-transparency.png" descr="pwg-transparency.png"/>
          <p:cNvPicPr>
            <a:picLocks noChangeAspect="1"/>
          </p:cNvPicPr>
          <p:nvPr/>
        </p:nvPicPr>
        <p:blipFill>
          <a:blip r:embed="rId2">
            <a:extLst/>
          </a:blip>
          <a:stretch>
            <a:fillRect/>
          </a:stretch>
        </p:blipFill>
        <p:spPr>
          <a:xfrm>
            <a:off x="647700" y="647700"/>
            <a:ext cx="2709334" cy="2942038"/>
          </a:xfrm>
          <a:prstGeom prst="rect">
            <a:avLst/>
          </a:prstGeom>
        </p:spPr>
      </p:pic>
      <p:sp>
        <p:nvSpPr>
          <p:cNvPr id="284" name="Copyright © 2022 The Printer Working Group. All rights reserved. The IPP Everywhere and PWG logos are trademarks of the IEEE-ISTO."/>
          <p:cNvSpPr txBox="1"/>
          <p:nvPr/>
        </p:nvSpPr>
        <p:spPr>
          <a:xfrm>
            <a:off x="177800" y="9484642"/>
            <a:ext cx="121539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285" name="®"/>
          <p:cNvSpPr txBox="1"/>
          <p:nvPr/>
        </p:nvSpPr>
        <p:spPr>
          <a:xfrm>
            <a:off x="3289300" y="3378200"/>
            <a:ext cx="373805"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400"/>
            </a:lvl1pPr>
          </a:lstStyle>
          <a:p>
            <a:pPr/>
            <a:r>
              <a:t>®</a:t>
            </a:r>
          </a:p>
        </p:txBody>
      </p:sp>
      <p:sp>
        <p:nvSpPr>
          <p:cNvPr id="286" name="Lunch Break"/>
          <p:cNvSpPr txBox="1"/>
          <p:nvPr>
            <p:ph type="ctrTitle"/>
          </p:nvPr>
        </p:nvSpPr>
        <p:spPr>
          <a:prstGeom prst="rect">
            <a:avLst/>
          </a:prstGeom>
        </p:spPr>
        <p:txBody>
          <a:bodyPr/>
          <a:lstStyle/>
          <a:p>
            <a:pPr/>
            <a:r>
              <a:t>Lunch Break</a:t>
            </a:r>
          </a:p>
        </p:txBody>
      </p:sp>
      <p:sp>
        <p:nvSpPr>
          <p:cNvPr id="287" name="Resuming at 12:45pm ET"/>
          <p:cNvSpPr txBox="1"/>
          <p:nvPr>
            <p:ph type="subTitle" sz="half" idx="1"/>
          </p:nvPr>
        </p:nvSpPr>
        <p:spPr>
          <a:prstGeom prst="rect">
            <a:avLst/>
          </a:prstGeom>
        </p:spPr>
        <p:txBody>
          <a:bodyPr/>
          <a:lstStyle/>
          <a:p>
            <a:pPr/>
          </a:p>
          <a:p>
            <a:pPr>
              <a:defRPr i="1"/>
            </a:pPr>
            <a:r>
              <a:t>Resuming at 12:45pm ET</a:t>
            </a:r>
          </a:p>
        </p:txBody>
      </p:sp>
      <p:sp>
        <p:nvSpPr>
          <p:cNvPr id="28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291"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292"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293"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294"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295" name="Evolution of IPP and OAuth"/>
          <p:cNvSpPr txBox="1"/>
          <p:nvPr>
            <p:ph type="title"/>
          </p:nvPr>
        </p:nvSpPr>
        <p:spPr>
          <a:prstGeom prst="rect">
            <a:avLst/>
          </a:prstGeom>
        </p:spPr>
        <p:txBody>
          <a:bodyPr/>
          <a:lstStyle/>
          <a:p>
            <a:pPr/>
            <a:r>
              <a:t>Evolution of IPP and OAuth</a:t>
            </a:r>
          </a:p>
        </p:txBody>
      </p:sp>
      <p:sp>
        <p:nvSpPr>
          <p:cNvPr id="296" name="Wiki:…"/>
          <p:cNvSpPr txBox="1"/>
          <p:nvPr>
            <p:ph type="body" idx="1"/>
          </p:nvPr>
        </p:nvSpPr>
        <p:spPr>
          <a:prstGeom prst="rect">
            <a:avLst/>
          </a:prstGeom>
        </p:spPr>
        <p:txBody>
          <a:bodyPr/>
          <a:lstStyle/>
          <a:p>
            <a:pPr/>
            <a:r>
              <a:t>Wiki:</a:t>
            </a:r>
          </a:p>
          <a:p>
            <a:pPr lvl="1"/>
            <a:r>
              <a:rPr u="sng">
                <a:solidFill>
                  <a:srgbClr val="0000FF"/>
                </a:solidFill>
                <a:uFill>
                  <a:solidFill>
                    <a:srgbClr val="0000FF"/>
                  </a:solidFill>
                </a:uFill>
                <a:hlinkClick r:id="rId3" invalidUrl="" action="" tgtFrame="" tooltip="" history="1" highlightClick="0" endSnd="0"/>
              </a:rPr>
              <a:t>https://github.com/istopwg/ippsample/wiki/IPP-and-OAuth</a:t>
            </a:r>
          </a:p>
          <a:p>
            <a:pPr/>
            <a:r>
              <a:t>Goals:</a:t>
            </a:r>
          </a:p>
          <a:p>
            <a:pPr lvl="1"/>
            <a:r>
              <a:t>Define/reference best practices for using OAuth/OpenID with IPP</a:t>
            </a:r>
          </a:p>
          <a:p>
            <a:pPr lvl="1"/>
            <a:r>
              <a:t>Prototype/deploy OAuth/OpenID support for printing</a:t>
            </a:r>
          </a:p>
          <a:p>
            <a:pPr/>
            <a:r>
              <a:t>Update existing IPP specifications:</a:t>
            </a:r>
          </a:p>
          <a:p>
            <a:pPr lvl="1"/>
            <a:r>
              <a:t>PWG 5100.11-2010: IPP Job and Printer Extensions - Set 2 (JPS2)</a:t>
            </a:r>
            <a:br/>
            <a:r>
              <a:rPr i="1"/>
              <a:t>(Now titled "IPP Enterprise Printing Extensions v2.0 (EPX)")</a:t>
            </a:r>
          </a:p>
          <a:p>
            <a:pPr lvl="1"/>
            <a:r>
              <a:t>PWG 5100.18-2015: IPP Shared Infrastructure Extensions v1.0 (INFRA)</a:t>
            </a:r>
          </a:p>
          <a:p>
            <a:pPr lvl="1"/>
            <a:r>
              <a:t>PWG 5100.22-2019: IPP System Service v1.0 (SYSTEM)</a:t>
            </a:r>
          </a:p>
          <a:p>
            <a:pPr lvl="1"/>
            <a:r>
              <a:t>PWG 5199.10-2019: IPP Authentication Methods v1.0 (AUTH)</a:t>
            </a:r>
          </a:p>
          <a:p>
            <a:pPr/>
            <a:r>
              <a:t>Publish new IPP best-practice:</a:t>
            </a:r>
          </a:p>
          <a:p>
            <a:pPr lvl="1"/>
            <a:r>
              <a:t>PWG 5199.x: Cloud Printing with IPP Everywhere v1.0</a:t>
            </a:r>
          </a:p>
        </p:txBody>
      </p:sp>
      <p:sp>
        <p:nvSpPr>
          <p:cNvPr id="29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300"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301"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302"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303"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304" name="OAuth 2.0 Rich Authorization Requests"/>
          <p:cNvSpPr txBox="1"/>
          <p:nvPr>
            <p:ph type="title"/>
          </p:nvPr>
        </p:nvSpPr>
        <p:spPr>
          <a:prstGeom prst="rect">
            <a:avLst/>
          </a:prstGeom>
        </p:spPr>
        <p:txBody>
          <a:bodyPr/>
          <a:lstStyle/>
          <a:p>
            <a:pPr lvl="1"/>
            <a:r>
              <a:t>OAuth 2.0 Rich Authorization Requests</a:t>
            </a:r>
          </a:p>
        </p:txBody>
      </p:sp>
      <p:sp>
        <p:nvSpPr>
          <p:cNvPr id="305" name="Current IETF draft:…"/>
          <p:cNvSpPr txBox="1"/>
          <p:nvPr>
            <p:ph type="body" idx="1"/>
          </p:nvPr>
        </p:nvSpPr>
        <p:spPr>
          <a:prstGeom prst="rect">
            <a:avLst/>
          </a:prstGeom>
        </p:spPr>
        <p:txBody>
          <a:bodyPr/>
          <a:lstStyle/>
          <a:p>
            <a:pPr/>
            <a:r>
              <a:t>Current IETF draft:</a:t>
            </a:r>
          </a:p>
          <a:p>
            <a:pPr lvl="1"/>
            <a:r>
              <a:rPr u="sng">
                <a:solidFill>
                  <a:srgbClr val="0000FF"/>
                </a:solidFill>
                <a:uFill>
                  <a:solidFill>
                    <a:srgbClr val="0000FF"/>
                  </a:solidFill>
                </a:uFill>
                <a:hlinkClick r:id="rId3" invalidUrl="" action="" tgtFrame="" tooltip="" history="1" highlightClick="0" endSnd="0"/>
              </a:rPr>
              <a:t>https://datatracker.ietf.org/doc/draft-ietf-oauth-rar/</a:t>
            </a:r>
          </a:p>
          <a:p>
            <a:pPr/>
            <a:r>
              <a:t>Abstract:</a:t>
            </a:r>
          </a:p>
          <a:p>
            <a:pPr lvl="1"/>
            <a:r>
              <a:t>This document specifies a new parameter authorization_details that is used to carry fine-grained authorization data in OAuth messages.</a:t>
            </a:r>
          </a:p>
          <a:p>
            <a:pPr/>
            <a:r>
              <a:t>Expands on OAuth scopes to provide fine-grained authorization</a:t>
            </a:r>
          </a:p>
          <a:p>
            <a:pPr/>
            <a:r>
              <a:t>Possible application in IPP:</a:t>
            </a:r>
          </a:p>
          <a:p>
            <a:pPr lvl="1"/>
            <a:r>
              <a:rPr u="sng">
                <a:solidFill>
                  <a:srgbClr val="0000FF"/>
                </a:solidFill>
                <a:uFill>
                  <a:solidFill>
                    <a:srgbClr val="0000FF"/>
                  </a:solidFill>
                </a:uFill>
                <a:hlinkClick r:id="rId4" invalidUrl="" action="" tgtFrame="" tooltip="" history="1" highlightClick="0" endSnd="0"/>
              </a:rPr>
              <a:t>https://ftp.pwg.org/pub/pwg/ipp/whitepaper/google-authorization_details-20221111.pdf</a:t>
            </a:r>
          </a:p>
        </p:txBody>
      </p:sp>
      <p:sp>
        <p:nvSpPr>
          <p:cNvPr id="30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309"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310"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311"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312"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313" name="OAuth Trust Model (Local Printer)"/>
          <p:cNvSpPr txBox="1"/>
          <p:nvPr>
            <p:ph type="title"/>
          </p:nvPr>
        </p:nvSpPr>
        <p:spPr>
          <a:prstGeom prst="rect">
            <a:avLst/>
          </a:prstGeom>
        </p:spPr>
        <p:txBody>
          <a:bodyPr/>
          <a:lstStyle/>
          <a:p>
            <a:pPr/>
            <a:r>
              <a:t>OAuth Trust Model (Local Printer)</a:t>
            </a:r>
          </a:p>
        </p:txBody>
      </p:sp>
      <p:sp>
        <p:nvSpPr>
          <p:cNvPr id="31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5" name="Authorization Server"/>
          <p:cNvSpPr/>
          <p:nvPr/>
        </p:nvSpPr>
        <p:spPr>
          <a:xfrm>
            <a:off x="5244648" y="3076592"/>
            <a:ext cx="2540001" cy="15307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FFA941"/>
          </a:solidFill>
          <a:ln>
            <a:solidFill>
              <a:srgbClr val="000000"/>
            </a:solidFill>
          </a:ln>
          <a:extLst>
            <a:ext uri="{C572A759-6A51-4108-AA02-DFA0A04FC94B}">
              <ma14:wrappingTextBoxFlag xmlns:ma14="http://schemas.microsoft.com/office/mac/drawingml/2011/main" val="1"/>
            </a:ext>
          </a:extLst>
        </p:spPr>
        <p:txBody>
          <a:bodyPr lIns="50800" tIns="50800" rIns="50800" bIns="50800" anchor="ctr"/>
          <a:lstStyle>
            <a:lvl1pPr algn="ctr"/>
          </a:lstStyle>
          <a:p>
            <a:pPr/>
            <a:r>
              <a:t>Authorization Server</a:t>
            </a:r>
          </a:p>
        </p:txBody>
      </p:sp>
      <p:grpSp>
        <p:nvGrpSpPr>
          <p:cNvPr id="319" name="Group"/>
          <p:cNvGrpSpPr/>
          <p:nvPr/>
        </p:nvGrpSpPr>
        <p:grpSpPr>
          <a:xfrm>
            <a:off x="1216646" y="5862537"/>
            <a:ext cx="1389802" cy="1588945"/>
            <a:chOff x="0" y="0"/>
            <a:chExt cx="1389800" cy="1588943"/>
          </a:xfrm>
        </p:grpSpPr>
        <p:sp>
          <p:nvSpPr>
            <p:cNvPr id="316" name="Rectangle"/>
            <p:cNvSpPr/>
            <p:nvPr/>
          </p:nvSpPr>
          <p:spPr>
            <a:xfrm>
              <a:off x="59900" y="66143"/>
              <a:ext cx="1270001" cy="776704"/>
            </a:xfrm>
            <a:prstGeom prst="rect">
              <a:avLst/>
            </a:prstGeom>
            <a:gradFill flip="none" rotWithShape="1">
              <a:gsLst>
                <a:gs pos="0">
                  <a:srgbClr val="53585F"/>
                </a:gs>
                <a:gs pos="100000">
                  <a:srgbClr val="000000"/>
                </a:gs>
              </a:gsLst>
              <a:lin ang="5400000" scaled="0"/>
            </a:gradFill>
            <a:ln w="9525" cap="flat">
              <a:solidFill>
                <a:srgbClr val="000000"/>
              </a:solidFill>
              <a:prstDash val="solid"/>
              <a:round/>
            </a:ln>
            <a:effectLst/>
          </p:spPr>
          <p:txBody>
            <a:bodyPr wrap="square" lIns="50800" tIns="50800" rIns="50800" bIns="50800" numCol="1" anchor="ctr">
              <a:noAutofit/>
            </a:bodyPr>
            <a:lstStyle/>
            <a:p>
              <a:pPr/>
            </a:p>
          </p:txBody>
        </p:sp>
        <p:sp>
          <p:nvSpPr>
            <p:cNvPr id="317" name="Computer"/>
            <p:cNvSpPr/>
            <p:nvPr/>
          </p:nvSpPr>
          <p:spPr>
            <a:xfrm>
              <a:off x="0" y="0"/>
              <a:ext cx="1389801"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gradFill flip="none" rotWithShape="1">
              <a:gsLst>
                <a:gs pos="0">
                  <a:srgbClr val="DCDEE0"/>
                </a:gs>
                <a:gs pos="100000">
                  <a:srgbClr val="BEBEBE"/>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p>
          </p:txBody>
        </p:sp>
        <p:sp>
          <p:nvSpPr>
            <p:cNvPr id="318" name="Client"/>
            <p:cNvSpPr txBox="1"/>
            <p:nvPr/>
          </p:nvSpPr>
          <p:spPr>
            <a:xfrm>
              <a:off x="251688" y="1166283"/>
              <a:ext cx="886425" cy="4226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grpSp>
        <p:nvGrpSpPr>
          <p:cNvPr id="322" name="Group"/>
          <p:cNvGrpSpPr/>
          <p:nvPr/>
        </p:nvGrpSpPr>
        <p:grpSpPr>
          <a:xfrm>
            <a:off x="10381554" y="5876480"/>
            <a:ext cx="1396386" cy="1561059"/>
            <a:chOff x="0" y="0"/>
            <a:chExt cx="1396385" cy="1561058"/>
          </a:xfrm>
        </p:grpSpPr>
        <p:sp>
          <p:nvSpPr>
            <p:cNvPr id="320" name="Printer"/>
            <p:cNvSpPr/>
            <p:nvPr/>
          </p:nvSpPr>
          <p:spPr>
            <a:xfrm>
              <a:off x="0" y="0"/>
              <a:ext cx="1396386" cy="11111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55" y="0"/>
                  </a:moveTo>
                  <a:lnTo>
                    <a:pt x="3855" y="5548"/>
                  </a:lnTo>
                  <a:lnTo>
                    <a:pt x="388" y="5548"/>
                  </a:lnTo>
                  <a:cubicBezTo>
                    <a:pt x="172" y="5548"/>
                    <a:pt x="0" y="5767"/>
                    <a:pt x="0" y="6038"/>
                  </a:cubicBezTo>
                  <a:lnTo>
                    <a:pt x="0" y="18657"/>
                  </a:lnTo>
                  <a:cubicBezTo>
                    <a:pt x="0" y="18929"/>
                    <a:pt x="172" y="19145"/>
                    <a:pt x="388" y="19145"/>
                  </a:cubicBezTo>
                  <a:lnTo>
                    <a:pt x="4103" y="19145"/>
                  </a:lnTo>
                  <a:lnTo>
                    <a:pt x="4103" y="21600"/>
                  </a:lnTo>
                  <a:lnTo>
                    <a:pt x="17497" y="21600"/>
                  </a:lnTo>
                  <a:lnTo>
                    <a:pt x="17497" y="19145"/>
                  </a:lnTo>
                  <a:lnTo>
                    <a:pt x="21212" y="19145"/>
                  </a:lnTo>
                  <a:cubicBezTo>
                    <a:pt x="21428" y="19145"/>
                    <a:pt x="21600" y="18929"/>
                    <a:pt x="21600" y="18657"/>
                  </a:cubicBezTo>
                  <a:lnTo>
                    <a:pt x="21600" y="6038"/>
                  </a:lnTo>
                  <a:cubicBezTo>
                    <a:pt x="21595" y="5767"/>
                    <a:pt x="21423" y="5548"/>
                    <a:pt x="21207" y="5548"/>
                  </a:cubicBezTo>
                  <a:lnTo>
                    <a:pt x="17735" y="5548"/>
                  </a:lnTo>
                  <a:lnTo>
                    <a:pt x="17735" y="0"/>
                  </a:lnTo>
                  <a:lnTo>
                    <a:pt x="3855" y="0"/>
                  </a:lnTo>
                  <a:close/>
                  <a:moveTo>
                    <a:pt x="5021" y="1465"/>
                  </a:moveTo>
                  <a:lnTo>
                    <a:pt x="16569" y="1465"/>
                  </a:lnTo>
                  <a:lnTo>
                    <a:pt x="16569" y="5548"/>
                  </a:lnTo>
                  <a:lnTo>
                    <a:pt x="5021" y="5548"/>
                  </a:lnTo>
                  <a:lnTo>
                    <a:pt x="5021" y="1465"/>
                  </a:lnTo>
                  <a:close/>
                  <a:moveTo>
                    <a:pt x="19344" y="7794"/>
                  </a:moveTo>
                  <a:cubicBezTo>
                    <a:pt x="19630" y="7794"/>
                    <a:pt x="19862" y="8087"/>
                    <a:pt x="19862" y="8447"/>
                  </a:cubicBezTo>
                  <a:cubicBezTo>
                    <a:pt x="19862" y="8806"/>
                    <a:pt x="19630" y="9098"/>
                    <a:pt x="19344" y="9098"/>
                  </a:cubicBezTo>
                  <a:cubicBezTo>
                    <a:pt x="19058" y="9098"/>
                    <a:pt x="18825" y="8806"/>
                    <a:pt x="18825" y="8447"/>
                  </a:cubicBezTo>
                  <a:cubicBezTo>
                    <a:pt x="18825" y="8087"/>
                    <a:pt x="19058" y="7794"/>
                    <a:pt x="19344" y="7794"/>
                  </a:cubicBezTo>
                  <a:close/>
                  <a:moveTo>
                    <a:pt x="5264" y="13575"/>
                  </a:moveTo>
                  <a:lnTo>
                    <a:pt x="16326" y="13575"/>
                  </a:lnTo>
                  <a:lnTo>
                    <a:pt x="16326" y="19145"/>
                  </a:lnTo>
                  <a:lnTo>
                    <a:pt x="16326" y="20135"/>
                  </a:lnTo>
                  <a:lnTo>
                    <a:pt x="5264" y="20135"/>
                  </a:lnTo>
                  <a:lnTo>
                    <a:pt x="5264" y="19145"/>
                  </a:lnTo>
                  <a:lnTo>
                    <a:pt x="5264" y="13575"/>
                  </a:lnTo>
                  <a:close/>
                  <a:moveTo>
                    <a:pt x="6775" y="15108"/>
                  </a:moveTo>
                  <a:lnTo>
                    <a:pt x="6775" y="16086"/>
                  </a:lnTo>
                  <a:lnTo>
                    <a:pt x="14820" y="16086"/>
                  </a:lnTo>
                  <a:lnTo>
                    <a:pt x="14820" y="15108"/>
                  </a:lnTo>
                  <a:lnTo>
                    <a:pt x="6775" y="15108"/>
                  </a:lnTo>
                  <a:close/>
                  <a:moveTo>
                    <a:pt x="6775" y="17680"/>
                  </a:moveTo>
                  <a:lnTo>
                    <a:pt x="6775" y="18657"/>
                  </a:lnTo>
                  <a:lnTo>
                    <a:pt x="14820" y="18657"/>
                  </a:lnTo>
                  <a:lnTo>
                    <a:pt x="14820" y="17680"/>
                  </a:lnTo>
                  <a:lnTo>
                    <a:pt x="6775" y="17680"/>
                  </a:lnTo>
                  <a:close/>
                </a:path>
              </a:pathLst>
            </a:custGeom>
            <a:gradFill flip="none" rotWithShape="1">
              <a:gsLst>
                <a:gs pos="0">
                  <a:srgbClr val="DCDEE0"/>
                </a:gs>
                <a:gs pos="100000">
                  <a:srgbClr val="BEBEBE"/>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p>
          </p:txBody>
        </p:sp>
        <p:sp>
          <p:nvSpPr>
            <p:cNvPr id="321" name="Printer"/>
            <p:cNvSpPr txBox="1"/>
            <p:nvPr/>
          </p:nvSpPr>
          <p:spPr>
            <a:xfrm>
              <a:off x="200683" y="1138398"/>
              <a:ext cx="995020" cy="4226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Printer</a:t>
              </a:r>
            </a:p>
          </p:txBody>
        </p:sp>
      </p:grpSp>
      <p:sp>
        <p:nvSpPr>
          <p:cNvPr id="323" name="Line"/>
          <p:cNvSpPr/>
          <p:nvPr/>
        </p:nvSpPr>
        <p:spPr>
          <a:xfrm flipV="1">
            <a:off x="2753237" y="4402373"/>
            <a:ext cx="2537307" cy="1425533"/>
          </a:xfrm>
          <a:prstGeom prst="line">
            <a:avLst/>
          </a:prstGeom>
          <a:ln w="50800">
            <a:solidFill>
              <a:srgbClr val="000000"/>
            </a:solidFill>
            <a:headEnd type="triangle"/>
            <a:tailEnd type="triangle"/>
          </a:ln>
        </p:spPr>
        <p:txBody>
          <a:bodyPr lIns="0" tIns="0" rIns="0" bIns="0"/>
          <a:lstStyle/>
          <a:p>
            <a:pPr/>
          </a:p>
        </p:txBody>
      </p:sp>
      <p:sp>
        <p:nvSpPr>
          <p:cNvPr id="324" name="Line"/>
          <p:cNvSpPr/>
          <p:nvPr/>
        </p:nvSpPr>
        <p:spPr>
          <a:xfrm>
            <a:off x="7795002" y="4325854"/>
            <a:ext cx="2549526" cy="1578572"/>
          </a:xfrm>
          <a:prstGeom prst="line">
            <a:avLst/>
          </a:prstGeom>
          <a:ln w="50800">
            <a:solidFill>
              <a:srgbClr val="000000"/>
            </a:solidFill>
            <a:headEnd type="triangle"/>
            <a:tailEnd type="triangle"/>
          </a:ln>
        </p:spPr>
        <p:txBody>
          <a:bodyPr lIns="0" tIns="0" rIns="0" bIns="0"/>
          <a:lstStyle/>
          <a:p>
            <a:pPr/>
          </a:p>
        </p:txBody>
      </p:sp>
      <p:sp>
        <p:nvSpPr>
          <p:cNvPr id="325" name="Line"/>
          <p:cNvSpPr/>
          <p:nvPr/>
        </p:nvSpPr>
        <p:spPr>
          <a:xfrm>
            <a:off x="2715005" y="6429073"/>
            <a:ext cx="7557991" cy="1"/>
          </a:xfrm>
          <a:prstGeom prst="line">
            <a:avLst/>
          </a:prstGeom>
          <a:ln w="50800">
            <a:solidFill>
              <a:srgbClr val="000000"/>
            </a:solidFill>
            <a:headEnd type="triangle"/>
            <a:tailEnd type="triangle"/>
          </a:ln>
        </p:spPr>
        <p:txBody>
          <a:bodyPr lIns="0" tIns="0" rIns="0" bIns="0"/>
          <a:lstStyle/>
          <a:p>
            <a:pPr/>
          </a:p>
        </p:txBody>
      </p:sp>
      <p:sp>
        <p:nvSpPr>
          <p:cNvPr id="326" name="openid.example.org"/>
          <p:cNvSpPr txBox="1"/>
          <p:nvPr/>
        </p:nvSpPr>
        <p:spPr>
          <a:xfrm>
            <a:off x="5201516" y="4640467"/>
            <a:ext cx="2626264" cy="422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4">
                    <a:satOff val="1488"/>
                    <a:lumOff val="-7242"/>
                  </a:schemeClr>
                </a:solidFill>
              </a:defRPr>
            </a:lvl1pPr>
          </a:lstStyle>
          <a:p>
            <a:pPr/>
            <a:r>
              <a:t>openid.example.org</a:t>
            </a:r>
          </a:p>
        </p:txBody>
      </p:sp>
      <p:sp>
        <p:nvSpPr>
          <p:cNvPr id="327" name="printer.example.org"/>
          <p:cNvSpPr txBox="1"/>
          <p:nvPr/>
        </p:nvSpPr>
        <p:spPr>
          <a:xfrm>
            <a:off x="9797856" y="7376710"/>
            <a:ext cx="2563781" cy="422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4">
                    <a:satOff val="1488"/>
                    <a:lumOff val="-7242"/>
                  </a:schemeClr>
                </a:solidFill>
              </a:defRPr>
            </a:lvl1pPr>
          </a:lstStyle>
          <a:p>
            <a:pPr/>
            <a:r>
              <a:t>printer.example.org</a:t>
            </a:r>
          </a:p>
        </p:txBody>
      </p:sp>
      <p:sp>
        <p:nvSpPr>
          <p:cNvPr id="328" name="user@example.org"/>
          <p:cNvSpPr txBox="1"/>
          <p:nvPr/>
        </p:nvSpPr>
        <p:spPr>
          <a:xfrm>
            <a:off x="643163" y="7376710"/>
            <a:ext cx="2536768" cy="422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4">
                    <a:satOff val="1488"/>
                    <a:lumOff val="-7242"/>
                  </a:schemeClr>
                </a:solidFill>
              </a:defRPr>
            </a:lvl1pPr>
          </a:lstStyle>
          <a:p>
            <a:pPr/>
            <a:r>
              <a:t>user@example.org</a:t>
            </a:r>
          </a:p>
        </p:txBody>
      </p:sp>
      <p:sp>
        <p:nvSpPr>
          <p:cNvPr id="329" name="AS validates user/resource…"/>
          <p:cNvSpPr txBox="1"/>
          <p:nvPr/>
        </p:nvSpPr>
        <p:spPr>
          <a:xfrm rot="19858184">
            <a:off x="2455075" y="4559222"/>
            <a:ext cx="2934599" cy="10093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600">
                <a:solidFill>
                  <a:schemeClr val="accent1"/>
                </a:solidFill>
              </a:defRPr>
            </a:pPr>
            <a:r>
              <a:t>AS validates user/resource</a:t>
            </a:r>
          </a:p>
          <a:p>
            <a:pPr algn="r">
              <a:defRPr sz="1600">
                <a:solidFill>
                  <a:schemeClr val="accent1"/>
                </a:solidFill>
              </a:defRPr>
            </a:pPr>
            <a:r>
              <a:t>AS provides access token</a:t>
            </a:r>
          </a:p>
          <a:p>
            <a:pPr>
              <a:defRPr sz="1600">
                <a:solidFill>
                  <a:schemeClr val="accent1"/>
                </a:solidFill>
              </a:defRPr>
            </a:pPr>
          </a:p>
          <a:p>
            <a:pPr>
              <a:defRPr sz="1600">
                <a:solidFill>
                  <a:schemeClr val="accent1"/>
                </a:solidFill>
              </a:defRPr>
            </a:pPr>
            <a:r>
              <a:t>Client validates AS</a:t>
            </a:r>
          </a:p>
        </p:txBody>
      </p:sp>
      <p:sp>
        <p:nvSpPr>
          <p:cNvPr id="330" name="Client validates AS and Printer…"/>
          <p:cNvSpPr txBox="1"/>
          <p:nvPr/>
        </p:nvSpPr>
        <p:spPr>
          <a:xfrm>
            <a:off x="4327453" y="5822797"/>
            <a:ext cx="4374390" cy="10093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600">
                <a:solidFill>
                  <a:schemeClr val="accent1"/>
                </a:solidFill>
              </a:defRPr>
            </a:pPr>
            <a:r>
              <a:t>Client validates AS and Printer</a:t>
            </a:r>
          </a:p>
          <a:p>
            <a:pPr>
              <a:defRPr sz="1600">
                <a:solidFill>
                  <a:schemeClr val="accent1"/>
                </a:solidFill>
              </a:defRPr>
            </a:pPr>
            <a:r>
              <a:t>Client provides access token</a:t>
            </a:r>
          </a:p>
          <a:p>
            <a:pPr algn="ctr">
              <a:defRPr sz="1600">
                <a:solidFill>
                  <a:schemeClr val="accent1"/>
                </a:solidFill>
              </a:defRPr>
            </a:pPr>
          </a:p>
          <a:p>
            <a:pPr algn="r">
              <a:defRPr sz="1600">
                <a:solidFill>
                  <a:schemeClr val="accent1"/>
                </a:solidFill>
              </a:defRPr>
            </a:pPr>
            <a:r>
              <a:t>Printer validates access token </a:t>
            </a:r>
          </a:p>
        </p:txBody>
      </p:sp>
      <p:sp>
        <p:nvSpPr>
          <p:cNvPr id="331" name="AS validates Printer…"/>
          <p:cNvSpPr txBox="1"/>
          <p:nvPr/>
        </p:nvSpPr>
        <p:spPr>
          <a:xfrm rot="1887572">
            <a:off x="7910805" y="4533872"/>
            <a:ext cx="2544023" cy="10093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600">
                <a:solidFill>
                  <a:schemeClr val="accent1"/>
                </a:solidFill>
              </a:defRPr>
            </a:pPr>
            <a:r>
              <a:t>AS validates Printer</a:t>
            </a:r>
          </a:p>
          <a:p>
            <a:pPr>
              <a:defRPr sz="1600">
                <a:solidFill>
                  <a:schemeClr val="accent1"/>
                </a:solidFill>
              </a:defRPr>
            </a:pPr>
            <a:r>
              <a:t>AS validates access token</a:t>
            </a:r>
          </a:p>
          <a:p>
            <a:pPr>
              <a:defRPr sz="1600">
                <a:solidFill>
                  <a:schemeClr val="accent1"/>
                </a:solidFill>
              </a:defRPr>
            </a:pPr>
          </a:p>
          <a:p>
            <a:pPr algn="r">
              <a:defRPr sz="1600">
                <a:solidFill>
                  <a:schemeClr val="accent1"/>
                </a:solidFill>
              </a:defRPr>
            </a:pPr>
            <a:r>
              <a:t>Printer validates AS</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334"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335"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336"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337"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338" name="OAuth Trust Model (Cloud Printer)"/>
          <p:cNvSpPr txBox="1"/>
          <p:nvPr>
            <p:ph type="title"/>
          </p:nvPr>
        </p:nvSpPr>
        <p:spPr>
          <a:prstGeom prst="rect">
            <a:avLst/>
          </a:prstGeom>
        </p:spPr>
        <p:txBody>
          <a:bodyPr/>
          <a:lstStyle/>
          <a:p>
            <a:pPr/>
            <a:r>
              <a:t>OAuth Trust Model (Cloud Printer)</a:t>
            </a:r>
          </a:p>
        </p:txBody>
      </p:sp>
      <p:sp>
        <p:nvSpPr>
          <p:cNvPr id="33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0" name="Authorization Server"/>
          <p:cNvSpPr/>
          <p:nvPr/>
        </p:nvSpPr>
        <p:spPr>
          <a:xfrm>
            <a:off x="3617090" y="2610349"/>
            <a:ext cx="2540001" cy="15307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FFA941"/>
          </a:solidFill>
          <a:ln>
            <a:solidFill>
              <a:srgbClr val="000000"/>
            </a:solidFill>
          </a:ln>
          <a:extLst>
            <a:ext uri="{C572A759-6A51-4108-AA02-DFA0A04FC94B}">
              <ma14:wrappingTextBoxFlag xmlns:ma14="http://schemas.microsoft.com/office/mac/drawingml/2011/main" val="1"/>
            </a:ext>
          </a:extLst>
        </p:spPr>
        <p:txBody>
          <a:bodyPr lIns="50800" tIns="50800" rIns="50800" bIns="50800" anchor="ctr"/>
          <a:lstStyle>
            <a:lvl1pPr algn="ctr"/>
          </a:lstStyle>
          <a:p>
            <a:pPr/>
            <a:r>
              <a:t>Authorization Server</a:t>
            </a:r>
          </a:p>
        </p:txBody>
      </p:sp>
      <p:grpSp>
        <p:nvGrpSpPr>
          <p:cNvPr id="344" name="Group"/>
          <p:cNvGrpSpPr/>
          <p:nvPr/>
        </p:nvGrpSpPr>
        <p:grpSpPr>
          <a:xfrm>
            <a:off x="928224" y="6224273"/>
            <a:ext cx="1389802" cy="1588944"/>
            <a:chOff x="0" y="0"/>
            <a:chExt cx="1389800" cy="1588943"/>
          </a:xfrm>
        </p:grpSpPr>
        <p:sp>
          <p:nvSpPr>
            <p:cNvPr id="341" name="Rectangle"/>
            <p:cNvSpPr/>
            <p:nvPr/>
          </p:nvSpPr>
          <p:spPr>
            <a:xfrm>
              <a:off x="59900" y="66143"/>
              <a:ext cx="1270001" cy="776704"/>
            </a:xfrm>
            <a:prstGeom prst="rect">
              <a:avLst/>
            </a:prstGeom>
            <a:gradFill flip="none" rotWithShape="1">
              <a:gsLst>
                <a:gs pos="0">
                  <a:srgbClr val="53585F"/>
                </a:gs>
                <a:gs pos="100000">
                  <a:srgbClr val="000000"/>
                </a:gs>
              </a:gsLst>
              <a:lin ang="5400000" scaled="0"/>
            </a:gradFill>
            <a:ln w="9525" cap="flat">
              <a:solidFill>
                <a:srgbClr val="000000"/>
              </a:solidFill>
              <a:prstDash val="solid"/>
              <a:round/>
            </a:ln>
            <a:effectLst/>
          </p:spPr>
          <p:txBody>
            <a:bodyPr wrap="square" lIns="50800" tIns="50800" rIns="50800" bIns="50800" numCol="1" anchor="ctr">
              <a:noAutofit/>
            </a:bodyPr>
            <a:lstStyle/>
            <a:p>
              <a:pPr/>
            </a:p>
          </p:txBody>
        </p:sp>
        <p:sp>
          <p:nvSpPr>
            <p:cNvPr id="342" name="Computer"/>
            <p:cNvSpPr/>
            <p:nvPr/>
          </p:nvSpPr>
          <p:spPr>
            <a:xfrm>
              <a:off x="0" y="0"/>
              <a:ext cx="1389801"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gradFill flip="none" rotWithShape="1">
              <a:gsLst>
                <a:gs pos="0">
                  <a:srgbClr val="DCDEE0"/>
                </a:gs>
                <a:gs pos="100000">
                  <a:srgbClr val="BEBEBE"/>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p>
          </p:txBody>
        </p:sp>
        <p:sp>
          <p:nvSpPr>
            <p:cNvPr id="343" name="Client"/>
            <p:cNvSpPr txBox="1"/>
            <p:nvPr/>
          </p:nvSpPr>
          <p:spPr>
            <a:xfrm>
              <a:off x="251688" y="1166283"/>
              <a:ext cx="886425" cy="4226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grpSp>
        <p:nvGrpSpPr>
          <p:cNvPr id="348" name="Group"/>
          <p:cNvGrpSpPr/>
          <p:nvPr/>
        </p:nvGrpSpPr>
        <p:grpSpPr>
          <a:xfrm>
            <a:off x="10093132" y="5999662"/>
            <a:ext cx="1470684" cy="2858283"/>
            <a:chOff x="0" y="211329"/>
            <a:chExt cx="1470683" cy="2858281"/>
          </a:xfrm>
        </p:grpSpPr>
        <p:sp>
          <p:nvSpPr>
            <p:cNvPr id="345" name="Printer"/>
            <p:cNvSpPr/>
            <p:nvPr/>
          </p:nvSpPr>
          <p:spPr>
            <a:xfrm>
              <a:off x="0" y="449883"/>
              <a:ext cx="1396386" cy="11111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55" y="0"/>
                  </a:moveTo>
                  <a:lnTo>
                    <a:pt x="3855" y="5548"/>
                  </a:lnTo>
                  <a:lnTo>
                    <a:pt x="388" y="5548"/>
                  </a:lnTo>
                  <a:cubicBezTo>
                    <a:pt x="172" y="5548"/>
                    <a:pt x="0" y="5767"/>
                    <a:pt x="0" y="6038"/>
                  </a:cubicBezTo>
                  <a:lnTo>
                    <a:pt x="0" y="18657"/>
                  </a:lnTo>
                  <a:cubicBezTo>
                    <a:pt x="0" y="18929"/>
                    <a:pt x="172" y="19145"/>
                    <a:pt x="388" y="19145"/>
                  </a:cubicBezTo>
                  <a:lnTo>
                    <a:pt x="4103" y="19145"/>
                  </a:lnTo>
                  <a:lnTo>
                    <a:pt x="4103" y="21600"/>
                  </a:lnTo>
                  <a:lnTo>
                    <a:pt x="17497" y="21600"/>
                  </a:lnTo>
                  <a:lnTo>
                    <a:pt x="17497" y="19145"/>
                  </a:lnTo>
                  <a:lnTo>
                    <a:pt x="21212" y="19145"/>
                  </a:lnTo>
                  <a:cubicBezTo>
                    <a:pt x="21428" y="19145"/>
                    <a:pt x="21600" y="18929"/>
                    <a:pt x="21600" y="18657"/>
                  </a:cubicBezTo>
                  <a:lnTo>
                    <a:pt x="21600" y="6038"/>
                  </a:lnTo>
                  <a:cubicBezTo>
                    <a:pt x="21595" y="5767"/>
                    <a:pt x="21423" y="5548"/>
                    <a:pt x="21207" y="5548"/>
                  </a:cubicBezTo>
                  <a:lnTo>
                    <a:pt x="17735" y="5548"/>
                  </a:lnTo>
                  <a:lnTo>
                    <a:pt x="17735" y="0"/>
                  </a:lnTo>
                  <a:lnTo>
                    <a:pt x="3855" y="0"/>
                  </a:lnTo>
                  <a:close/>
                  <a:moveTo>
                    <a:pt x="5021" y="1465"/>
                  </a:moveTo>
                  <a:lnTo>
                    <a:pt x="16569" y="1465"/>
                  </a:lnTo>
                  <a:lnTo>
                    <a:pt x="16569" y="5548"/>
                  </a:lnTo>
                  <a:lnTo>
                    <a:pt x="5021" y="5548"/>
                  </a:lnTo>
                  <a:lnTo>
                    <a:pt x="5021" y="1465"/>
                  </a:lnTo>
                  <a:close/>
                  <a:moveTo>
                    <a:pt x="19344" y="7794"/>
                  </a:moveTo>
                  <a:cubicBezTo>
                    <a:pt x="19630" y="7794"/>
                    <a:pt x="19862" y="8087"/>
                    <a:pt x="19862" y="8447"/>
                  </a:cubicBezTo>
                  <a:cubicBezTo>
                    <a:pt x="19862" y="8806"/>
                    <a:pt x="19630" y="9098"/>
                    <a:pt x="19344" y="9098"/>
                  </a:cubicBezTo>
                  <a:cubicBezTo>
                    <a:pt x="19058" y="9098"/>
                    <a:pt x="18825" y="8806"/>
                    <a:pt x="18825" y="8447"/>
                  </a:cubicBezTo>
                  <a:cubicBezTo>
                    <a:pt x="18825" y="8087"/>
                    <a:pt x="19058" y="7794"/>
                    <a:pt x="19344" y="7794"/>
                  </a:cubicBezTo>
                  <a:close/>
                  <a:moveTo>
                    <a:pt x="5264" y="13575"/>
                  </a:moveTo>
                  <a:lnTo>
                    <a:pt x="16326" y="13575"/>
                  </a:lnTo>
                  <a:lnTo>
                    <a:pt x="16326" y="19145"/>
                  </a:lnTo>
                  <a:lnTo>
                    <a:pt x="16326" y="20135"/>
                  </a:lnTo>
                  <a:lnTo>
                    <a:pt x="5264" y="20135"/>
                  </a:lnTo>
                  <a:lnTo>
                    <a:pt x="5264" y="19145"/>
                  </a:lnTo>
                  <a:lnTo>
                    <a:pt x="5264" y="13575"/>
                  </a:lnTo>
                  <a:close/>
                  <a:moveTo>
                    <a:pt x="6775" y="15108"/>
                  </a:moveTo>
                  <a:lnTo>
                    <a:pt x="6775" y="16086"/>
                  </a:lnTo>
                  <a:lnTo>
                    <a:pt x="14820" y="16086"/>
                  </a:lnTo>
                  <a:lnTo>
                    <a:pt x="14820" y="15108"/>
                  </a:lnTo>
                  <a:lnTo>
                    <a:pt x="6775" y="15108"/>
                  </a:lnTo>
                  <a:close/>
                  <a:moveTo>
                    <a:pt x="6775" y="17680"/>
                  </a:moveTo>
                  <a:lnTo>
                    <a:pt x="6775" y="18657"/>
                  </a:lnTo>
                  <a:lnTo>
                    <a:pt x="14820" y="18657"/>
                  </a:lnTo>
                  <a:lnTo>
                    <a:pt x="14820" y="17680"/>
                  </a:lnTo>
                  <a:lnTo>
                    <a:pt x="6775" y="17680"/>
                  </a:lnTo>
                  <a:close/>
                </a:path>
              </a:pathLst>
            </a:custGeom>
            <a:gradFill flip="none" rotWithShape="1">
              <a:gsLst>
                <a:gs pos="0">
                  <a:srgbClr val="DCDEE0"/>
                </a:gs>
                <a:gs pos="100000">
                  <a:srgbClr val="BEBEBE"/>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p>
          </p:txBody>
        </p:sp>
        <p:sp>
          <p:nvSpPr>
            <p:cNvPr id="346" name="Printer"/>
            <p:cNvSpPr/>
            <p:nvPr/>
          </p:nvSpPr>
          <p:spPr>
            <a:xfrm>
              <a:off x="200683" y="1799611"/>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Printer</a:t>
              </a:r>
            </a:p>
          </p:txBody>
        </p:sp>
        <p:sp>
          <p:nvSpPr>
            <p:cNvPr id="347" name="Proxy"/>
            <p:cNvSpPr/>
            <p:nvPr/>
          </p:nvSpPr>
          <p:spPr>
            <a:xfrm>
              <a:off x="200682" y="21132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Proxy</a:t>
              </a:r>
            </a:p>
          </p:txBody>
        </p:sp>
      </p:grpSp>
      <p:sp>
        <p:nvSpPr>
          <p:cNvPr id="349" name="Line"/>
          <p:cNvSpPr/>
          <p:nvPr/>
        </p:nvSpPr>
        <p:spPr>
          <a:xfrm flipV="1">
            <a:off x="1498429" y="3806453"/>
            <a:ext cx="2010732" cy="2310392"/>
          </a:xfrm>
          <a:prstGeom prst="line">
            <a:avLst/>
          </a:prstGeom>
          <a:ln w="50800">
            <a:solidFill>
              <a:srgbClr val="000000"/>
            </a:solidFill>
            <a:headEnd type="triangle"/>
            <a:tailEnd type="triangle"/>
          </a:ln>
        </p:spPr>
        <p:txBody>
          <a:bodyPr lIns="0" tIns="0" rIns="0" bIns="0"/>
          <a:lstStyle/>
          <a:p>
            <a:pPr/>
          </a:p>
        </p:txBody>
      </p:sp>
      <p:sp>
        <p:nvSpPr>
          <p:cNvPr id="350" name="Line"/>
          <p:cNvSpPr/>
          <p:nvPr/>
        </p:nvSpPr>
        <p:spPr>
          <a:xfrm>
            <a:off x="6265021" y="3795319"/>
            <a:ext cx="3148375" cy="1"/>
          </a:xfrm>
          <a:prstGeom prst="line">
            <a:avLst/>
          </a:prstGeom>
          <a:ln w="50800">
            <a:solidFill>
              <a:srgbClr val="000000"/>
            </a:solidFill>
            <a:headEnd type="triangle"/>
            <a:tailEnd type="triangle"/>
          </a:ln>
        </p:spPr>
        <p:txBody>
          <a:bodyPr lIns="0" tIns="0" rIns="0" bIns="0"/>
          <a:lstStyle/>
          <a:p>
            <a:pPr/>
          </a:p>
        </p:txBody>
      </p:sp>
      <p:sp>
        <p:nvSpPr>
          <p:cNvPr id="351" name="Line"/>
          <p:cNvSpPr/>
          <p:nvPr/>
        </p:nvSpPr>
        <p:spPr>
          <a:xfrm flipV="1">
            <a:off x="2426584" y="4498212"/>
            <a:ext cx="6647689" cy="2292597"/>
          </a:xfrm>
          <a:prstGeom prst="line">
            <a:avLst/>
          </a:prstGeom>
          <a:ln w="50800">
            <a:solidFill>
              <a:srgbClr val="000000"/>
            </a:solidFill>
            <a:headEnd type="triangle"/>
            <a:tailEnd type="triangle"/>
          </a:ln>
        </p:spPr>
        <p:txBody>
          <a:bodyPr lIns="0" tIns="0" rIns="0" bIns="0"/>
          <a:lstStyle/>
          <a:p>
            <a:pPr/>
          </a:p>
        </p:txBody>
      </p:sp>
      <p:sp>
        <p:nvSpPr>
          <p:cNvPr id="352" name="openid.example.org"/>
          <p:cNvSpPr txBox="1"/>
          <p:nvPr/>
        </p:nvSpPr>
        <p:spPr>
          <a:xfrm>
            <a:off x="3535590" y="4124402"/>
            <a:ext cx="2626264" cy="422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4">
                    <a:satOff val="1488"/>
                    <a:lumOff val="-7242"/>
                  </a:schemeClr>
                </a:solidFill>
              </a:defRPr>
            </a:lvl1pPr>
          </a:lstStyle>
          <a:p>
            <a:pPr/>
            <a:r>
              <a:t>openid.example.org</a:t>
            </a:r>
          </a:p>
        </p:txBody>
      </p:sp>
      <p:sp>
        <p:nvSpPr>
          <p:cNvPr id="353" name="printer.example.org"/>
          <p:cNvSpPr txBox="1"/>
          <p:nvPr/>
        </p:nvSpPr>
        <p:spPr>
          <a:xfrm>
            <a:off x="9509435" y="7738445"/>
            <a:ext cx="2563780" cy="422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4">
                    <a:satOff val="1488"/>
                    <a:lumOff val="-7242"/>
                  </a:schemeClr>
                </a:solidFill>
              </a:defRPr>
            </a:lvl1pPr>
          </a:lstStyle>
          <a:p>
            <a:pPr/>
            <a:r>
              <a:t>printer.example.org</a:t>
            </a:r>
          </a:p>
        </p:txBody>
      </p:sp>
      <p:sp>
        <p:nvSpPr>
          <p:cNvPr id="354" name="user@example.org"/>
          <p:cNvSpPr txBox="1"/>
          <p:nvPr/>
        </p:nvSpPr>
        <p:spPr>
          <a:xfrm>
            <a:off x="354741" y="7738445"/>
            <a:ext cx="2536768" cy="422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4">
                    <a:satOff val="1488"/>
                    <a:lumOff val="-7242"/>
                  </a:schemeClr>
                </a:solidFill>
              </a:defRPr>
            </a:lvl1pPr>
          </a:lstStyle>
          <a:p>
            <a:pPr/>
            <a:r>
              <a:t>user@example.org</a:t>
            </a:r>
          </a:p>
        </p:txBody>
      </p:sp>
      <p:sp>
        <p:nvSpPr>
          <p:cNvPr id="355" name="AS validates user/resource…"/>
          <p:cNvSpPr txBox="1"/>
          <p:nvPr/>
        </p:nvSpPr>
        <p:spPr>
          <a:xfrm rot="18665988">
            <a:off x="992560" y="4336295"/>
            <a:ext cx="2919339" cy="10093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600">
                <a:solidFill>
                  <a:schemeClr val="accent1"/>
                </a:solidFill>
              </a:defRPr>
            </a:pPr>
            <a:r>
              <a:t>AS validates user/resource</a:t>
            </a:r>
          </a:p>
          <a:p>
            <a:pPr algn="r">
              <a:defRPr sz="1600">
                <a:solidFill>
                  <a:schemeClr val="accent1"/>
                </a:solidFill>
              </a:defRPr>
            </a:pPr>
            <a:r>
              <a:t>AS provides access token</a:t>
            </a:r>
          </a:p>
          <a:p>
            <a:pPr>
              <a:defRPr sz="1600">
                <a:solidFill>
                  <a:schemeClr val="accent1"/>
                </a:solidFill>
              </a:defRPr>
            </a:pPr>
          </a:p>
          <a:p>
            <a:pPr>
              <a:defRPr sz="1600">
                <a:solidFill>
                  <a:schemeClr val="accent1"/>
                </a:solidFill>
              </a:defRPr>
            </a:pPr>
            <a:r>
              <a:t>Client validates AS</a:t>
            </a:r>
          </a:p>
        </p:txBody>
      </p:sp>
      <p:sp>
        <p:nvSpPr>
          <p:cNvPr id="356" name="Client validates AS and Printer…"/>
          <p:cNvSpPr txBox="1"/>
          <p:nvPr/>
        </p:nvSpPr>
        <p:spPr>
          <a:xfrm rot="20450870">
            <a:off x="3055496" y="5059982"/>
            <a:ext cx="5055804" cy="10093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600">
                <a:solidFill>
                  <a:schemeClr val="accent1"/>
                </a:solidFill>
              </a:defRPr>
            </a:pPr>
            <a:r>
              <a:t>Client validates AS and Printer</a:t>
            </a:r>
          </a:p>
          <a:p>
            <a:pPr>
              <a:defRPr sz="1600">
                <a:solidFill>
                  <a:schemeClr val="accent1"/>
                </a:solidFill>
              </a:defRPr>
            </a:pPr>
            <a:r>
              <a:t>Client provides access token</a:t>
            </a:r>
          </a:p>
          <a:p>
            <a:pPr algn="ctr">
              <a:defRPr sz="1600">
                <a:solidFill>
                  <a:schemeClr val="accent1"/>
                </a:solidFill>
              </a:defRPr>
            </a:pPr>
          </a:p>
          <a:p>
            <a:pPr algn="r">
              <a:defRPr sz="1600">
                <a:solidFill>
                  <a:schemeClr val="accent1"/>
                </a:solidFill>
              </a:defRPr>
            </a:pPr>
            <a:r>
              <a:t>Printer validates access token </a:t>
            </a:r>
          </a:p>
        </p:txBody>
      </p:sp>
      <p:sp>
        <p:nvSpPr>
          <p:cNvPr id="357" name="AS validates IP…"/>
          <p:cNvSpPr txBox="1"/>
          <p:nvPr/>
        </p:nvSpPr>
        <p:spPr>
          <a:xfrm rot="21600000">
            <a:off x="6519784" y="3182949"/>
            <a:ext cx="2638849" cy="10093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600">
                <a:solidFill>
                  <a:schemeClr val="accent1"/>
                </a:solidFill>
              </a:defRPr>
            </a:pPr>
            <a:r>
              <a:t>AS validates IP</a:t>
            </a:r>
          </a:p>
          <a:p>
            <a:pPr>
              <a:defRPr sz="1600">
                <a:solidFill>
                  <a:schemeClr val="accent1"/>
                </a:solidFill>
              </a:defRPr>
            </a:pPr>
            <a:r>
              <a:t>AS validates access token </a:t>
            </a:r>
          </a:p>
          <a:p>
            <a:pPr>
              <a:defRPr sz="1600">
                <a:solidFill>
                  <a:schemeClr val="accent1"/>
                </a:solidFill>
              </a:defRPr>
            </a:pPr>
          </a:p>
          <a:p>
            <a:pPr algn="r">
              <a:defRPr sz="1600">
                <a:solidFill>
                  <a:schemeClr val="accent1"/>
                </a:solidFill>
              </a:defRPr>
            </a:pPr>
            <a:r>
              <a:t>IP validates AS</a:t>
            </a:r>
          </a:p>
        </p:txBody>
      </p:sp>
      <p:sp>
        <p:nvSpPr>
          <p:cNvPr id="358" name="Infrastructure Printer"/>
          <p:cNvSpPr/>
          <p:nvPr/>
        </p:nvSpPr>
        <p:spPr>
          <a:xfrm>
            <a:off x="9521325" y="2610349"/>
            <a:ext cx="2540001" cy="15307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FFA941"/>
          </a:solidFill>
          <a:ln>
            <a:solidFill>
              <a:srgbClr val="000000"/>
            </a:solidFill>
          </a:ln>
          <a:extLst>
            <a:ext uri="{C572A759-6A51-4108-AA02-DFA0A04FC94B}">
              <ma14:wrappingTextBoxFlag xmlns:ma14="http://schemas.microsoft.com/office/mac/drawingml/2011/main" val="1"/>
            </a:ext>
          </a:extLst>
        </p:spPr>
        <p:txBody>
          <a:bodyPr lIns="50800" tIns="50800" rIns="50800" bIns="50800" anchor="ctr"/>
          <a:lstStyle>
            <a:lvl1pPr algn="ctr"/>
          </a:lstStyle>
          <a:p>
            <a:pPr/>
            <a:r>
              <a:t>Infrastructure Printer</a:t>
            </a:r>
          </a:p>
        </p:txBody>
      </p:sp>
      <p:sp>
        <p:nvSpPr>
          <p:cNvPr id="359" name="cprinter.example.org"/>
          <p:cNvSpPr txBox="1"/>
          <p:nvPr/>
        </p:nvSpPr>
        <p:spPr>
          <a:xfrm>
            <a:off x="9478194" y="4125098"/>
            <a:ext cx="2703480" cy="4226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4">
                    <a:satOff val="1488"/>
                    <a:lumOff val="-7242"/>
                  </a:schemeClr>
                </a:solidFill>
              </a:defRPr>
            </a:lvl1pPr>
          </a:lstStyle>
          <a:p>
            <a:pPr/>
            <a:r>
              <a:t>cprinter.example.org</a:t>
            </a:r>
          </a:p>
        </p:txBody>
      </p:sp>
      <p:sp>
        <p:nvSpPr>
          <p:cNvPr id="360" name="Line"/>
          <p:cNvSpPr/>
          <p:nvPr/>
        </p:nvSpPr>
        <p:spPr>
          <a:xfrm flipV="1">
            <a:off x="10790496" y="4515077"/>
            <a:ext cx="1" cy="1270001"/>
          </a:xfrm>
          <a:prstGeom prst="line">
            <a:avLst/>
          </a:prstGeom>
          <a:ln w="50800">
            <a:solidFill>
              <a:srgbClr val="000000"/>
            </a:solidFill>
            <a:headEnd type="triangle"/>
            <a:tailEnd type="triangle"/>
          </a:ln>
        </p:spPr>
        <p:txBody>
          <a:bodyPr lIns="0" tIns="0" rIns="0" bIns="0"/>
          <a:lstStyle/>
          <a:p>
            <a:pPr/>
          </a:p>
        </p:txBody>
      </p:sp>
      <p:sp>
        <p:nvSpPr>
          <p:cNvPr id="361" name="IP validates Proxy…"/>
          <p:cNvSpPr txBox="1"/>
          <p:nvPr/>
        </p:nvSpPr>
        <p:spPr>
          <a:xfrm rot="21600000">
            <a:off x="8932592" y="4777669"/>
            <a:ext cx="3717467" cy="7807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600">
                <a:solidFill>
                  <a:schemeClr val="accent1"/>
                </a:solidFill>
              </a:defRPr>
            </a:pPr>
            <a:r>
              <a:t>IP validates Proxy</a:t>
            </a:r>
          </a:p>
          <a:p>
            <a:pPr algn="ctr">
              <a:defRPr sz="1600">
                <a:solidFill>
                  <a:schemeClr val="accent1"/>
                </a:solidFill>
              </a:defRPr>
            </a:pPr>
          </a:p>
          <a:p>
            <a:pPr algn="r">
              <a:defRPr sz="1600">
                <a:solidFill>
                  <a:schemeClr val="accent1"/>
                </a:solidFill>
              </a:defRPr>
            </a:pPr>
            <a:r>
              <a:t>Proxy validates IP</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63"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364"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365"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366"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367"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368" name="Evolution of IPP and OAuth"/>
          <p:cNvSpPr txBox="1"/>
          <p:nvPr>
            <p:ph type="title"/>
          </p:nvPr>
        </p:nvSpPr>
        <p:spPr>
          <a:prstGeom prst="rect">
            <a:avLst/>
          </a:prstGeom>
        </p:spPr>
        <p:txBody>
          <a:bodyPr/>
          <a:lstStyle/>
          <a:p>
            <a:pPr/>
            <a:r>
              <a:t>Evolution of IPP and OAuth</a:t>
            </a:r>
          </a:p>
        </p:txBody>
      </p:sp>
      <p:sp>
        <p:nvSpPr>
          <p:cNvPr id="369" name="IPP + OAuth first documented in PWG 5199.10-2019: IPP Authentication Methods v1.0…"/>
          <p:cNvSpPr txBox="1"/>
          <p:nvPr>
            <p:ph type="body" idx="1"/>
          </p:nvPr>
        </p:nvSpPr>
        <p:spPr>
          <a:prstGeom prst="rect">
            <a:avLst/>
          </a:prstGeom>
        </p:spPr>
        <p:txBody>
          <a:bodyPr/>
          <a:lstStyle/>
          <a:p>
            <a:pPr marL="383539" indent="-342899">
              <a:defRPr sz="2900"/>
            </a:pPr>
            <a:r>
              <a:t>IPP + OAuth first documented in PWG 5199.10-2019: IPP Authentication Methods v1.0</a:t>
            </a:r>
          </a:p>
          <a:p>
            <a:pPr lvl="1">
              <a:defRPr sz="2300"/>
            </a:pPr>
            <a:r>
              <a:rPr u="sng">
                <a:solidFill>
                  <a:srgbClr val="0000FF"/>
                </a:solidFill>
                <a:uFill>
                  <a:solidFill>
                    <a:srgbClr val="0000FF"/>
                  </a:solidFill>
                </a:uFill>
                <a:hlinkClick r:id="rId3" invalidUrl="" action="" tgtFrame="" tooltip="" history="1" highlightClick="0" endSnd="0"/>
              </a:rPr>
              <a:t>https://ftp.pwg.org/pub/pwg/informational/bp-ippauth10-20190816-5199.10.pdf</a:t>
            </a:r>
          </a:p>
          <a:p>
            <a:pPr marL="383539" indent="-342899">
              <a:defRPr sz="2900"/>
            </a:pPr>
            <a:r>
              <a:t>The IETF OAuth WG has/will publish(ed) new documents:</a:t>
            </a:r>
          </a:p>
          <a:p>
            <a:pPr lvl="1">
              <a:defRPr sz="2300"/>
            </a:pPr>
            <a:r>
              <a:t>Current documents:</a:t>
            </a:r>
            <a:br/>
            <a:r>
              <a:rPr u="sng">
                <a:solidFill>
                  <a:srgbClr val="0000FF"/>
                </a:solidFill>
                <a:uFill>
                  <a:solidFill>
                    <a:srgbClr val="0000FF"/>
                  </a:solidFill>
                </a:uFill>
                <a:hlinkClick r:id="rId4" invalidUrl="" action="" tgtFrame="" tooltip="" history="1" highlightClick="0" endSnd="0"/>
              </a:rPr>
              <a:t>https://datatracker.ietf.org/wg/oauth/documents/</a:t>
            </a:r>
          </a:p>
          <a:p>
            <a:pPr lvl="1">
              <a:defRPr sz="2300"/>
            </a:pPr>
            <a:r>
              <a:t>(WG Consensus) OAuth 2.0 Security Best Current Practice</a:t>
            </a:r>
            <a:br/>
            <a:r>
              <a:rPr u="sng">
                <a:solidFill>
                  <a:srgbClr val="0000FF"/>
                </a:solidFill>
                <a:uFill>
                  <a:solidFill>
                    <a:srgbClr val="0000FF"/>
                  </a:solidFill>
                </a:uFill>
                <a:hlinkClick r:id="rId5" invalidUrl="" action="" tgtFrame="" tooltip="" history="1" highlightClick="0" endSnd="0"/>
              </a:rPr>
              <a:t>https://datatracker.ietf.org/doc/draft-ietf-oauth-security-topics/</a:t>
            </a:r>
          </a:p>
          <a:p>
            <a:pPr lvl="1">
              <a:defRPr sz="2300"/>
            </a:pPr>
            <a:r>
              <a:t>RFC 8628: OAuth 2.0 Device Authorization Grant</a:t>
            </a:r>
            <a:br/>
            <a:r>
              <a:rPr u="sng">
                <a:solidFill>
                  <a:srgbClr val="0000FF"/>
                </a:solidFill>
                <a:uFill>
                  <a:solidFill>
                    <a:srgbClr val="0000FF"/>
                  </a:solidFill>
                </a:uFill>
                <a:hlinkClick r:id="rId6" invalidUrl="" action="" tgtFrame="" tooltip="" history="1" highlightClick="0" endSnd="0"/>
              </a:rPr>
              <a:t>https://datatracker.ietf.org/doc/rfc8628/</a:t>
            </a:r>
          </a:p>
          <a:p>
            <a:pPr lvl="1">
              <a:defRPr sz="2300"/>
            </a:pPr>
            <a:r>
              <a:t>RFC 8693: OAuth 2.0 Token Exchange</a:t>
            </a:r>
            <a:br/>
            <a:r>
              <a:rPr u="sng">
                <a:solidFill>
                  <a:srgbClr val="0000FF"/>
                </a:solidFill>
                <a:uFill>
                  <a:solidFill>
                    <a:srgbClr val="0000FF"/>
                  </a:solidFill>
                </a:uFill>
                <a:hlinkClick r:id="rId7" invalidUrl="" action="" tgtFrame="" tooltip="" history="1" highlightClick="0" endSnd="0"/>
              </a:rPr>
              <a:t>https://datatracker.ietf.org/doc/rfc8693/</a:t>
            </a:r>
          </a:p>
          <a:p>
            <a:pPr marL="383539" indent="-342899">
              <a:defRPr sz="2900"/>
            </a:pPr>
            <a:r>
              <a:t>Similarly, the OpenID Foundation has published updated specifications:</a:t>
            </a:r>
          </a:p>
          <a:p>
            <a:pPr lvl="1">
              <a:defRPr sz="2300"/>
            </a:pPr>
            <a:r>
              <a:rPr u="sng">
                <a:solidFill>
                  <a:srgbClr val="0000FF"/>
                </a:solidFill>
                <a:uFill>
                  <a:solidFill>
                    <a:srgbClr val="0000FF"/>
                  </a:solidFill>
                </a:uFill>
                <a:hlinkClick r:id="rId8" invalidUrl="" action="" tgtFrame="" tooltip="" history="1" highlightClick="0" endSnd="0"/>
              </a:rPr>
              <a:t>https://openid.net/developers/specs/</a:t>
            </a:r>
          </a:p>
        </p:txBody>
      </p:sp>
      <p:sp>
        <p:nvSpPr>
          <p:cNvPr id="370" name="Slide Number"/>
          <p:cNvSpPr txBox="1"/>
          <p:nvPr>
            <p:ph type="sldNum" sz="quarter" idx="2"/>
          </p:nvPr>
        </p:nvSpPr>
        <p:spPr>
          <a:xfrm>
            <a:off x="12552942" y="9487551"/>
            <a:ext cx="131292" cy="1973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87"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88"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89"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90"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91" name="Agenda (1/3)"/>
          <p:cNvSpPr txBox="1"/>
          <p:nvPr>
            <p:ph type="title"/>
          </p:nvPr>
        </p:nvSpPr>
        <p:spPr>
          <a:prstGeom prst="rect">
            <a:avLst/>
          </a:prstGeom>
        </p:spPr>
        <p:txBody>
          <a:bodyPr/>
          <a:lstStyle/>
          <a:p>
            <a:pPr/>
            <a:r>
              <a:t>Agenda (1/3)</a:t>
            </a:r>
          </a:p>
        </p:txBody>
      </p:sp>
      <p:graphicFrame>
        <p:nvGraphicFramePr>
          <p:cNvPr id="92" name="Table 2"/>
          <p:cNvGraphicFramePr/>
          <p:nvPr/>
        </p:nvGraphicFramePr>
        <p:xfrm>
          <a:off x="1441449" y="2608965"/>
          <a:ext cx="10520149" cy="2921001"/>
        </p:xfrm>
        <a:graphic xmlns:a="http://schemas.openxmlformats.org/drawingml/2006/main">
          <a:graphicData uri="http://schemas.openxmlformats.org/drawingml/2006/table">
            <a:tbl>
              <a:tblPr firstCol="0" firstRow="1" lastCol="0" lastRow="0" bandCol="0" bandRow="1" rtl="0">
                <a:tableStyleId>{8F44A2F1-9E1F-4B54-A3A2-5F16C0AD49E2}</a:tableStyleId>
              </a:tblPr>
              <a:tblGrid>
                <a:gridCol w="2678928"/>
                <a:gridCol w="7841219"/>
              </a:tblGrid>
              <a:tr h="488950">
                <a:tc>
                  <a:txBody>
                    <a:bodyPr/>
                    <a:lstStyle/>
                    <a:p>
                      <a:pPr marR="57799" algn="l" defTabSz="1295400">
                        <a:spcBef>
                          <a:spcPts val="600"/>
                        </a:spcBef>
                        <a:tabLst>
                          <a:tab pos="1295400" algn="l"/>
                        </a:tabLst>
                        <a:defRPr sz="1800">
                          <a:uFillTx/>
                        </a:defRPr>
                      </a:pPr>
                      <a:r>
                        <a:rPr sz="2400">
                          <a:uFill>
                            <a:solidFill>
                              <a:srgbClr val="000000"/>
                            </a:solidFill>
                          </a:uFill>
                          <a:sym typeface="Verdana"/>
                        </a:rPr>
                        <a:t>When</a:t>
                      </a:r>
                    </a:p>
                  </a:txBody>
                  <a:tcPr marL="50800" marR="50800" marT="50800" marB="50800" anchor="t" anchorCtr="0" horzOverflow="overflow">
                    <a:lnL w="0">
                      <a:miter lim="400000"/>
                    </a:lnL>
                    <a:lnR w="0">
                      <a:miter lim="400000"/>
                    </a:lnR>
                    <a:lnT w="0">
                      <a:miter lim="400000"/>
                    </a:lnT>
                    <a:lnB w="381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What</a:t>
                      </a:r>
                    </a:p>
                  </a:txBody>
                  <a:tcPr marL="50800" marR="50800" marT="50800" marB="50800" anchor="t" anchorCtr="0" horzOverflow="overflow">
                    <a:lnL w="0">
                      <a:miter lim="400000"/>
                    </a:lnL>
                    <a:lnR w="0">
                      <a:miter lim="400000"/>
                    </a:lnR>
                    <a:lnT w="0">
                      <a:miter lim="400000"/>
                    </a:lnT>
                    <a:lnB w="38100">
                      <a:solidFill>
                        <a:srgbClr val="515151"/>
                      </a:solidFill>
                      <a:miter lim="400000"/>
                    </a:lnB>
                  </a:tcPr>
                </a:tc>
              </a:tr>
              <a:tr h="495300">
                <a:tc>
                  <a:txBody>
                    <a:bodyPr/>
                    <a:lstStyle/>
                    <a:p>
                      <a:pPr marR="57799" algn="l" defTabSz="1295400">
                        <a:spcBef>
                          <a:spcPts val="600"/>
                        </a:spcBef>
                        <a:tabLst>
                          <a:tab pos="1295400" algn="l"/>
                        </a:tabLst>
                        <a:defRPr sz="1800">
                          <a:uFillTx/>
                        </a:defRPr>
                      </a:pPr>
                      <a:r>
                        <a:rPr sz="2400">
                          <a:solidFill>
                            <a:srgbClr val="A6AAA9"/>
                          </a:solidFill>
                          <a:uFill>
                            <a:solidFill>
                              <a:srgbClr val="000000"/>
                            </a:solidFill>
                          </a:uFill>
                          <a:sym typeface="Verdana"/>
                        </a:rPr>
                        <a:t>10:00 - 10:45</a:t>
                      </a:r>
                    </a:p>
                  </a:txBody>
                  <a:tcPr marL="50800" marR="50800" marT="50800" marB="50800" anchor="t" anchorCtr="0" horzOverflow="overflow">
                    <a:lnL w="0">
                      <a:miter lim="400000"/>
                    </a:lnL>
                    <a:lnR w="0">
                      <a:miter lim="400000"/>
                    </a:lnR>
                    <a:lnT w="38100">
                      <a:solidFill>
                        <a:srgbClr val="515151"/>
                      </a:solidFill>
                      <a:miter lim="400000"/>
                    </a:lnT>
                    <a:lnB w="12700">
                      <a:solidFill>
                        <a:srgbClr val="515151"/>
                      </a:solidFill>
                      <a:miter lim="400000"/>
                    </a:lnB>
                  </a:tcPr>
                </a:tc>
                <a:tc>
                  <a:txBody>
                    <a:bodyPr/>
                    <a:lstStyle/>
                    <a:p>
                      <a:pPr marR="57799" algn="l" defTabSz="1295400">
                        <a:spcBef>
                          <a:spcPts val="600"/>
                        </a:spcBef>
                        <a:tabLst>
                          <a:tab pos="1295400" algn="l"/>
                        </a:tabLst>
                        <a:defRPr sz="1800">
                          <a:uFillTx/>
                        </a:defRPr>
                      </a:pPr>
                      <a:r>
                        <a:rPr sz="2400">
                          <a:solidFill>
                            <a:srgbClr val="A6AAA9"/>
                          </a:solidFill>
                          <a:uFill>
                            <a:solidFill>
                              <a:srgbClr val="000000"/>
                            </a:solidFill>
                          </a:uFill>
                          <a:sym typeface="Verdana"/>
                        </a:rPr>
                        <a:t>PWG Plenary</a:t>
                      </a:r>
                    </a:p>
                  </a:txBody>
                  <a:tcPr marL="50800" marR="50800" marT="50800" marB="50800" anchor="t" anchorCtr="0" horzOverflow="overflow">
                    <a:lnL w="0">
                      <a:miter lim="400000"/>
                    </a:lnL>
                    <a:lnR w="0">
                      <a:miter lim="400000"/>
                    </a:lnR>
                    <a:lnT w="38100">
                      <a:solidFill>
                        <a:srgbClr val="515151"/>
                      </a:solidFill>
                      <a:miter lim="400000"/>
                    </a:lnT>
                    <a:lnB w="12700">
                      <a:solidFill>
                        <a:srgbClr val="515151"/>
                      </a:solidFill>
                      <a:miter lim="400000"/>
                    </a:lnB>
                  </a:tcPr>
                </a:tc>
              </a:tr>
              <a:tr h="482600">
                <a:tc>
                  <a:txBody>
                    <a:bodyPr/>
                    <a:lstStyle/>
                    <a:p>
                      <a:pPr marR="57799" algn="l" defTabSz="1295400">
                        <a:spcBef>
                          <a:spcPts val="600"/>
                        </a:spcBef>
                        <a:tabLst>
                          <a:tab pos="1295400" algn="l"/>
                        </a:tabLst>
                        <a:defRPr sz="1800">
                          <a:uFillTx/>
                        </a:defRPr>
                      </a:pPr>
                      <a:r>
                        <a:rPr sz="2400">
                          <a:uFill>
                            <a:solidFill>
                              <a:srgbClr val="000000"/>
                            </a:solidFill>
                          </a:uFill>
                          <a:sym typeface="Verdana"/>
                        </a:rPr>
                        <a:t>10:45 - 11:00</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IPP WG: Status</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r>
              <a:tr h="482600">
                <a:tc>
                  <a:txBody>
                    <a:bodyPr/>
                    <a:lstStyle/>
                    <a:p>
                      <a:pPr marR="57799" algn="l" defTabSz="1295400">
                        <a:spcBef>
                          <a:spcPts val="600"/>
                        </a:spcBef>
                        <a:tabLst>
                          <a:tab pos="1295400" algn="l"/>
                        </a:tabLst>
                        <a:defRPr sz="1800">
                          <a:uFillTx/>
                        </a:defRPr>
                      </a:pPr>
                      <a:r>
                        <a:rPr sz="2400">
                          <a:uFill>
                            <a:solidFill>
                              <a:srgbClr val="000000"/>
                            </a:solidFill>
                          </a:uFill>
                          <a:sym typeface="Verdana"/>
                        </a:rPr>
                        <a:t>11:00 - 12:00</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IPP WG: Prototype-Ready Specifications</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r>
              <a:tr h="482600">
                <a:tc>
                  <a:txBody>
                    <a:bodyPr/>
                    <a:lstStyle/>
                    <a:p>
                      <a:pPr marR="57799" algn="l" defTabSz="1295400">
                        <a:spcBef>
                          <a:spcPts val="600"/>
                        </a:spcBef>
                        <a:tabLst>
                          <a:tab pos="1295400" algn="l"/>
                        </a:tabLst>
                        <a:defRPr sz="1800">
                          <a:uFillTx/>
                        </a:defRPr>
                      </a:pPr>
                      <a:r>
                        <a:rPr sz="2400">
                          <a:solidFill>
                            <a:srgbClr val="A6AAA9"/>
                          </a:solidFill>
                          <a:uFill>
                            <a:solidFill>
                              <a:srgbClr val="000000"/>
                            </a:solidFill>
                          </a:uFill>
                          <a:sym typeface="Verdana"/>
                        </a:rPr>
                        <a:t>12:00 - 12:45</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c>
                  <a:txBody>
                    <a:bodyPr/>
                    <a:lstStyle/>
                    <a:p>
                      <a:pPr marR="57799" algn="l" defTabSz="1295400">
                        <a:spcBef>
                          <a:spcPts val="600"/>
                        </a:spcBef>
                        <a:tabLst>
                          <a:tab pos="1295400" algn="l"/>
                        </a:tabLst>
                        <a:defRPr sz="1800">
                          <a:uFillTx/>
                        </a:defRPr>
                      </a:pPr>
                      <a:r>
                        <a:rPr sz="2400">
                          <a:solidFill>
                            <a:srgbClr val="A6AAA9"/>
                          </a:solidFill>
                          <a:uFill>
                            <a:solidFill>
                              <a:srgbClr val="000000"/>
                            </a:solidFill>
                          </a:uFill>
                          <a:sym typeface="Verdana"/>
                        </a:rPr>
                        <a:t>Lunch Break</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r>
              <a:tr h="482600">
                <a:tc>
                  <a:txBody>
                    <a:bodyPr/>
                    <a:lstStyle/>
                    <a:p>
                      <a:pPr marR="57799" algn="l" defTabSz="1295400">
                        <a:spcBef>
                          <a:spcPts val="600"/>
                        </a:spcBef>
                        <a:tabLst>
                          <a:tab pos="1295400" algn="l"/>
                        </a:tabLst>
                        <a:defRPr sz="1800">
                          <a:uFillTx/>
                        </a:defRPr>
                      </a:pPr>
                      <a:r>
                        <a:rPr sz="2400">
                          <a:uFill>
                            <a:solidFill>
                              <a:srgbClr val="000000"/>
                            </a:solidFill>
                          </a:uFill>
                          <a:sym typeface="Verdana"/>
                        </a:rPr>
                        <a:t>12:45 - 14:00</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IPP WG: Evolution of IPP/2.x and IPP Everywhere</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r>
            </a:tbl>
          </a:graphicData>
        </a:graphic>
      </p:graphicFrame>
      <p:sp>
        <p:nvSpPr>
          <p:cNvPr id="93" name="November 15, 2022 (US Eastern Standard Time)"/>
          <p:cNvSpPr txBox="1"/>
          <p:nvPr/>
        </p:nvSpPr>
        <p:spPr>
          <a:xfrm>
            <a:off x="1428750" y="1997334"/>
            <a:ext cx="10147301" cy="5459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b="1" sz="3100"/>
            </a:lvl1pPr>
          </a:lstStyle>
          <a:p>
            <a:pPr/>
            <a:r>
              <a:t>November 15, 2022 (US Eastern Standard Time)</a:t>
            </a:r>
          </a:p>
        </p:txBody>
      </p:sp>
      <p:sp>
        <p:nvSpPr>
          <p:cNvPr id="94" name="Slide Number"/>
          <p:cNvSpPr txBox="1"/>
          <p:nvPr>
            <p:ph type="sldNum" sz="quarter" idx="2"/>
          </p:nvPr>
        </p:nvSpPr>
        <p:spPr>
          <a:xfrm>
            <a:off x="12555087" y="9487551"/>
            <a:ext cx="127001" cy="1973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72"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373"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374"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375"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376"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377" name="IPP and OAuth Work Items"/>
          <p:cNvSpPr txBox="1"/>
          <p:nvPr>
            <p:ph type="title"/>
          </p:nvPr>
        </p:nvSpPr>
        <p:spPr>
          <a:prstGeom prst="rect">
            <a:avLst/>
          </a:prstGeom>
        </p:spPr>
        <p:txBody>
          <a:bodyPr/>
          <a:lstStyle/>
          <a:p>
            <a:pPr/>
            <a:r>
              <a:t>IPP and OAuth Work Items</a:t>
            </a:r>
          </a:p>
        </p:txBody>
      </p:sp>
      <p:sp>
        <p:nvSpPr>
          <p:cNvPr id="378" name="Update documents:…"/>
          <p:cNvSpPr txBox="1"/>
          <p:nvPr>
            <p:ph type="body" idx="1"/>
          </p:nvPr>
        </p:nvSpPr>
        <p:spPr>
          <a:prstGeom prst="rect">
            <a:avLst/>
          </a:prstGeom>
        </p:spPr>
        <p:txBody>
          <a:bodyPr/>
          <a:lstStyle/>
          <a:p>
            <a:pPr lvl="1">
              <a:defRPr sz="2200"/>
            </a:pPr>
            <a:r>
              <a:t>Update documents:</a:t>
            </a:r>
          </a:p>
          <a:p>
            <a:pPr lvl="2">
              <a:defRPr sz="2200"/>
            </a:pPr>
            <a:r>
              <a:t>IPP Authentication Methods v1.1/2.0 (AUTH)</a:t>
            </a:r>
          </a:p>
          <a:p>
            <a:pPr lvl="2">
              <a:defRPr sz="2200"/>
            </a:pPr>
            <a:r>
              <a:t>IPP Enterprise Printing Extensions v2.0 (EPX) - Get-User-Printer-Attributes</a:t>
            </a:r>
          </a:p>
          <a:p>
            <a:pPr lvl="2">
              <a:defRPr sz="2200"/>
            </a:pPr>
            <a:r>
              <a:t>IPP Shared Infrastructure Extensions v1.1/2.0 (INFRA)</a:t>
            </a:r>
          </a:p>
          <a:p>
            <a:pPr lvl="2">
              <a:defRPr sz="2200"/>
            </a:pPr>
            <a:r>
              <a:t>IPP System Service v1.1/2.0 (SYSTEM)</a:t>
            </a:r>
          </a:p>
          <a:p>
            <a:pPr lvl="1">
              <a:defRPr sz="2200"/>
            </a:pPr>
            <a:r>
              <a:t>New document:</a:t>
            </a:r>
          </a:p>
          <a:p>
            <a:pPr lvl="2">
              <a:defRPr sz="2200"/>
            </a:pPr>
            <a:r>
              <a:t>PWG 5199.x: Cloud Printing with IPP Everywhere v1.0 best practice for cloud printing</a:t>
            </a:r>
          </a:p>
          <a:p>
            <a:pPr lvl="1">
              <a:defRPr sz="2200"/>
            </a:pPr>
            <a:r>
              <a:t>Implement OAuth support in CUPS (Client and Printer/System)</a:t>
            </a:r>
          </a:p>
          <a:p>
            <a:pPr lvl="2">
              <a:defRPr sz="2200"/>
            </a:pPr>
            <a:r>
              <a:t>CUPS includes an OAuth callback for bringing up any necessary UI or retrieving cached tokens, but we haven't implemented a default callback for Linux or macOS desktops</a:t>
            </a:r>
          </a:p>
          <a:p>
            <a:pPr lvl="2">
              <a:defRPr sz="2200"/>
            </a:pPr>
            <a:r>
              <a:t>CUPS 2.5 cupsd and CUPS 3.0 sharing server are supposed to include OAuth-based authenticated queues</a:t>
            </a:r>
          </a:p>
          <a:p>
            <a:pPr lvl="1">
              <a:defRPr sz="2200"/>
            </a:pPr>
            <a:r>
              <a:t>Implement OAuth support in PAPPL (Client) for IPP Proxy support</a:t>
            </a:r>
          </a:p>
          <a:p>
            <a:pPr lvl="1">
              <a:defRPr sz="2200"/>
            </a:pPr>
            <a:r>
              <a:t>Implement OAuth support in IPP Sample for ippproxy (Client) and ippserver (Printer/System)</a:t>
            </a:r>
          </a:p>
        </p:txBody>
      </p:sp>
      <p:sp>
        <p:nvSpPr>
          <p:cNvPr id="379" name="Slide Number"/>
          <p:cNvSpPr txBox="1"/>
          <p:nvPr>
            <p:ph type="sldNum" sz="quarter" idx="2"/>
          </p:nvPr>
        </p:nvSpPr>
        <p:spPr>
          <a:xfrm>
            <a:off x="12552942" y="9487551"/>
            <a:ext cx="131292" cy="1973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81"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382" name="pwg-4dark-bkgrnd-transparency.png" descr="pwg-4dark-bkgrnd-transparency.png"/>
          <p:cNvPicPr>
            <a:picLocks noChangeAspect="1"/>
          </p:cNvPicPr>
          <p:nvPr/>
        </p:nvPicPr>
        <p:blipFill>
          <a:blip r:embed="rId3">
            <a:extLst/>
          </a:blip>
          <a:stretch>
            <a:fillRect/>
          </a:stretch>
        </p:blipFill>
        <p:spPr>
          <a:xfrm>
            <a:off x="11607800" y="177800"/>
            <a:ext cx="1216862" cy="1270000"/>
          </a:xfrm>
          <a:prstGeom prst="rect">
            <a:avLst/>
          </a:prstGeom>
        </p:spPr>
      </p:pic>
      <p:sp>
        <p:nvSpPr>
          <p:cNvPr id="383"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384"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385"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386" name="Evolution of IPP and OAuth (con't)"/>
          <p:cNvSpPr txBox="1"/>
          <p:nvPr>
            <p:ph type="title"/>
          </p:nvPr>
        </p:nvSpPr>
        <p:spPr>
          <a:prstGeom prst="rect">
            <a:avLst/>
          </a:prstGeom>
        </p:spPr>
        <p:txBody>
          <a:bodyPr/>
          <a:lstStyle/>
          <a:p>
            <a:pPr/>
            <a:r>
              <a:t>Evolution of IPP and OAuth (con't)</a:t>
            </a:r>
          </a:p>
        </p:txBody>
      </p:sp>
      <p:sp>
        <p:nvSpPr>
          <p:cNvPr id="387" name="Microsoft Universal Print Service uses OAuth + special RESTful provisioning endpoint to issue an X.509 Client certificate that the IPP Proxy uses when negotiating a TLS connection with the IPP Infrastructure Printer…"/>
          <p:cNvSpPr txBox="1"/>
          <p:nvPr>
            <p:ph type="body" idx="1"/>
          </p:nvPr>
        </p:nvSpPr>
        <p:spPr>
          <a:prstGeom prst="rect">
            <a:avLst/>
          </a:prstGeom>
        </p:spPr>
        <p:txBody>
          <a:bodyPr/>
          <a:lstStyle/>
          <a:p>
            <a:pPr/>
            <a:r>
              <a:t>Microsoft Universal Print Service uses OAuth + special RESTful provisioning endpoint to issue an X.509 Client certificate that the IPP Proxy uses when negotiating a TLS connection with the IPP Infrastructure Printer</a:t>
            </a:r>
          </a:p>
          <a:p>
            <a:pPr lvl="1"/>
            <a:r>
              <a:t>We have been talking about updates to PWG 5100.18 (INFRA) and 5100.22 (SYSTEM) to incorporate System-issued client certificates</a:t>
            </a:r>
          </a:p>
          <a:p>
            <a:pPr/>
            <a:r>
              <a:t>Mopria also may have a cloud printing profile</a:t>
            </a:r>
          </a:p>
        </p:txBody>
      </p:sp>
      <p:sp>
        <p:nvSpPr>
          <p:cNvPr id="388" name="Slide Number"/>
          <p:cNvSpPr txBox="1"/>
          <p:nvPr>
            <p:ph type="sldNum" sz="quarter" idx="2"/>
          </p:nvPr>
        </p:nvSpPr>
        <p:spPr>
          <a:xfrm>
            <a:off x="12552942" y="9487551"/>
            <a:ext cx="131292" cy="1973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90"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391"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392"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393"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394"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395" name="Goals for PWG 5199.10 (AUTH)"/>
          <p:cNvSpPr txBox="1"/>
          <p:nvPr>
            <p:ph type="title"/>
          </p:nvPr>
        </p:nvSpPr>
        <p:spPr>
          <a:prstGeom prst="rect">
            <a:avLst/>
          </a:prstGeom>
        </p:spPr>
        <p:txBody>
          <a:bodyPr/>
          <a:lstStyle/>
          <a:p>
            <a:pPr/>
            <a:r>
              <a:t>Goals for PWG 5199.10 (AUTH)</a:t>
            </a:r>
          </a:p>
        </p:txBody>
      </p:sp>
      <p:sp>
        <p:nvSpPr>
          <p:cNvPr id="396" name="Update for current standards and use cases/requirements…"/>
          <p:cNvSpPr txBox="1"/>
          <p:nvPr>
            <p:ph type="body" idx="1"/>
          </p:nvPr>
        </p:nvSpPr>
        <p:spPr>
          <a:prstGeom prst="rect">
            <a:avLst/>
          </a:prstGeom>
        </p:spPr>
        <p:txBody>
          <a:bodyPr/>
          <a:lstStyle/>
          <a:p>
            <a:pPr/>
            <a:r>
              <a:t>Update for current standards and use cases/requirements</a:t>
            </a:r>
          </a:p>
          <a:p>
            <a:pPr/>
            <a:r>
              <a:t>Promote interoperability with multiple implementations</a:t>
            </a:r>
          </a:p>
          <a:p>
            <a:pPr/>
            <a:r>
              <a:t>Define/reference best practices</a:t>
            </a:r>
          </a:p>
          <a:p>
            <a:pPr/>
            <a:r>
              <a:t>Extend IPP authentication model as needed</a:t>
            </a:r>
          </a:p>
        </p:txBody>
      </p:sp>
      <p:sp>
        <p:nvSpPr>
          <p:cNvPr id="397" name="Slide Number"/>
          <p:cNvSpPr txBox="1"/>
          <p:nvPr>
            <p:ph type="sldNum" sz="quarter" idx="2"/>
          </p:nvPr>
        </p:nvSpPr>
        <p:spPr>
          <a:xfrm>
            <a:off x="12552942" y="9487551"/>
            <a:ext cx="131292" cy="1973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99"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400"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401"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402"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403"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404" name="Errata for PWG 5199.10"/>
          <p:cNvSpPr txBox="1"/>
          <p:nvPr>
            <p:ph type="title"/>
          </p:nvPr>
        </p:nvSpPr>
        <p:spPr>
          <a:prstGeom prst="rect">
            <a:avLst/>
          </a:prstGeom>
        </p:spPr>
        <p:txBody>
          <a:bodyPr/>
          <a:lstStyle/>
          <a:p>
            <a:pPr/>
            <a:r>
              <a:t>Errata for PWG 5199.10</a:t>
            </a:r>
          </a:p>
        </p:txBody>
      </p:sp>
      <p:sp>
        <p:nvSpPr>
          <p:cNvPr id="405" name="Add information about getting server metadata (RFC 8414/OpenID) which provides capabilities and endpoints…"/>
          <p:cNvSpPr txBox="1"/>
          <p:nvPr>
            <p:ph type="body" idx="1"/>
          </p:nvPr>
        </p:nvSpPr>
        <p:spPr>
          <a:prstGeom prst="rect">
            <a:avLst/>
          </a:prstGeom>
        </p:spPr>
        <p:txBody>
          <a:bodyPr/>
          <a:lstStyle/>
          <a:p>
            <a:pPr/>
            <a:r>
              <a:t>Add information about getting server metadata (RFC 8414/OpenID) which provides capabilities and endpoints</a:t>
            </a:r>
          </a:p>
          <a:p>
            <a:pPr lvl="1"/>
            <a:r>
              <a:t>Two different "well-known" resource paths</a:t>
            </a:r>
          </a:p>
          <a:p>
            <a:pPr lvl="1"/>
            <a:r>
              <a:t>"oauth-authorization-server-uri (uri)" points to root ("https://oauth.example.com/")</a:t>
            </a:r>
          </a:p>
          <a:p>
            <a:pPr lvl="1"/>
            <a:r>
              <a:t>GET "/.well-known/oauth-authorization-server" (RFC 8414) and "/.well-known/openid-configuration" (OpenID) to get JSON-formatted server metadata</a:t>
            </a:r>
          </a:p>
          <a:p>
            <a:pPr/>
            <a:r>
              <a:t>Clarify resource identifiers for OAuth</a:t>
            </a:r>
          </a:p>
          <a:p>
            <a:pPr lvl="1"/>
            <a:r>
              <a:t>Normally the "printer-uri (uri)" value</a:t>
            </a:r>
          </a:p>
          <a:p>
            <a:pPr lvl="1"/>
            <a:r>
              <a:rPr b="1">
                <a:solidFill>
                  <a:schemeClr val="accent5"/>
                </a:solidFill>
              </a:rPr>
              <a:t>Define new "oauth-resource-uri (uri)" Printer Description/System Description attributes to make this explicit</a:t>
            </a:r>
          </a:p>
          <a:p>
            <a:pPr/>
            <a:r>
              <a:t>Fix terminology to match OAuth RFCs as needed</a:t>
            </a:r>
          </a:p>
        </p:txBody>
      </p:sp>
      <p:sp>
        <p:nvSpPr>
          <p:cNvPr id="406" name="Slide Number"/>
          <p:cNvSpPr txBox="1"/>
          <p:nvPr>
            <p:ph type="sldNum" sz="quarter" idx="2"/>
          </p:nvPr>
        </p:nvSpPr>
        <p:spPr>
          <a:xfrm>
            <a:off x="12552942" y="9487551"/>
            <a:ext cx="131292" cy="1973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408"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409"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410"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411"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412"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413" name="Errata for PWG 5199.10 (con't)"/>
          <p:cNvSpPr txBox="1"/>
          <p:nvPr>
            <p:ph type="title"/>
          </p:nvPr>
        </p:nvSpPr>
        <p:spPr>
          <a:prstGeom prst="rect">
            <a:avLst/>
          </a:prstGeom>
        </p:spPr>
        <p:txBody>
          <a:bodyPr/>
          <a:lstStyle/>
          <a:p>
            <a:pPr/>
            <a:r>
              <a:t>Errata for PWG 5199.10 (con't)</a:t>
            </a:r>
          </a:p>
        </p:txBody>
      </p:sp>
      <p:sp>
        <p:nvSpPr>
          <p:cNvPr id="414" name="Recommend RFC 7519 JSON Web Token…"/>
          <p:cNvSpPr txBox="1"/>
          <p:nvPr>
            <p:ph type="body" idx="1"/>
          </p:nvPr>
        </p:nvSpPr>
        <p:spPr>
          <a:prstGeom prst="rect">
            <a:avLst/>
          </a:prstGeom>
        </p:spPr>
        <p:txBody>
          <a:bodyPr/>
          <a:lstStyle/>
          <a:p>
            <a:pPr/>
            <a:r>
              <a:t>Recommend RFC 7519 JSON Web Token</a:t>
            </a:r>
          </a:p>
          <a:p>
            <a:pPr/>
            <a:r>
              <a:t>Recommend RFC 7636 Proof Key for Code Exchange by OAuth Public Clients</a:t>
            </a:r>
          </a:p>
          <a:p>
            <a:pPr/>
            <a:r>
              <a:t>Add RFC 8693 OAuth Token Exchange</a:t>
            </a:r>
          </a:p>
          <a:p>
            <a:pPr lvl="1"/>
            <a:r>
              <a:t>"grant_types_supported" server metadata lists 'urn:ietf:params:oauth:grant-type:token-exchange' when token exchange is supported</a:t>
            </a:r>
          </a:p>
          <a:p>
            <a:pPr lvl="1"/>
            <a:r>
              <a:t>IANA OAuth registries: </a:t>
            </a:r>
            <a:r>
              <a:rPr u="sng">
                <a:solidFill>
                  <a:srgbClr val="0000FF"/>
                </a:solidFill>
                <a:uFill>
                  <a:solidFill>
                    <a:srgbClr val="0000FF"/>
                  </a:solidFill>
                </a:uFill>
                <a:hlinkClick r:id="rId3" invalidUrl="" action="" tgtFrame="" tooltip="" history="1" highlightClick="0" endSnd="0"/>
              </a:rPr>
              <a:t>https://www.iana.org/protocols#index_O</a:t>
            </a:r>
          </a:p>
          <a:p>
            <a:pPr lvl="1"/>
            <a:r>
              <a:t>"resource" parameter is usually the Printer URI but we'll have the "oauth-resource-uri (uri)" attribute to provide the correct URI</a:t>
            </a:r>
          </a:p>
          <a:p>
            <a:pPr lvl="2"/>
            <a:r>
              <a:t>Will this cause problems for multi-homed servers?</a:t>
            </a:r>
          </a:p>
          <a:p>
            <a:pPr/>
            <a:r>
              <a:t>Add RFC 8628 Device Authorization Grant for authorizing Printer/System</a:t>
            </a:r>
          </a:p>
          <a:p>
            <a:pPr/>
            <a:r>
              <a:t>Talk more about OAuth scopes</a:t>
            </a:r>
          </a:p>
          <a:p>
            <a:pPr lvl="1"/>
            <a:r>
              <a:t>Typically used to provide role/element-based access control</a:t>
            </a:r>
          </a:p>
          <a:p>
            <a:pPr lvl="1"/>
            <a:r>
              <a:t>Probably not useful/scalable to use Printer UUIDs or other identifiers</a:t>
            </a:r>
          </a:p>
        </p:txBody>
      </p:sp>
      <p:sp>
        <p:nvSpPr>
          <p:cNvPr id="415" name="Slide Number"/>
          <p:cNvSpPr txBox="1"/>
          <p:nvPr>
            <p:ph type="sldNum" sz="quarter" idx="2"/>
          </p:nvPr>
        </p:nvSpPr>
        <p:spPr>
          <a:xfrm>
            <a:off x="12552942" y="9487551"/>
            <a:ext cx="131292" cy="1973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7"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418" name="The Printer Working Group"/>
          <p:cNvSpPr txBox="1"/>
          <p:nvPr/>
        </p:nvSpPr>
        <p:spPr>
          <a:xfrm>
            <a:off x="596900" y="3644900"/>
            <a:ext cx="8208297" cy="71582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b="1" sz="5000">
                <a:solidFill>
                  <a:srgbClr val="5D70B7"/>
                </a:solidFill>
                <a:uFill>
                  <a:solidFill>
                    <a:srgbClr val="5D70B7"/>
                  </a:solidFill>
                </a:uFill>
              </a:defRPr>
            </a:lvl1pPr>
          </a:lstStyle>
          <a:p>
            <a:pPr/>
            <a:r>
              <a:t>The Printer Working Group</a:t>
            </a:r>
          </a:p>
        </p:txBody>
      </p:sp>
      <p:pic>
        <p:nvPicPr>
          <p:cNvPr id="419" name="pwg-transparency.png" descr="pwg-transparency.png"/>
          <p:cNvPicPr>
            <a:picLocks noChangeAspect="1"/>
          </p:cNvPicPr>
          <p:nvPr/>
        </p:nvPicPr>
        <p:blipFill>
          <a:blip r:embed="rId2">
            <a:extLst/>
          </a:blip>
          <a:stretch>
            <a:fillRect/>
          </a:stretch>
        </p:blipFill>
        <p:spPr>
          <a:xfrm>
            <a:off x="647700" y="647700"/>
            <a:ext cx="2709334" cy="2942038"/>
          </a:xfrm>
          <a:prstGeom prst="rect">
            <a:avLst/>
          </a:prstGeom>
        </p:spPr>
      </p:pic>
      <p:sp>
        <p:nvSpPr>
          <p:cNvPr id="420" name="Copyright © 2022 The Printer Working Group. All rights reserved. The IPP Everywhere and PWG logos are trademarks of the IEEE-ISTO."/>
          <p:cNvSpPr txBox="1"/>
          <p:nvPr/>
        </p:nvSpPr>
        <p:spPr>
          <a:xfrm>
            <a:off x="177800" y="9484642"/>
            <a:ext cx="121539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421" name="®"/>
          <p:cNvSpPr txBox="1"/>
          <p:nvPr/>
        </p:nvSpPr>
        <p:spPr>
          <a:xfrm>
            <a:off x="3289300" y="3378200"/>
            <a:ext cx="373805"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400"/>
            </a:lvl1pPr>
          </a:lstStyle>
          <a:p>
            <a:pPr/>
            <a:r>
              <a:t>®</a:t>
            </a:r>
          </a:p>
        </p:txBody>
      </p:sp>
      <p:sp>
        <p:nvSpPr>
          <p:cNvPr id="422" name="Slide Number"/>
          <p:cNvSpPr txBox="1"/>
          <p:nvPr>
            <p:ph type="sldNum" sz="quarter" idx="2"/>
          </p:nvPr>
        </p:nvSpPr>
        <p:spPr>
          <a:xfrm>
            <a:off x="12513354" y="9484642"/>
            <a:ext cx="210468" cy="203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3" name="IDS Workgroup Session"/>
          <p:cNvSpPr txBox="1"/>
          <p:nvPr>
            <p:ph type="ctrTitle"/>
          </p:nvPr>
        </p:nvSpPr>
        <p:spPr>
          <a:prstGeom prst="rect">
            <a:avLst/>
          </a:prstGeom>
        </p:spPr>
        <p:txBody>
          <a:bodyPr/>
          <a:lstStyle/>
          <a:p>
            <a:pPr/>
            <a:r>
              <a:t>IDS Workgroup Session</a:t>
            </a:r>
          </a:p>
        </p:txBody>
      </p:sp>
      <p:sp>
        <p:nvSpPr>
          <p:cNvPr id="424" name="November 17, 2022"/>
          <p:cNvSpPr txBox="1"/>
          <p:nvPr>
            <p:ph type="subTitle" sz="half" idx="1"/>
          </p:nvPr>
        </p:nvSpPr>
        <p:spPr>
          <a:prstGeom prst="rect">
            <a:avLst/>
          </a:prstGeom>
        </p:spPr>
        <p:txBody>
          <a:bodyPr/>
          <a:lstStyle>
            <a:lvl1pPr marR="40639">
              <a:spcBef>
                <a:spcPts val="500"/>
              </a:spcBef>
            </a:lvl1pPr>
          </a:lstStyle>
          <a:p>
            <a:pPr/>
            <a:r>
              <a:t>November 17, 2022</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427" name="The Printer Working Group"/>
          <p:cNvSpPr txBox="1"/>
          <p:nvPr/>
        </p:nvSpPr>
        <p:spPr>
          <a:xfrm>
            <a:off x="596900" y="3644900"/>
            <a:ext cx="8208297" cy="71582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b="1" sz="5000">
                <a:solidFill>
                  <a:srgbClr val="5D70B7"/>
                </a:solidFill>
                <a:uFill>
                  <a:solidFill>
                    <a:srgbClr val="5D70B7"/>
                  </a:solidFill>
                </a:uFill>
              </a:defRPr>
            </a:lvl1pPr>
          </a:lstStyle>
          <a:p>
            <a:pPr/>
            <a:r>
              <a:t>The Printer Working Group</a:t>
            </a:r>
          </a:p>
        </p:txBody>
      </p:sp>
      <p:pic>
        <p:nvPicPr>
          <p:cNvPr id="428" name="pwg-transparency.png" descr="pwg-transparency.png"/>
          <p:cNvPicPr>
            <a:picLocks noChangeAspect="1"/>
          </p:cNvPicPr>
          <p:nvPr/>
        </p:nvPicPr>
        <p:blipFill>
          <a:blip r:embed="rId2">
            <a:extLst/>
          </a:blip>
          <a:stretch>
            <a:fillRect/>
          </a:stretch>
        </p:blipFill>
        <p:spPr>
          <a:xfrm>
            <a:off x="647700" y="647700"/>
            <a:ext cx="2709334" cy="2942038"/>
          </a:xfrm>
          <a:prstGeom prst="rect">
            <a:avLst/>
          </a:prstGeom>
        </p:spPr>
      </p:pic>
      <p:sp>
        <p:nvSpPr>
          <p:cNvPr id="429" name="Copyright © 2022 The Printer Working Group. All rights reserved. The IPP Everywhere and PWG logos are trademarks of the IEEE-ISTO."/>
          <p:cNvSpPr txBox="1"/>
          <p:nvPr/>
        </p:nvSpPr>
        <p:spPr>
          <a:xfrm>
            <a:off x="177800" y="9484642"/>
            <a:ext cx="121539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430" name="®"/>
          <p:cNvSpPr txBox="1"/>
          <p:nvPr/>
        </p:nvSpPr>
        <p:spPr>
          <a:xfrm>
            <a:off x="3289300" y="3378200"/>
            <a:ext cx="373805"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400"/>
            </a:lvl1pPr>
          </a:lstStyle>
          <a:p>
            <a:pPr/>
            <a:r>
              <a:t>®</a:t>
            </a:r>
          </a:p>
        </p:txBody>
      </p:sp>
      <p:sp>
        <p:nvSpPr>
          <p:cNvPr id="431" name="Lunch Break"/>
          <p:cNvSpPr txBox="1"/>
          <p:nvPr>
            <p:ph type="ctrTitle"/>
          </p:nvPr>
        </p:nvSpPr>
        <p:spPr>
          <a:prstGeom prst="rect">
            <a:avLst/>
          </a:prstGeom>
        </p:spPr>
        <p:txBody>
          <a:bodyPr/>
          <a:lstStyle/>
          <a:p>
            <a:pPr/>
            <a:r>
              <a:t>Lunch Break</a:t>
            </a:r>
          </a:p>
        </p:txBody>
      </p:sp>
      <p:sp>
        <p:nvSpPr>
          <p:cNvPr id="432" name="Resuming at 12:45pm ET"/>
          <p:cNvSpPr txBox="1"/>
          <p:nvPr>
            <p:ph type="subTitle" sz="half" idx="1"/>
          </p:nvPr>
        </p:nvSpPr>
        <p:spPr>
          <a:prstGeom prst="rect">
            <a:avLst/>
          </a:prstGeom>
        </p:spPr>
        <p:txBody>
          <a:bodyPr/>
          <a:lstStyle/>
          <a:p>
            <a:pPr/>
          </a:p>
          <a:p>
            <a:pPr>
              <a:defRPr i="1"/>
            </a:pPr>
            <a:r>
              <a:t>Resuming at 12:45pm ET</a:t>
            </a:r>
          </a:p>
        </p:txBody>
      </p:sp>
      <p:sp>
        <p:nvSpPr>
          <p:cNvPr id="43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436" name="The Printer Working Group"/>
          <p:cNvSpPr txBox="1"/>
          <p:nvPr/>
        </p:nvSpPr>
        <p:spPr>
          <a:xfrm>
            <a:off x="596900" y="3644900"/>
            <a:ext cx="8208297" cy="71582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b="1" sz="5000">
                <a:solidFill>
                  <a:srgbClr val="5D70B7"/>
                </a:solidFill>
                <a:uFill>
                  <a:solidFill>
                    <a:srgbClr val="5D70B7"/>
                  </a:solidFill>
                </a:uFill>
              </a:defRPr>
            </a:lvl1pPr>
          </a:lstStyle>
          <a:p>
            <a:pPr/>
            <a:r>
              <a:t>The Printer Working Group</a:t>
            </a:r>
          </a:p>
        </p:txBody>
      </p:sp>
      <p:pic>
        <p:nvPicPr>
          <p:cNvPr id="437" name="pwg-transparency.png" descr="pwg-transparency.png"/>
          <p:cNvPicPr>
            <a:picLocks noChangeAspect="1"/>
          </p:cNvPicPr>
          <p:nvPr/>
        </p:nvPicPr>
        <p:blipFill>
          <a:blip r:embed="rId2">
            <a:extLst/>
          </a:blip>
          <a:stretch>
            <a:fillRect/>
          </a:stretch>
        </p:blipFill>
        <p:spPr>
          <a:xfrm>
            <a:off x="647700" y="647700"/>
            <a:ext cx="2709334" cy="2942038"/>
          </a:xfrm>
          <a:prstGeom prst="rect">
            <a:avLst/>
          </a:prstGeom>
        </p:spPr>
      </p:pic>
      <p:sp>
        <p:nvSpPr>
          <p:cNvPr id="438" name="Copyright © 2022 The Printer Working Group. All rights reserved. The IPP Everywhere and PWG logos are trademarks of the IEEE-ISTO."/>
          <p:cNvSpPr txBox="1"/>
          <p:nvPr/>
        </p:nvSpPr>
        <p:spPr>
          <a:xfrm>
            <a:off x="177800" y="9484642"/>
            <a:ext cx="121539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439" name="®"/>
          <p:cNvSpPr txBox="1"/>
          <p:nvPr/>
        </p:nvSpPr>
        <p:spPr>
          <a:xfrm>
            <a:off x="3289300" y="3378200"/>
            <a:ext cx="373805"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400"/>
            </a:lvl1pPr>
          </a:lstStyle>
          <a:p>
            <a:pPr/>
            <a:r>
              <a:t>®</a:t>
            </a:r>
          </a:p>
        </p:txBody>
      </p:sp>
      <p:sp>
        <p:nvSpPr>
          <p:cNvPr id="440" name="Slide Number"/>
          <p:cNvSpPr txBox="1"/>
          <p:nvPr>
            <p:ph type="sldNum" sz="quarter" idx="2"/>
          </p:nvPr>
        </p:nvSpPr>
        <p:spPr>
          <a:xfrm>
            <a:off x="12513354" y="9484642"/>
            <a:ext cx="210468" cy="203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41" name="IPP Workgroup Session"/>
          <p:cNvSpPr txBox="1"/>
          <p:nvPr>
            <p:ph type="ctrTitle"/>
          </p:nvPr>
        </p:nvSpPr>
        <p:spPr>
          <a:prstGeom prst="rect">
            <a:avLst/>
          </a:prstGeom>
        </p:spPr>
        <p:txBody>
          <a:bodyPr/>
          <a:lstStyle/>
          <a:p>
            <a:pPr/>
            <a:r>
              <a:t>IPP Workgroup Session</a:t>
            </a:r>
          </a:p>
        </p:txBody>
      </p:sp>
      <p:sp>
        <p:nvSpPr>
          <p:cNvPr id="442" name="November 17, 2022"/>
          <p:cNvSpPr txBox="1"/>
          <p:nvPr>
            <p:ph type="subTitle" sz="half" idx="1"/>
          </p:nvPr>
        </p:nvSpPr>
        <p:spPr>
          <a:prstGeom prst="rect">
            <a:avLst/>
          </a:prstGeom>
        </p:spPr>
        <p:txBody>
          <a:bodyPr/>
          <a:lstStyle>
            <a:lvl1pPr marR="40639">
              <a:spcBef>
                <a:spcPts val="500"/>
              </a:spcBef>
            </a:lvl1pPr>
          </a:lstStyle>
          <a:p>
            <a:pPr/>
            <a:r>
              <a:t>November 17, 2022</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445"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446"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447"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448"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449" name="Before We Begin..."/>
          <p:cNvSpPr txBox="1"/>
          <p:nvPr>
            <p:ph type="title"/>
          </p:nvPr>
        </p:nvSpPr>
        <p:spPr>
          <a:prstGeom prst="rect">
            <a:avLst/>
          </a:prstGeom>
        </p:spPr>
        <p:txBody>
          <a:bodyPr/>
          <a:lstStyle/>
          <a:p>
            <a:pPr/>
            <a:r>
              <a:t>Before We Begin...</a:t>
            </a:r>
          </a:p>
        </p:txBody>
      </p:sp>
      <p:sp>
        <p:nvSpPr>
          <p:cNvPr id="450" name="PWG Antitrust Policy:…"/>
          <p:cNvSpPr txBox="1"/>
          <p:nvPr>
            <p:ph type="body" idx="1"/>
          </p:nvPr>
        </p:nvSpPr>
        <p:spPr>
          <a:prstGeom prst="rect">
            <a:avLst/>
          </a:prstGeom>
        </p:spPr>
        <p:txBody>
          <a:bodyPr/>
          <a:lstStyle/>
          <a:p>
            <a:pPr/>
            <a:r>
              <a:t>PWG Antitrust Policy:</a:t>
            </a:r>
          </a:p>
          <a:p>
            <a:pPr lvl="1"/>
            <a:r>
              <a:rPr u="sng">
                <a:solidFill>
                  <a:srgbClr val="0000FF"/>
                </a:solidFill>
                <a:uFill>
                  <a:solidFill>
                    <a:srgbClr val="0000FF"/>
                  </a:solidFill>
                </a:uFill>
                <a:hlinkClick r:id="rId3" invalidUrl="" action="" tgtFrame="" tooltip="" history="1" highlightClick="0" endSnd="0"/>
              </a:rPr>
              <a:t>https://www.pwg.org/chair/membership_docs/pwg-antitrust- policy.pdf</a:t>
            </a:r>
          </a:p>
          <a:p>
            <a:pPr lvl="1"/>
            <a:r>
              <a:t>The IEEE-ISTO Printer Working Group ("PWG") will not become involved in the business decisions of its Members. The PWG strictly complies with applicable antitrust laws. Every PWG meeting attendee shall comply with this policy. The PWG Officers and PWG Workgroup Officers are responsible to ensure that this policy is adhered to in all PWG activities.</a:t>
            </a:r>
          </a:p>
          <a:p>
            <a:pPr/>
            <a:r>
              <a:t>PWG Intellectual Property Policy:</a:t>
            </a:r>
          </a:p>
          <a:p>
            <a:pPr lvl="1"/>
            <a:r>
              <a:rPr u="sng">
                <a:solidFill>
                  <a:srgbClr val="0000FF"/>
                </a:solidFill>
                <a:uFill>
                  <a:solidFill>
                    <a:srgbClr val="0000FF"/>
                  </a:solidFill>
                </a:uFill>
                <a:hlinkClick r:id="rId4" invalidUrl="" action="" tgtFrame="" tooltip="" history="1" highlightClick="0" endSnd="0"/>
              </a:rPr>
              <a:t>https://www.pwg.org/chair/membership_docs/pwg-ip-policy.pdf</a:t>
            </a:r>
          </a:p>
          <a:p>
            <a:pPr lvl="1"/>
            <a:r>
              <a:t>TL;DR: Anything you say in a PWG meeting or email to a PWG address can be used in a PWG Document</a:t>
            </a:r>
          </a:p>
          <a:p>
            <a:pPr lvl="1"/>
            <a:r>
              <a:t>(but please do read the IP policy above if you haven't done so)</a:t>
            </a:r>
          </a:p>
        </p:txBody>
      </p:sp>
      <p:sp>
        <p:nvSpPr>
          <p:cNvPr id="45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454"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455"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456"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457"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458" name="Agenda"/>
          <p:cNvSpPr txBox="1"/>
          <p:nvPr>
            <p:ph type="title"/>
          </p:nvPr>
        </p:nvSpPr>
        <p:spPr>
          <a:prstGeom prst="rect">
            <a:avLst/>
          </a:prstGeom>
        </p:spPr>
        <p:txBody>
          <a:bodyPr/>
          <a:lstStyle/>
          <a:p>
            <a:pPr/>
            <a:r>
              <a:t>Agenda</a:t>
            </a:r>
          </a:p>
        </p:txBody>
      </p:sp>
      <p:sp>
        <p:nvSpPr>
          <p:cNvPr id="45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460" name="Table 2-1"/>
          <p:cNvGraphicFramePr/>
          <p:nvPr/>
        </p:nvGraphicFramePr>
        <p:xfrm>
          <a:off x="1451008" y="2600887"/>
          <a:ext cx="10517037" cy="3771901"/>
        </p:xfrm>
        <a:graphic xmlns:a="http://schemas.openxmlformats.org/drawingml/2006/main">
          <a:graphicData uri="http://schemas.openxmlformats.org/drawingml/2006/table">
            <a:tbl>
              <a:tblPr firstCol="0" firstRow="1" lastCol="0" lastRow="0" bandCol="0" bandRow="1" rtl="0">
                <a:tableStyleId>{8F44A2F1-9E1F-4B54-A3A2-5F16C0AD49E2}</a:tableStyleId>
              </a:tblPr>
              <a:tblGrid>
                <a:gridCol w="2673350"/>
                <a:gridCol w="7843685"/>
              </a:tblGrid>
              <a:tr h="482600">
                <a:tc>
                  <a:txBody>
                    <a:bodyPr/>
                    <a:lstStyle/>
                    <a:p>
                      <a:pPr marR="57799" algn="l" defTabSz="1295400">
                        <a:spcBef>
                          <a:spcPts val="600"/>
                        </a:spcBef>
                        <a:tabLst>
                          <a:tab pos="1295400" algn="l"/>
                        </a:tabLst>
                        <a:defRPr sz="1800">
                          <a:uFillTx/>
                        </a:defRPr>
                      </a:pPr>
                      <a:r>
                        <a:rPr sz="2400">
                          <a:uFill>
                            <a:solidFill>
                              <a:srgbClr val="000000"/>
                            </a:solidFill>
                          </a:uFill>
                          <a:sym typeface="Verdana"/>
                        </a:rPr>
                        <a:t>When</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What</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r>
              <a:tr h="488950">
                <a:tc>
                  <a:txBody>
                    <a:bodyPr/>
                    <a:lstStyle/>
                    <a:p>
                      <a:pPr marR="57799" algn="l" defTabSz="1295400">
                        <a:spcBef>
                          <a:spcPts val="600"/>
                        </a:spcBef>
                        <a:tabLst>
                          <a:tab pos="1295400" algn="l"/>
                        </a:tabLst>
                        <a:defRPr sz="1800">
                          <a:uFillTx/>
                        </a:defRPr>
                      </a:pPr>
                      <a:r>
                        <a:rPr sz="2400">
                          <a:solidFill>
                            <a:srgbClr val="A6AAA9"/>
                          </a:solidFill>
                          <a:uFill>
                            <a:solidFill>
                              <a:srgbClr val="000000"/>
                            </a:solidFill>
                          </a:uFill>
                          <a:sym typeface="Verdana"/>
                        </a:rPr>
                        <a:t>10:00 - 12:00</a:t>
                      </a:r>
                    </a:p>
                  </a:txBody>
                  <a:tcPr marL="50800" marR="50800" marT="50800" marB="50800" anchor="t" anchorCtr="0" horzOverflow="overflow">
                    <a:lnL w="0">
                      <a:miter lim="400000"/>
                    </a:lnL>
                    <a:lnR w="0">
                      <a:miter lim="400000"/>
                    </a:lnR>
                    <a:lnT w="25400">
                      <a:solidFill>
                        <a:srgbClr val="515151"/>
                      </a:solidFill>
                      <a:miter lim="400000"/>
                    </a:lnT>
                    <a:lnB w="12700">
                      <a:solidFill>
                        <a:srgbClr val="515151"/>
                      </a:solidFill>
                      <a:miter lim="400000"/>
                    </a:lnB>
                  </a:tcPr>
                </a:tc>
                <a:tc>
                  <a:txBody>
                    <a:bodyPr/>
                    <a:lstStyle/>
                    <a:p>
                      <a:pPr marR="57799" algn="l" defTabSz="1295400">
                        <a:spcBef>
                          <a:spcPts val="600"/>
                        </a:spcBef>
                        <a:tabLst>
                          <a:tab pos="1295400" algn="l"/>
                        </a:tabLst>
                        <a:defRPr sz="1800">
                          <a:uFillTx/>
                        </a:defRPr>
                      </a:pPr>
                      <a:r>
                        <a:rPr sz="2400">
                          <a:solidFill>
                            <a:srgbClr val="A6AAA9"/>
                          </a:solidFill>
                          <a:uFill>
                            <a:solidFill>
                              <a:srgbClr val="000000"/>
                            </a:solidFill>
                          </a:uFill>
                          <a:sym typeface="Verdana"/>
                        </a:rPr>
                        <a:t>IDS WG: Status and Discussion</a:t>
                      </a:r>
                    </a:p>
                  </a:txBody>
                  <a:tcPr marL="50800" marR="50800" marT="50800" marB="50800" anchor="t" anchorCtr="0" horzOverflow="overflow">
                    <a:lnL w="0">
                      <a:miter lim="400000"/>
                    </a:lnL>
                    <a:lnR w="0">
                      <a:miter lim="400000"/>
                    </a:lnR>
                    <a:lnT w="25400">
                      <a:solidFill>
                        <a:srgbClr val="515151"/>
                      </a:solidFill>
                      <a:miter lim="400000"/>
                    </a:lnT>
                    <a:lnB w="12700">
                      <a:solidFill>
                        <a:srgbClr val="515151"/>
                      </a:solidFill>
                      <a:miter lim="400000"/>
                    </a:lnB>
                  </a:tcPr>
                </a:tc>
              </a:tr>
              <a:tr h="482600">
                <a:tc>
                  <a:txBody>
                    <a:bodyPr/>
                    <a:lstStyle/>
                    <a:p>
                      <a:pPr marR="57799" algn="l" defTabSz="1295400">
                        <a:spcBef>
                          <a:spcPts val="600"/>
                        </a:spcBef>
                        <a:tabLst>
                          <a:tab pos="1295400" algn="l"/>
                        </a:tabLst>
                        <a:defRPr sz="1800">
                          <a:uFillTx/>
                        </a:defRPr>
                      </a:pPr>
                      <a:r>
                        <a:rPr sz="2400">
                          <a:solidFill>
                            <a:srgbClr val="A6AAA9"/>
                          </a:solidFill>
                          <a:uFill>
                            <a:solidFill>
                              <a:srgbClr val="000000"/>
                            </a:solidFill>
                          </a:uFill>
                          <a:sym typeface="Verdana"/>
                        </a:rPr>
                        <a:t>12:00 - 12:45</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c>
                  <a:txBody>
                    <a:bodyPr/>
                    <a:lstStyle/>
                    <a:p>
                      <a:pPr marR="57799" algn="l" defTabSz="1295400">
                        <a:spcBef>
                          <a:spcPts val="600"/>
                        </a:spcBef>
                        <a:tabLst>
                          <a:tab pos="1295400" algn="l"/>
                        </a:tabLst>
                        <a:defRPr sz="1800">
                          <a:uFillTx/>
                        </a:defRPr>
                      </a:pPr>
                      <a:r>
                        <a:rPr sz="2400">
                          <a:solidFill>
                            <a:srgbClr val="A6AAA9"/>
                          </a:solidFill>
                          <a:uFill>
                            <a:solidFill>
                              <a:srgbClr val="000000"/>
                            </a:solidFill>
                          </a:uFill>
                          <a:sym typeface="Verdana"/>
                        </a:rPr>
                        <a:t>Lunch Break</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r>
              <a:tr h="482600">
                <a:tc>
                  <a:txBody>
                    <a:bodyPr/>
                    <a:lstStyle/>
                    <a:p>
                      <a:pPr marR="57799" algn="l" defTabSz="1295400">
                        <a:spcBef>
                          <a:spcPts val="600"/>
                        </a:spcBef>
                        <a:tabLst>
                          <a:tab pos="1295400" algn="l"/>
                        </a:tabLst>
                        <a:defRPr sz="1800">
                          <a:uFillTx/>
                        </a:defRPr>
                      </a:pPr>
                      <a:r>
                        <a:rPr sz="2400">
                          <a:uFill>
                            <a:solidFill>
                              <a:srgbClr val="000000"/>
                            </a:solidFill>
                          </a:uFill>
                          <a:sym typeface="Verdana"/>
                        </a:rPr>
                        <a:t>12:45 - 13:45</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IPP WG: 3D Printing Liaisons</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r>
              <a:tr h="482600">
                <a:tc>
                  <a:txBody>
                    <a:bodyPr/>
                    <a:lstStyle/>
                    <a:p>
                      <a:pPr marR="57799" algn="l" defTabSz="1295400">
                        <a:spcBef>
                          <a:spcPts val="600"/>
                        </a:spcBef>
                        <a:tabLst>
                          <a:tab pos="1295400" algn="l"/>
                        </a:tabLst>
                        <a:defRPr sz="1800">
                          <a:uFillTx/>
                        </a:defRPr>
                      </a:pPr>
                      <a:r>
                        <a:rPr sz="2400">
                          <a:uFill>
                            <a:solidFill>
                              <a:srgbClr val="000000"/>
                            </a:solidFill>
                          </a:uFill>
                          <a:sym typeface="Verdana"/>
                        </a:rPr>
                        <a:t>13:45 - 14:00</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IPP WG: Next Steps</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r>
            </a:tbl>
          </a:graphicData>
        </a:graphic>
      </p:graphicFrame>
      <p:sp>
        <p:nvSpPr>
          <p:cNvPr id="461" name="November 17, 2022 (US Eastern Standard Time)"/>
          <p:cNvSpPr txBox="1"/>
          <p:nvPr/>
        </p:nvSpPr>
        <p:spPr>
          <a:xfrm>
            <a:off x="1425609" y="1989255"/>
            <a:ext cx="10147301" cy="5459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b="1" sz="3100"/>
            </a:lvl1pPr>
          </a:lstStyle>
          <a:p>
            <a:pPr/>
            <a:r>
              <a:t>November 17, 2022 (US Eastern Standard Time)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97"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98"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99"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100"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101" name="Agenda (2/3)"/>
          <p:cNvSpPr txBox="1"/>
          <p:nvPr>
            <p:ph type="title"/>
          </p:nvPr>
        </p:nvSpPr>
        <p:spPr>
          <a:prstGeom prst="rect">
            <a:avLst/>
          </a:prstGeom>
        </p:spPr>
        <p:txBody>
          <a:bodyPr/>
          <a:lstStyle/>
          <a:p>
            <a:pPr/>
            <a:r>
              <a:t>Agenda (2/3)</a:t>
            </a:r>
          </a:p>
        </p:txBody>
      </p:sp>
      <p:sp>
        <p:nvSpPr>
          <p:cNvPr id="102" name="Slide Number"/>
          <p:cNvSpPr txBox="1"/>
          <p:nvPr>
            <p:ph type="sldNum" sz="quarter" idx="2"/>
          </p:nvPr>
        </p:nvSpPr>
        <p:spPr>
          <a:xfrm>
            <a:off x="12555087" y="9487551"/>
            <a:ext cx="127001" cy="1973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103" name="Table 2-1"/>
          <p:cNvGraphicFramePr/>
          <p:nvPr/>
        </p:nvGraphicFramePr>
        <p:xfrm>
          <a:off x="1451008" y="2600887"/>
          <a:ext cx="10517037" cy="3771901"/>
        </p:xfrm>
        <a:graphic xmlns:a="http://schemas.openxmlformats.org/drawingml/2006/main">
          <a:graphicData uri="http://schemas.openxmlformats.org/drawingml/2006/table">
            <a:tbl>
              <a:tblPr firstCol="0" firstRow="1" lastCol="0" lastRow="0" bandCol="0" bandRow="1" rtl="0">
                <a:tableStyleId>{8F44A2F1-9E1F-4B54-A3A2-5F16C0AD49E2}</a:tableStyleId>
              </a:tblPr>
              <a:tblGrid>
                <a:gridCol w="2674124"/>
                <a:gridCol w="7842912"/>
              </a:tblGrid>
              <a:tr h="482600">
                <a:tc>
                  <a:txBody>
                    <a:bodyPr/>
                    <a:lstStyle/>
                    <a:p>
                      <a:pPr marR="57799" algn="l" defTabSz="1295400">
                        <a:spcBef>
                          <a:spcPts val="600"/>
                        </a:spcBef>
                        <a:tabLst>
                          <a:tab pos="1295400" algn="l"/>
                        </a:tabLst>
                        <a:defRPr sz="1800">
                          <a:uFillTx/>
                        </a:defRPr>
                      </a:pPr>
                      <a:r>
                        <a:rPr sz="2400">
                          <a:uFill>
                            <a:solidFill>
                              <a:srgbClr val="000000"/>
                            </a:solidFill>
                          </a:uFill>
                          <a:sym typeface="Verdana"/>
                        </a:rPr>
                        <a:t>When</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What</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r>
              <a:tr h="488950">
                <a:tc>
                  <a:txBody>
                    <a:bodyPr/>
                    <a:lstStyle/>
                    <a:p>
                      <a:pPr marR="57799" algn="l" defTabSz="1295400">
                        <a:spcBef>
                          <a:spcPts val="600"/>
                        </a:spcBef>
                        <a:tabLst>
                          <a:tab pos="1295400" algn="l"/>
                        </a:tabLst>
                        <a:defRPr sz="1800">
                          <a:uFillTx/>
                        </a:defRPr>
                      </a:pPr>
                      <a:r>
                        <a:rPr sz="2400">
                          <a:uFill>
                            <a:solidFill>
                              <a:srgbClr val="000000"/>
                            </a:solidFill>
                          </a:uFill>
                          <a:sym typeface="Verdana"/>
                        </a:rPr>
                        <a:t>10:00 - 11:00</a:t>
                      </a:r>
                    </a:p>
                  </a:txBody>
                  <a:tcPr marL="50800" marR="50800" marT="50800" marB="50800" anchor="t" anchorCtr="0" horzOverflow="overflow">
                    <a:lnL w="0">
                      <a:miter lim="400000"/>
                    </a:lnL>
                    <a:lnR w="0">
                      <a:miter lim="400000"/>
                    </a:lnR>
                    <a:lnT w="25400">
                      <a:solidFill>
                        <a:srgbClr val="515151"/>
                      </a:solidFill>
                      <a:miter lim="400000"/>
                    </a:lnT>
                    <a:lnB w="127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IPP WG: IPP Production Printing Extensions v2.0</a:t>
                      </a:r>
                    </a:p>
                  </a:txBody>
                  <a:tcPr marL="50800" marR="50800" marT="50800" marB="50800" anchor="t" anchorCtr="0" horzOverflow="overflow">
                    <a:lnL w="0">
                      <a:miter lim="400000"/>
                    </a:lnL>
                    <a:lnR w="0">
                      <a:miter lim="400000"/>
                    </a:lnR>
                    <a:lnT w="25400">
                      <a:solidFill>
                        <a:srgbClr val="515151"/>
                      </a:solidFill>
                      <a:miter lim="400000"/>
                    </a:lnT>
                    <a:lnB w="12700">
                      <a:solidFill>
                        <a:srgbClr val="515151"/>
                      </a:solidFill>
                      <a:miter lim="400000"/>
                    </a:lnB>
                  </a:tcPr>
                </a:tc>
              </a:tr>
              <a:tr h="482600">
                <a:tc>
                  <a:txBody>
                    <a:bodyPr/>
                    <a:lstStyle/>
                    <a:p>
                      <a:pPr marR="57799" algn="l" defTabSz="1295400">
                        <a:spcBef>
                          <a:spcPts val="600"/>
                        </a:spcBef>
                        <a:tabLst>
                          <a:tab pos="1295400" algn="l"/>
                        </a:tabLst>
                        <a:defRPr sz="1800">
                          <a:uFillTx/>
                        </a:defRPr>
                      </a:pPr>
                      <a:r>
                        <a:rPr sz="2400">
                          <a:uFill>
                            <a:solidFill>
                              <a:srgbClr val="000000"/>
                            </a:solidFill>
                          </a:uFill>
                          <a:sym typeface="Verdana"/>
                        </a:rPr>
                        <a:t>11:00 - 12:00</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IPP WG: IPP Driver Replacement Extensions v2.0</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r>
              <a:tr h="482600">
                <a:tc>
                  <a:txBody>
                    <a:bodyPr/>
                    <a:lstStyle/>
                    <a:p>
                      <a:pPr marR="57799" algn="l" defTabSz="1295400">
                        <a:spcBef>
                          <a:spcPts val="600"/>
                        </a:spcBef>
                        <a:tabLst>
                          <a:tab pos="1295400" algn="l"/>
                        </a:tabLst>
                        <a:defRPr sz="1800">
                          <a:uFillTx/>
                        </a:defRPr>
                      </a:pPr>
                      <a:r>
                        <a:rPr sz="2400">
                          <a:solidFill>
                            <a:srgbClr val="A6AAA9"/>
                          </a:solidFill>
                          <a:uFill>
                            <a:solidFill>
                              <a:srgbClr val="000000"/>
                            </a:solidFill>
                          </a:uFill>
                          <a:sym typeface="Verdana"/>
                        </a:rPr>
                        <a:t>12:00 - 12:45</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c>
                  <a:txBody>
                    <a:bodyPr/>
                    <a:lstStyle/>
                    <a:p>
                      <a:pPr marR="57799" algn="l" defTabSz="1295400">
                        <a:spcBef>
                          <a:spcPts val="600"/>
                        </a:spcBef>
                        <a:tabLst>
                          <a:tab pos="1295400" algn="l"/>
                        </a:tabLst>
                        <a:defRPr sz="1800">
                          <a:uFillTx/>
                        </a:defRPr>
                      </a:pPr>
                      <a:r>
                        <a:rPr sz="2400">
                          <a:solidFill>
                            <a:srgbClr val="A6AAA9"/>
                          </a:solidFill>
                          <a:uFill>
                            <a:solidFill>
                              <a:srgbClr val="000000"/>
                            </a:solidFill>
                          </a:uFill>
                          <a:sym typeface="Verdana"/>
                        </a:rPr>
                        <a:t>Lunch Break</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r>
              <a:tr h="482600">
                <a:tc>
                  <a:txBody>
                    <a:bodyPr/>
                    <a:lstStyle/>
                    <a:p>
                      <a:pPr marR="57799" algn="l" defTabSz="1295400">
                        <a:spcBef>
                          <a:spcPts val="600"/>
                        </a:spcBef>
                        <a:tabLst>
                          <a:tab pos="1295400" algn="l"/>
                        </a:tabLst>
                        <a:defRPr sz="1800">
                          <a:uFillTx/>
                        </a:defRPr>
                      </a:pPr>
                      <a:r>
                        <a:rPr sz="2400">
                          <a:uFill>
                            <a:solidFill>
                              <a:srgbClr val="000000"/>
                            </a:solidFill>
                          </a:uFill>
                          <a:sym typeface="Verdana"/>
                        </a:rPr>
                        <a:t>12:45 - 14:30</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IPP WG: Evolution of IPP and OAuth</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r>
            </a:tbl>
          </a:graphicData>
        </a:graphic>
      </p:graphicFrame>
      <p:sp>
        <p:nvSpPr>
          <p:cNvPr id="104" name="November 16, 2022 (US Eastern Standard Time)"/>
          <p:cNvSpPr txBox="1"/>
          <p:nvPr/>
        </p:nvSpPr>
        <p:spPr>
          <a:xfrm>
            <a:off x="1425609" y="1989255"/>
            <a:ext cx="10147301" cy="5459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b="1" sz="3100"/>
            </a:lvl1pPr>
          </a:lstStyle>
          <a:p>
            <a:pPr/>
            <a:r>
              <a:t>November 16, 2022 (US Eastern Standard Time)</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3"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464"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465"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466"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467"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468" name="3D Printing and Scanning Discussions"/>
          <p:cNvSpPr txBox="1"/>
          <p:nvPr>
            <p:ph type="title"/>
          </p:nvPr>
        </p:nvSpPr>
        <p:spPr>
          <a:prstGeom prst="rect">
            <a:avLst/>
          </a:prstGeom>
        </p:spPr>
        <p:txBody>
          <a:bodyPr/>
          <a:lstStyle/>
          <a:p>
            <a:pPr/>
            <a:r>
              <a:t>3D Printing and Scanning Discussions</a:t>
            </a:r>
          </a:p>
        </p:txBody>
      </p:sp>
      <p:sp>
        <p:nvSpPr>
          <p:cNvPr id="469" name="Current documents:…"/>
          <p:cNvSpPr txBox="1"/>
          <p:nvPr>
            <p:ph type="body" idx="1"/>
          </p:nvPr>
        </p:nvSpPr>
        <p:spPr>
          <a:prstGeom prst="rect">
            <a:avLst/>
          </a:prstGeom>
        </p:spPr>
        <p:txBody>
          <a:bodyPr/>
          <a:lstStyle/>
          <a:p>
            <a:pPr/>
            <a:r>
              <a:t>Current documents:</a:t>
            </a:r>
          </a:p>
          <a:p>
            <a:pPr lvl="1"/>
            <a:r>
              <a:t>PWG 5100.21-2019: IPP 3D Printing Extensions v1.1</a:t>
            </a:r>
          </a:p>
          <a:p>
            <a:pPr lvl="1"/>
            <a:r>
              <a:t>PWG 5199.5-2017: PWG 3D Print Job Ticket and Associated Capabilities v1.0 (PJT3D)</a:t>
            </a:r>
          </a:p>
          <a:p>
            <a:pPr lvl="1"/>
            <a:r>
              <a:t>PWG 5199.7-2019: PWG Safe G-Code Subset for 3D Printing v1.0</a:t>
            </a:r>
          </a:p>
          <a:p>
            <a:pPr/>
            <a:r>
              <a:t>Proposed future work (2023-2024):</a:t>
            </a:r>
          </a:p>
          <a:p>
            <a:pPr lvl="1"/>
            <a:r>
              <a:t>IPP 3D Scan Service v1.0 specification to address 3D scanning </a:t>
            </a:r>
          </a:p>
          <a:p>
            <a:pPr lvl="1"/>
            <a:r>
              <a:t>IPP 3D Production Printing Extensions v1.0 specification to address VDMA - OPC UA "Joint Working Group (JWG) for Additive Manufacturing" efforts</a:t>
            </a:r>
          </a:p>
          <a:p>
            <a:pPr lvl="1"/>
            <a:r>
              <a:t>Updated PWG 3D Print Job Ticket and Associated Capabilities v2.0 (PJT3D) best practice to incorporate production extensions and IPP 3D v1.1</a:t>
            </a:r>
          </a:p>
          <a:p>
            <a:pPr lvl="1"/>
            <a:r>
              <a:t>Create sample 3MF print files with embedded job tickets, do more IPP 3D prototyping</a:t>
            </a:r>
          </a:p>
        </p:txBody>
      </p:sp>
      <p:sp>
        <p:nvSpPr>
          <p:cNvPr id="47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2"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473"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474"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475"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476"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477" name="3D Printing Liaisons"/>
          <p:cNvSpPr txBox="1"/>
          <p:nvPr>
            <p:ph type="title"/>
          </p:nvPr>
        </p:nvSpPr>
        <p:spPr>
          <a:prstGeom prst="rect">
            <a:avLst/>
          </a:prstGeom>
        </p:spPr>
        <p:txBody>
          <a:bodyPr/>
          <a:lstStyle/>
          <a:p>
            <a:pPr/>
            <a:r>
              <a:t>3D Printing Liaisons</a:t>
            </a:r>
          </a:p>
        </p:txBody>
      </p:sp>
      <p:sp>
        <p:nvSpPr>
          <p:cNvPr id="478" name="Have a new liaison agreement with the 3MF Consortium…"/>
          <p:cNvSpPr txBox="1"/>
          <p:nvPr>
            <p:ph type="body" idx="1"/>
          </p:nvPr>
        </p:nvSpPr>
        <p:spPr>
          <a:prstGeom prst="rect">
            <a:avLst/>
          </a:prstGeom>
        </p:spPr>
        <p:txBody>
          <a:bodyPr/>
          <a:lstStyle/>
          <a:p>
            <a:pPr/>
            <a:r>
              <a:t>Have a new liaison agreement with the 3MF Consortium</a:t>
            </a:r>
          </a:p>
          <a:p>
            <a:pPr lvl="1"/>
            <a:r>
              <a:t>Want to create some sample 3MF print files with embedded job tickets and do more IPP 3D prototyping</a:t>
            </a:r>
          </a:p>
          <a:p>
            <a:pPr/>
            <a:r>
              <a:t>Collaborate with 3MF and AMSC to use IPP 3D to satisfy need to query device capabilities and securely submit content for printing</a:t>
            </a:r>
          </a:p>
        </p:txBody>
      </p:sp>
      <p:sp>
        <p:nvSpPr>
          <p:cNvPr id="47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1"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482"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483"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484"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485"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486" name="3D Meetings"/>
          <p:cNvSpPr txBox="1"/>
          <p:nvPr>
            <p:ph type="title"/>
          </p:nvPr>
        </p:nvSpPr>
        <p:spPr>
          <a:prstGeom prst="rect">
            <a:avLst/>
          </a:prstGeom>
        </p:spPr>
        <p:txBody>
          <a:bodyPr/>
          <a:lstStyle/>
          <a:p>
            <a:pPr/>
            <a:r>
              <a:t>3D Meetings</a:t>
            </a:r>
          </a:p>
        </p:txBody>
      </p:sp>
      <p:sp>
        <p:nvSpPr>
          <p:cNvPr id="487" name="November 4th: ASTM International Conference on Additive Manufacturing (ASTM ICAM 2022)…"/>
          <p:cNvSpPr txBox="1"/>
          <p:nvPr>
            <p:ph type="body" idx="1"/>
          </p:nvPr>
        </p:nvSpPr>
        <p:spPr>
          <a:prstGeom prst="rect">
            <a:avLst/>
          </a:prstGeom>
        </p:spPr>
        <p:txBody>
          <a:bodyPr/>
          <a:lstStyle/>
          <a:p>
            <a:pPr/>
            <a:r>
              <a:rPr b="1">
                <a:solidFill>
                  <a:schemeClr val="accent5"/>
                </a:solidFill>
              </a:rPr>
              <a:t>November 4th: </a:t>
            </a:r>
            <a:r>
              <a:t>ASTM International Conference on Additive Manufacturing (ASTM ICAM 2022)</a:t>
            </a:r>
          </a:p>
          <a:p>
            <a:pPr lvl="1"/>
            <a:r>
              <a:t>Alan presented and was well received</a:t>
            </a:r>
          </a:p>
          <a:p>
            <a:pPr lvl="1"/>
            <a:r>
              <a:t>Invited to join one of their working groups</a:t>
            </a:r>
          </a:p>
          <a:p>
            <a:pPr/>
            <a:r>
              <a:rPr b="1">
                <a:solidFill>
                  <a:schemeClr val="accent5"/>
                </a:solidFill>
              </a:rPr>
              <a:t>This Week:</a:t>
            </a:r>
            <a:r>
              <a:t> International Common Criteria Conference in Toledo, Spain</a:t>
            </a:r>
          </a:p>
          <a:p>
            <a:pPr lvl="1"/>
            <a:r>
              <a:t>Alan presented on 3D printer certification yesterday </a:t>
            </a:r>
          </a:p>
          <a:p>
            <a:pPr/>
            <a:r>
              <a:t>Transportation Research Board ‐ 2nd International Conference on 3D Printing and Transportation: May 2023 in Anaheim, CA:</a:t>
            </a:r>
          </a:p>
          <a:p>
            <a:pPr lvl="1"/>
            <a:r>
              <a:t>Planning to attend in person – on site</a:t>
            </a:r>
          </a:p>
          <a:p>
            <a:pPr lvl="1"/>
            <a:r>
              <a:t>Possibility to make a presentation on safe G‐code </a:t>
            </a:r>
          </a:p>
        </p:txBody>
      </p:sp>
      <p:sp>
        <p:nvSpPr>
          <p:cNvPr id="48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0"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491" name="The Printer Working Group"/>
          <p:cNvSpPr txBox="1"/>
          <p:nvPr/>
        </p:nvSpPr>
        <p:spPr>
          <a:xfrm>
            <a:off x="596900" y="3644900"/>
            <a:ext cx="8208297" cy="71582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b="1" sz="5000">
                <a:solidFill>
                  <a:srgbClr val="5D70B7"/>
                </a:solidFill>
                <a:uFill>
                  <a:solidFill>
                    <a:srgbClr val="5D70B7"/>
                  </a:solidFill>
                </a:uFill>
              </a:defRPr>
            </a:lvl1pPr>
          </a:lstStyle>
          <a:p>
            <a:pPr/>
            <a:r>
              <a:t>The Printer Working Group</a:t>
            </a:r>
          </a:p>
        </p:txBody>
      </p:sp>
      <p:pic>
        <p:nvPicPr>
          <p:cNvPr id="492" name="pwg-transparency.png" descr="pwg-transparency.png"/>
          <p:cNvPicPr>
            <a:picLocks noChangeAspect="1"/>
          </p:cNvPicPr>
          <p:nvPr/>
        </p:nvPicPr>
        <p:blipFill>
          <a:blip r:embed="rId2">
            <a:extLst/>
          </a:blip>
          <a:stretch>
            <a:fillRect/>
          </a:stretch>
        </p:blipFill>
        <p:spPr>
          <a:xfrm>
            <a:off x="647700" y="647700"/>
            <a:ext cx="2709334" cy="2942038"/>
          </a:xfrm>
          <a:prstGeom prst="rect">
            <a:avLst/>
          </a:prstGeom>
        </p:spPr>
      </p:pic>
      <p:sp>
        <p:nvSpPr>
          <p:cNvPr id="493" name="Copyright © 2022 The Printer Working Group. All rights reserved. The IPP Everywhere and PWG logos are trademarks of the IEEE-ISTO."/>
          <p:cNvSpPr txBox="1"/>
          <p:nvPr/>
        </p:nvSpPr>
        <p:spPr>
          <a:xfrm>
            <a:off x="177800" y="9484642"/>
            <a:ext cx="121539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494" name="®"/>
          <p:cNvSpPr txBox="1"/>
          <p:nvPr/>
        </p:nvSpPr>
        <p:spPr>
          <a:xfrm>
            <a:off x="3289300" y="3378200"/>
            <a:ext cx="373805"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400"/>
            </a:lvl1pPr>
          </a:lstStyle>
          <a:p>
            <a:pPr/>
            <a:r>
              <a:t>®</a:t>
            </a:r>
          </a:p>
        </p:txBody>
      </p:sp>
      <p:sp>
        <p:nvSpPr>
          <p:cNvPr id="495" name="Next Steps"/>
          <p:cNvSpPr txBox="1"/>
          <p:nvPr>
            <p:ph type="ctrTitle"/>
          </p:nvPr>
        </p:nvSpPr>
        <p:spPr>
          <a:prstGeom prst="rect">
            <a:avLst/>
          </a:prstGeom>
        </p:spPr>
        <p:txBody>
          <a:bodyPr/>
          <a:lstStyle/>
          <a:p>
            <a:pPr/>
            <a:r>
              <a:t>Next Steps</a:t>
            </a:r>
          </a:p>
        </p:txBody>
      </p:sp>
      <p:sp>
        <p:nvSpPr>
          <p:cNvPr id="496" name="Double-click to edit"/>
          <p:cNvSpPr txBox="1"/>
          <p:nvPr>
            <p:ph type="subTitle" sz="half" idx="1"/>
          </p:nvPr>
        </p:nvSpPr>
        <p:spPr>
          <a:prstGeom prst="rect">
            <a:avLst/>
          </a:prstGeom>
        </p:spPr>
        <p:txBody>
          <a:bodyPr/>
          <a:lstStyle/>
          <a:p>
            <a:pPr/>
          </a:p>
        </p:txBody>
      </p:sp>
      <p:sp>
        <p:nvSpPr>
          <p:cNvPr id="497" name="Slide Number"/>
          <p:cNvSpPr txBox="1"/>
          <p:nvPr>
            <p:ph type="sldNum" sz="quarter" idx="2"/>
          </p:nvPr>
        </p:nvSpPr>
        <p:spPr>
          <a:xfrm>
            <a:off x="12513354" y="9484642"/>
            <a:ext cx="210468" cy="203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9"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500"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501"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502"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503"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504" name="Next Steps"/>
          <p:cNvSpPr txBox="1"/>
          <p:nvPr>
            <p:ph type="title"/>
          </p:nvPr>
        </p:nvSpPr>
        <p:spPr>
          <a:prstGeom prst="rect">
            <a:avLst/>
          </a:prstGeom>
        </p:spPr>
        <p:txBody>
          <a:bodyPr/>
          <a:lstStyle/>
          <a:p>
            <a:pPr/>
            <a:r>
              <a:t>Next Steps</a:t>
            </a:r>
          </a:p>
        </p:txBody>
      </p:sp>
      <p:sp>
        <p:nvSpPr>
          <p:cNvPr id="505" name="IPP/2.x Fourth Edition (Mike)…"/>
          <p:cNvSpPr txBox="1"/>
          <p:nvPr>
            <p:ph type="body" idx="1"/>
          </p:nvPr>
        </p:nvSpPr>
        <p:spPr>
          <a:prstGeom prst="rect">
            <a:avLst/>
          </a:prstGeom>
        </p:spPr>
        <p:txBody>
          <a:bodyPr/>
          <a:lstStyle/>
          <a:p>
            <a:pPr marL="383539" indent="-342899">
              <a:defRPr sz="2500"/>
            </a:pPr>
            <a:r>
              <a:t>IPP/2.x Fourth Edition (Mike)</a:t>
            </a:r>
          </a:p>
          <a:p>
            <a:pPr lvl="1">
              <a:defRPr sz="1900"/>
            </a:pPr>
            <a:r>
              <a:t>Prototype draft in Q1/Q2 2023</a:t>
            </a:r>
          </a:p>
          <a:p>
            <a:pPr marL="383539" indent="-342899">
              <a:defRPr sz="2500"/>
            </a:pPr>
            <a:r>
              <a:t>IPP Driver Replacement Extensions v2.0 (Smith)</a:t>
            </a:r>
          </a:p>
          <a:p>
            <a:pPr lvl="1">
              <a:defRPr sz="1900"/>
            </a:pPr>
            <a:r>
              <a:t>PWG Last Call ends November 28, 2022</a:t>
            </a:r>
          </a:p>
          <a:p>
            <a:pPr lvl="1">
              <a:defRPr sz="1900"/>
            </a:pPr>
            <a:r>
              <a:t>PWG Formal Approval Q1 2023</a:t>
            </a:r>
          </a:p>
          <a:p>
            <a:pPr marL="383539" indent="-342899">
              <a:defRPr sz="2500"/>
            </a:pPr>
            <a:r>
              <a:t>IPP Encrypted Jobs and Documents v1.0 (Mike/Smith)</a:t>
            </a:r>
          </a:p>
          <a:p>
            <a:pPr lvl="1">
              <a:defRPr sz="1900"/>
            </a:pPr>
            <a:r>
              <a:t>Stable draft in Q2 2023</a:t>
            </a:r>
          </a:p>
          <a:p>
            <a:pPr marL="383539" indent="-342899">
              <a:defRPr sz="2500"/>
            </a:pPr>
            <a:r>
              <a:t>IPP Enterprise Printing Extensions v2.0 (Smith)</a:t>
            </a:r>
          </a:p>
          <a:p>
            <a:pPr lvl="1">
              <a:defRPr sz="1900"/>
            </a:pPr>
            <a:r>
              <a:t>Stable draft in Q1 2023</a:t>
            </a:r>
          </a:p>
          <a:p>
            <a:pPr marL="383539" indent="-342899">
              <a:defRPr sz="2500"/>
            </a:pPr>
            <a:r>
              <a:t>IPP Everywhere v2.0 (Mike)</a:t>
            </a:r>
          </a:p>
          <a:p>
            <a:pPr lvl="1">
              <a:defRPr sz="1900"/>
            </a:pPr>
            <a:r>
              <a:t>Stable draft in Q1/Q2 2023</a:t>
            </a:r>
          </a:p>
          <a:p>
            <a:pPr marL="383539" indent="-342899">
              <a:defRPr sz="2500"/>
            </a:pPr>
            <a:r>
              <a:t>IPP Everywhere Printer Self-Certification Manual v2.0 (Mike)</a:t>
            </a:r>
          </a:p>
          <a:p>
            <a:pPr lvl="1">
              <a:defRPr sz="1900"/>
            </a:pPr>
            <a:r>
              <a:t>Prototype draft in Q1 2023</a:t>
            </a:r>
          </a:p>
          <a:p>
            <a:pPr marL="383539" indent="-342899">
              <a:defRPr sz="2500"/>
            </a:pPr>
            <a:r>
              <a:t>IPP Job Extensions v2.1 (Mike)</a:t>
            </a:r>
          </a:p>
          <a:p>
            <a:pPr lvl="1">
              <a:defRPr sz="1900"/>
            </a:pPr>
            <a:r>
              <a:t>Stable draft and IPP WG last call in Q4 2022</a:t>
            </a:r>
          </a:p>
          <a:p>
            <a:pPr marL="383539" indent="-342899">
              <a:defRPr sz="2500"/>
            </a:pPr>
            <a:r>
              <a:t>IPP Production Printing Extensions v2.0 (Mike)</a:t>
            </a:r>
          </a:p>
          <a:p>
            <a:pPr lvl="1">
              <a:defRPr sz="1900"/>
            </a:pPr>
            <a:r>
              <a:t>PWG Formal Approval Q1 2023</a:t>
            </a:r>
          </a:p>
        </p:txBody>
      </p:sp>
      <p:sp>
        <p:nvSpPr>
          <p:cNvPr id="50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8"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509"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510"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511"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512"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513" name="More Information"/>
          <p:cNvSpPr txBox="1"/>
          <p:nvPr>
            <p:ph type="title"/>
          </p:nvPr>
        </p:nvSpPr>
        <p:spPr>
          <a:prstGeom prst="rect">
            <a:avLst/>
          </a:prstGeom>
        </p:spPr>
        <p:txBody>
          <a:bodyPr/>
          <a:lstStyle/>
          <a:p>
            <a:pPr/>
            <a:r>
              <a:t>More Information</a:t>
            </a:r>
          </a:p>
        </p:txBody>
      </p:sp>
      <p:sp>
        <p:nvSpPr>
          <p:cNvPr id="514" name="We welcome participation from all interested parties…"/>
          <p:cNvSpPr txBox="1"/>
          <p:nvPr>
            <p:ph type="body" idx="1"/>
          </p:nvPr>
        </p:nvSpPr>
        <p:spPr>
          <a:prstGeom prst="rect">
            <a:avLst/>
          </a:prstGeom>
        </p:spPr>
        <p:txBody>
          <a:bodyPr/>
          <a:lstStyle/>
          <a:p>
            <a:pPr/>
            <a:r>
              <a:t>We welcome participation from all interested parties</a:t>
            </a:r>
          </a:p>
          <a:p>
            <a:pPr/>
            <a:r>
              <a:t>IPP Working Group web page</a:t>
            </a:r>
          </a:p>
          <a:p>
            <a:pPr lvl="1"/>
            <a:r>
              <a:rPr u="sng">
                <a:solidFill>
                  <a:srgbClr val="0000FF"/>
                </a:solidFill>
                <a:uFill>
                  <a:solidFill>
                    <a:srgbClr val="0000FF"/>
                  </a:solidFill>
                </a:uFill>
                <a:hlinkClick r:id="rId3" invalidUrl="" action="" tgtFrame="" tooltip="" history="1" highlightClick="0" endSnd="0"/>
              </a:rPr>
              <a:t>https://www.pwg.org/ipp/index.html</a:t>
            </a:r>
            <a:r>
              <a:t> </a:t>
            </a:r>
          </a:p>
          <a:p>
            <a:pPr/>
            <a:r>
              <a:t>Subscribe to the IPP mailing list </a:t>
            </a:r>
          </a:p>
          <a:p>
            <a:pPr lvl="1"/>
            <a:r>
              <a:rPr u="sng">
                <a:solidFill>
                  <a:srgbClr val="0000FF"/>
                </a:solidFill>
                <a:uFill>
                  <a:solidFill>
                    <a:srgbClr val="0000FF"/>
                  </a:solidFill>
                </a:uFill>
                <a:hlinkClick r:id="rId4" invalidUrl="" action="" tgtFrame="" tooltip="" history="1" highlightClick="0" endSnd="0"/>
              </a:rPr>
              <a:t>https://www.pwg.org/mailman/listinfo/ipp</a:t>
            </a:r>
          </a:p>
          <a:p>
            <a:pPr/>
            <a:r>
              <a:t>IPP WG holds bi-weekly phone conferences announced on the IPP mailing list</a:t>
            </a:r>
          </a:p>
          <a:p>
            <a:pPr lvl="1"/>
            <a:r>
              <a:t>Next conference calls scheduled for Thursday, December 8, 2022 and January 5, 2023 at 3pm ET</a:t>
            </a:r>
          </a:p>
        </p:txBody>
      </p:sp>
      <p:sp>
        <p:nvSpPr>
          <p:cNvPr id="51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107"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108"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109"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110"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111" name="Agenda (3/3)"/>
          <p:cNvSpPr txBox="1"/>
          <p:nvPr>
            <p:ph type="title"/>
          </p:nvPr>
        </p:nvSpPr>
        <p:spPr>
          <a:prstGeom prst="rect">
            <a:avLst/>
          </a:prstGeom>
        </p:spPr>
        <p:txBody>
          <a:bodyPr/>
          <a:lstStyle/>
          <a:p>
            <a:pPr/>
            <a:r>
              <a:t>Agenda (3/3)</a:t>
            </a:r>
          </a:p>
        </p:txBody>
      </p:sp>
      <p:sp>
        <p:nvSpPr>
          <p:cNvPr id="112" name="Slide Number"/>
          <p:cNvSpPr txBox="1"/>
          <p:nvPr>
            <p:ph type="sldNum" sz="quarter" idx="2"/>
          </p:nvPr>
        </p:nvSpPr>
        <p:spPr>
          <a:xfrm>
            <a:off x="12555087" y="9487551"/>
            <a:ext cx="127001" cy="1973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113" name="Table 2-1"/>
          <p:cNvGraphicFramePr/>
          <p:nvPr/>
        </p:nvGraphicFramePr>
        <p:xfrm>
          <a:off x="1451008" y="2600887"/>
          <a:ext cx="10517037" cy="3771901"/>
        </p:xfrm>
        <a:graphic xmlns:a="http://schemas.openxmlformats.org/drawingml/2006/main">
          <a:graphicData uri="http://schemas.openxmlformats.org/drawingml/2006/table">
            <a:tbl>
              <a:tblPr firstCol="0" firstRow="1" lastCol="0" lastRow="0" bandCol="0" bandRow="1" rtl="0">
                <a:tableStyleId>{8F44A2F1-9E1F-4B54-A3A2-5F16C0AD49E2}</a:tableStyleId>
              </a:tblPr>
              <a:tblGrid>
                <a:gridCol w="2673350"/>
                <a:gridCol w="7843685"/>
              </a:tblGrid>
              <a:tr h="482600">
                <a:tc>
                  <a:txBody>
                    <a:bodyPr/>
                    <a:lstStyle/>
                    <a:p>
                      <a:pPr marR="57799" algn="l" defTabSz="1295400">
                        <a:spcBef>
                          <a:spcPts val="600"/>
                        </a:spcBef>
                        <a:tabLst>
                          <a:tab pos="1295400" algn="l"/>
                        </a:tabLst>
                        <a:defRPr sz="1800">
                          <a:uFillTx/>
                        </a:defRPr>
                      </a:pPr>
                      <a:r>
                        <a:rPr sz="2400">
                          <a:uFill>
                            <a:solidFill>
                              <a:srgbClr val="000000"/>
                            </a:solidFill>
                          </a:uFill>
                          <a:sym typeface="Verdana"/>
                        </a:rPr>
                        <a:t>When</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What</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r>
              <a:tr h="488950">
                <a:tc>
                  <a:txBody>
                    <a:bodyPr/>
                    <a:lstStyle/>
                    <a:p>
                      <a:pPr marR="57799" algn="l" defTabSz="1295400">
                        <a:spcBef>
                          <a:spcPts val="600"/>
                        </a:spcBef>
                        <a:tabLst>
                          <a:tab pos="1295400" algn="l"/>
                        </a:tabLst>
                        <a:defRPr sz="1800">
                          <a:uFillTx/>
                        </a:defRPr>
                      </a:pPr>
                      <a:r>
                        <a:rPr sz="2400">
                          <a:solidFill>
                            <a:srgbClr val="A6AAA9"/>
                          </a:solidFill>
                          <a:uFill>
                            <a:solidFill>
                              <a:srgbClr val="000000"/>
                            </a:solidFill>
                          </a:uFill>
                          <a:sym typeface="Verdana"/>
                        </a:rPr>
                        <a:t>10:00 - 12:00</a:t>
                      </a:r>
                    </a:p>
                  </a:txBody>
                  <a:tcPr marL="50800" marR="50800" marT="50800" marB="50800" anchor="t" anchorCtr="0" horzOverflow="overflow">
                    <a:lnL w="0">
                      <a:miter lim="400000"/>
                    </a:lnL>
                    <a:lnR w="0">
                      <a:miter lim="400000"/>
                    </a:lnR>
                    <a:lnT w="25400">
                      <a:solidFill>
                        <a:srgbClr val="515151"/>
                      </a:solidFill>
                      <a:miter lim="400000"/>
                    </a:lnT>
                    <a:lnB w="12700">
                      <a:solidFill>
                        <a:srgbClr val="515151"/>
                      </a:solidFill>
                      <a:miter lim="400000"/>
                    </a:lnB>
                  </a:tcPr>
                </a:tc>
                <a:tc>
                  <a:txBody>
                    <a:bodyPr/>
                    <a:lstStyle/>
                    <a:p>
                      <a:pPr marR="57799" algn="l" defTabSz="1295400">
                        <a:spcBef>
                          <a:spcPts val="600"/>
                        </a:spcBef>
                        <a:tabLst>
                          <a:tab pos="1295400" algn="l"/>
                        </a:tabLst>
                        <a:defRPr sz="1800">
                          <a:uFillTx/>
                        </a:defRPr>
                      </a:pPr>
                      <a:r>
                        <a:rPr sz="2400">
                          <a:solidFill>
                            <a:srgbClr val="A6AAA9"/>
                          </a:solidFill>
                          <a:uFill>
                            <a:solidFill>
                              <a:srgbClr val="000000"/>
                            </a:solidFill>
                          </a:uFill>
                          <a:sym typeface="Verdana"/>
                        </a:rPr>
                        <a:t>IDS WG: Status and Discussion</a:t>
                      </a:r>
                    </a:p>
                  </a:txBody>
                  <a:tcPr marL="50800" marR="50800" marT="50800" marB="50800" anchor="t" anchorCtr="0" horzOverflow="overflow">
                    <a:lnL w="0">
                      <a:miter lim="400000"/>
                    </a:lnL>
                    <a:lnR w="0">
                      <a:miter lim="400000"/>
                    </a:lnR>
                    <a:lnT w="25400">
                      <a:solidFill>
                        <a:srgbClr val="515151"/>
                      </a:solidFill>
                      <a:miter lim="400000"/>
                    </a:lnT>
                    <a:lnB w="12700">
                      <a:solidFill>
                        <a:srgbClr val="515151"/>
                      </a:solidFill>
                      <a:miter lim="400000"/>
                    </a:lnB>
                  </a:tcPr>
                </a:tc>
              </a:tr>
              <a:tr h="482600">
                <a:tc>
                  <a:txBody>
                    <a:bodyPr/>
                    <a:lstStyle/>
                    <a:p>
                      <a:pPr marR="57799" algn="l" defTabSz="1295400">
                        <a:spcBef>
                          <a:spcPts val="600"/>
                        </a:spcBef>
                        <a:tabLst>
                          <a:tab pos="1295400" algn="l"/>
                        </a:tabLst>
                        <a:defRPr sz="1800">
                          <a:uFillTx/>
                        </a:defRPr>
                      </a:pPr>
                      <a:r>
                        <a:rPr sz="2400">
                          <a:solidFill>
                            <a:srgbClr val="A6AAA9"/>
                          </a:solidFill>
                          <a:uFill>
                            <a:solidFill>
                              <a:srgbClr val="000000"/>
                            </a:solidFill>
                          </a:uFill>
                          <a:sym typeface="Verdana"/>
                        </a:rPr>
                        <a:t>12:00 - 12:45</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c>
                  <a:txBody>
                    <a:bodyPr/>
                    <a:lstStyle/>
                    <a:p>
                      <a:pPr marR="57799" algn="l" defTabSz="1295400">
                        <a:spcBef>
                          <a:spcPts val="600"/>
                        </a:spcBef>
                        <a:tabLst>
                          <a:tab pos="1295400" algn="l"/>
                        </a:tabLst>
                        <a:defRPr sz="1800">
                          <a:uFillTx/>
                        </a:defRPr>
                      </a:pPr>
                      <a:r>
                        <a:rPr sz="2400">
                          <a:solidFill>
                            <a:srgbClr val="A6AAA9"/>
                          </a:solidFill>
                          <a:uFill>
                            <a:solidFill>
                              <a:srgbClr val="000000"/>
                            </a:solidFill>
                          </a:uFill>
                          <a:sym typeface="Verdana"/>
                        </a:rPr>
                        <a:t>Lunch Break</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r>
              <a:tr h="482600">
                <a:tc>
                  <a:txBody>
                    <a:bodyPr/>
                    <a:lstStyle/>
                    <a:p>
                      <a:pPr marR="57799" algn="l" defTabSz="1295400">
                        <a:spcBef>
                          <a:spcPts val="600"/>
                        </a:spcBef>
                        <a:tabLst>
                          <a:tab pos="1295400" algn="l"/>
                        </a:tabLst>
                        <a:defRPr sz="1800">
                          <a:uFillTx/>
                        </a:defRPr>
                      </a:pPr>
                      <a:r>
                        <a:rPr sz="2400">
                          <a:uFill>
                            <a:solidFill>
                              <a:srgbClr val="000000"/>
                            </a:solidFill>
                          </a:uFill>
                          <a:sym typeface="Verdana"/>
                        </a:rPr>
                        <a:t>12:45 - 13:45</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IPP WG: 3D Printing Liaisons</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r>
              <a:tr h="482600">
                <a:tc>
                  <a:txBody>
                    <a:bodyPr/>
                    <a:lstStyle/>
                    <a:p>
                      <a:pPr marR="57799" algn="l" defTabSz="1295400">
                        <a:spcBef>
                          <a:spcPts val="600"/>
                        </a:spcBef>
                        <a:tabLst>
                          <a:tab pos="1295400" algn="l"/>
                        </a:tabLst>
                        <a:defRPr sz="1800">
                          <a:uFillTx/>
                        </a:defRPr>
                      </a:pPr>
                      <a:r>
                        <a:rPr sz="2400">
                          <a:uFill>
                            <a:solidFill>
                              <a:srgbClr val="000000"/>
                            </a:solidFill>
                          </a:uFill>
                          <a:sym typeface="Verdana"/>
                        </a:rPr>
                        <a:t>13:45 - 14:00</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IPP WG: Next Steps</a:t>
                      </a:r>
                    </a:p>
                  </a:txBody>
                  <a:tcPr marL="50800" marR="50800" marT="50800" marB="50800" anchor="t" anchorCtr="0" horzOverflow="overflow">
                    <a:lnL w="0">
                      <a:miter lim="400000"/>
                    </a:lnL>
                    <a:lnR w="0">
                      <a:miter lim="400000"/>
                    </a:lnR>
                    <a:lnT w="12700">
                      <a:solidFill>
                        <a:srgbClr val="515151"/>
                      </a:solidFill>
                      <a:miter lim="400000"/>
                    </a:lnT>
                    <a:lnB w="12700">
                      <a:solidFill>
                        <a:srgbClr val="515151"/>
                      </a:solidFill>
                      <a:miter lim="400000"/>
                    </a:lnB>
                  </a:tcPr>
                </a:tc>
              </a:tr>
            </a:tbl>
          </a:graphicData>
        </a:graphic>
      </p:graphicFrame>
      <p:sp>
        <p:nvSpPr>
          <p:cNvPr id="114" name="November 17, 2022 (US Eastern Standard Time)"/>
          <p:cNvSpPr txBox="1"/>
          <p:nvPr/>
        </p:nvSpPr>
        <p:spPr>
          <a:xfrm>
            <a:off x="1425609" y="1989255"/>
            <a:ext cx="10147301" cy="5459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b="1" sz="3100"/>
            </a:lvl1pPr>
          </a:lstStyle>
          <a:p>
            <a:pPr/>
            <a:r>
              <a:t>November 17, 2022 (US Eastern Standard Time)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117"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118"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119"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120"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121" name="Charter"/>
          <p:cNvSpPr txBox="1"/>
          <p:nvPr>
            <p:ph type="title"/>
          </p:nvPr>
        </p:nvSpPr>
        <p:spPr>
          <a:prstGeom prst="rect">
            <a:avLst/>
          </a:prstGeom>
        </p:spPr>
        <p:txBody>
          <a:bodyPr/>
          <a:lstStyle/>
          <a:p>
            <a:pPr/>
            <a:r>
              <a:t>Charter</a:t>
            </a:r>
          </a:p>
        </p:txBody>
      </p:sp>
      <p:sp>
        <p:nvSpPr>
          <p:cNvPr id="122" name="Current charter:…"/>
          <p:cNvSpPr txBox="1"/>
          <p:nvPr>
            <p:ph type="body" idx="1"/>
          </p:nvPr>
        </p:nvSpPr>
        <p:spPr>
          <a:prstGeom prst="rect">
            <a:avLst/>
          </a:prstGeom>
        </p:spPr>
        <p:txBody>
          <a:bodyPr/>
          <a:lstStyle/>
          <a:p>
            <a:pPr/>
            <a:r>
              <a:t>Current charter:</a:t>
            </a:r>
          </a:p>
          <a:p>
            <a:pPr lvl="1"/>
            <a:r>
              <a:rPr u="sng">
                <a:solidFill>
                  <a:srgbClr val="0000FF"/>
                </a:solidFill>
                <a:uFill>
                  <a:solidFill>
                    <a:srgbClr val="0000FF"/>
                  </a:solidFill>
                </a:uFill>
                <a:hlinkClick r:id="rId3" invalidUrl="" action="" tgtFrame="" tooltip="" history="1" highlightClick="0" endSnd="0"/>
              </a:rPr>
              <a:t>https://ftp.pwg.org/pub/pwg/ipp/charter/ch-ipp-charter-20210409.pdf</a:t>
            </a:r>
          </a:p>
          <a:p>
            <a:pPr/>
            <a:r>
              <a:t>The Internet Printing Protocol (IPP) workgroup is chartered with the maintenance of IPP and the IETF IPP registry, and support for new clients, network architectures (Cloud, SDN), MFD/Imaging service bindings, and emerging technologies such as 3D Printing</a:t>
            </a:r>
          </a:p>
          <a:p>
            <a:pPr/>
            <a:r>
              <a:t>In addition, we maintain the IETF Finisher MIB, Job MIB, and Printer MIB registries, the PWG MIBs, the PWG Semantic Model schema, and handle synchronization with changes in IPP</a:t>
            </a:r>
          </a:p>
        </p:txBody>
      </p:sp>
      <p:sp>
        <p:nvSpPr>
          <p:cNvPr id="123" name="Slide Number"/>
          <p:cNvSpPr txBox="1"/>
          <p:nvPr>
            <p:ph type="sldNum" sz="quarter" idx="2"/>
          </p:nvPr>
        </p:nvSpPr>
        <p:spPr>
          <a:xfrm>
            <a:off x="12555087" y="9487551"/>
            <a:ext cx="127001" cy="1973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126"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127"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128"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129"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130" name="Errata"/>
          <p:cNvSpPr txBox="1"/>
          <p:nvPr>
            <p:ph type="title"/>
          </p:nvPr>
        </p:nvSpPr>
        <p:spPr>
          <a:prstGeom prst="rect">
            <a:avLst/>
          </a:prstGeom>
        </p:spPr>
        <p:txBody>
          <a:bodyPr/>
          <a:lstStyle/>
          <a:p>
            <a:pPr/>
            <a:r>
              <a:t>Errata</a:t>
            </a:r>
          </a:p>
        </p:txBody>
      </p:sp>
      <p:sp>
        <p:nvSpPr>
          <p:cNvPr id="131" name="Pending:…"/>
          <p:cNvSpPr txBox="1"/>
          <p:nvPr>
            <p:ph type="body" idx="1"/>
          </p:nvPr>
        </p:nvSpPr>
        <p:spPr>
          <a:prstGeom prst="rect">
            <a:avLst/>
          </a:prstGeom>
        </p:spPr>
        <p:txBody>
          <a:bodyPr/>
          <a:lstStyle/>
          <a:p>
            <a:pPr marL="383539" indent="-342899">
              <a:defRPr sz="2600"/>
            </a:pPr>
            <a:r>
              <a:t>Pending:</a:t>
            </a:r>
          </a:p>
          <a:p>
            <a:pPr lvl="1">
              <a:defRPr sz="2000"/>
            </a:pPr>
            <a:r>
              <a:t>PWG 5100.5-2019 (Document Object v1.1): 4 issues</a:t>
            </a:r>
          </a:p>
          <a:p>
            <a:pPr lvl="1">
              <a:defRPr sz="2000"/>
            </a:pPr>
            <a:r>
              <a:t>PWG 5100.6-2003 (Page Overrides v1.0): 2 issues</a:t>
            </a:r>
          </a:p>
          <a:p>
            <a:pPr lvl="1">
              <a:defRPr sz="2000"/>
            </a:pPr>
            <a:r>
              <a:t>PWG 5100.8-2003 ("-actuals" v1.0): 1 issue</a:t>
            </a:r>
          </a:p>
          <a:p>
            <a:pPr lvl="1">
              <a:defRPr sz="2000"/>
            </a:pPr>
            <a:r>
              <a:t>PWG 5100.9-2009 (Printer State Extensions v1.0): 2 issues</a:t>
            </a:r>
          </a:p>
          <a:p>
            <a:pPr lvl="1">
              <a:defRPr sz="2000"/>
            </a:pPr>
            <a:r>
              <a:t>PWG 5100.15-2014 (FaxOut v1.0): 2 issues</a:t>
            </a:r>
          </a:p>
          <a:p>
            <a:pPr lvl="1">
              <a:defRPr sz="2000"/>
            </a:pPr>
            <a:r>
              <a:t>PWG 5100.18-2015 (Infrastructure Extensions v1.0): 8 issues</a:t>
            </a:r>
          </a:p>
          <a:p>
            <a:pPr lvl="1">
              <a:defRPr sz="2000"/>
            </a:pPr>
            <a:r>
              <a:t>PWG 5100.19-2015 (Implementor's Guide v2.0): 8 issues</a:t>
            </a:r>
          </a:p>
          <a:p>
            <a:pPr lvl="1">
              <a:defRPr sz="2000"/>
            </a:pPr>
            <a:r>
              <a:t>PWG 5100.22-2019 (System Service v1.0): 3 issues</a:t>
            </a:r>
          </a:p>
          <a:p>
            <a:pPr lvl="1">
              <a:defRPr sz="2000"/>
            </a:pPr>
            <a:r>
              <a:t>PWG 5107.3-2019 (MFD Alerts v1.1): 1 issue</a:t>
            </a:r>
          </a:p>
          <a:p>
            <a:pPr marL="383539" indent="-342899">
              <a:defRPr sz="2600"/>
            </a:pPr>
            <a:r>
              <a:t>In-Progress:</a:t>
            </a:r>
          </a:p>
          <a:p>
            <a:pPr lvl="1">
              <a:defRPr sz="2000"/>
            </a:pPr>
            <a:r>
              <a:t>PWG 5100.3-2001 (Production Printing): 2 issues</a:t>
            </a:r>
          </a:p>
          <a:p>
            <a:pPr lvl="1">
              <a:defRPr sz="2000"/>
            </a:pPr>
            <a:r>
              <a:t>PWG 5100.7-2019 (Job Extensions v2.0): 8 issues</a:t>
            </a:r>
          </a:p>
          <a:p>
            <a:pPr lvl="1">
              <a:defRPr sz="2000"/>
            </a:pPr>
            <a:r>
              <a:t>PWG 5100.11-2010 (JPS2 - Enterprise Printing): 7 issues</a:t>
            </a:r>
          </a:p>
          <a:p>
            <a:pPr lvl="1">
              <a:defRPr sz="2000"/>
            </a:pPr>
            <a:r>
              <a:t>PWG 5100.12-2015 (IPP 2.0, 2.1, and 2.2): 2 issues</a:t>
            </a:r>
          </a:p>
          <a:p>
            <a:pPr lvl="1">
              <a:defRPr sz="2000"/>
            </a:pPr>
            <a:r>
              <a:t>PWG 5100.13-2012 (JPS3 - Driver Replacement): 15 issues</a:t>
            </a:r>
          </a:p>
          <a:p>
            <a:pPr lvl="1">
              <a:defRPr sz="2000"/>
            </a:pPr>
            <a:r>
              <a:t>PWG 5100.14-2020 (IPP Everywhere v1.1): 4 issues</a:t>
            </a:r>
          </a:p>
          <a:p>
            <a:pPr lvl="1">
              <a:defRPr sz="2000"/>
            </a:pPr>
            <a:r>
              <a:t>PWG 5100.20-2020 (IPP Everywhere v1.1 Self-Cert): 1 issue</a:t>
            </a:r>
          </a:p>
        </p:txBody>
      </p:sp>
      <p:sp>
        <p:nvSpPr>
          <p:cNvPr id="132" name="Slide Number"/>
          <p:cNvSpPr txBox="1"/>
          <p:nvPr>
            <p:ph type="sldNum" sz="quarter" idx="2"/>
          </p:nvPr>
        </p:nvSpPr>
        <p:spPr>
          <a:xfrm>
            <a:off x="12555087" y="9487551"/>
            <a:ext cx="127001" cy="1973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135"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136"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137"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138"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139" name="Prototype-Ready Specifications"/>
          <p:cNvSpPr txBox="1"/>
          <p:nvPr>
            <p:ph type="title"/>
          </p:nvPr>
        </p:nvSpPr>
        <p:spPr>
          <a:prstGeom prst="rect">
            <a:avLst/>
          </a:prstGeom>
        </p:spPr>
        <p:txBody>
          <a:bodyPr/>
          <a:lstStyle/>
          <a:p>
            <a:pPr/>
            <a:r>
              <a:t>Prototype-Ready Specifications</a:t>
            </a:r>
          </a:p>
        </p:txBody>
      </p:sp>
      <p:sp>
        <p:nvSpPr>
          <p:cNvPr id="140" name="IPP Encrypted Jobs and Documents v1.0 (TRUSTNOONE)…"/>
          <p:cNvSpPr txBox="1"/>
          <p:nvPr>
            <p:ph type="body" idx="1"/>
          </p:nvPr>
        </p:nvSpPr>
        <p:spPr>
          <a:xfrm>
            <a:off x="647700" y="1968500"/>
            <a:ext cx="11709400" cy="7480300"/>
          </a:xfrm>
          <a:prstGeom prst="rect">
            <a:avLst/>
          </a:prstGeom>
        </p:spPr>
        <p:txBody>
          <a:bodyPr/>
          <a:lstStyle/>
          <a:p>
            <a:pPr/>
            <a:r>
              <a:t>IPP Encrypted Jobs and Documents v1.0 (TRUSTNOONE)</a:t>
            </a:r>
          </a:p>
          <a:p>
            <a:pPr lvl="1"/>
            <a:r>
              <a:rPr u="sng">
                <a:solidFill>
                  <a:srgbClr val="0000FF"/>
                </a:solidFill>
                <a:uFill>
                  <a:solidFill>
                    <a:srgbClr val="0000FF"/>
                  </a:solidFill>
                </a:uFill>
                <a:hlinkClick r:id="rId3" invalidUrl="" action="" tgtFrame="" tooltip="" history="1" highlightClick="0" endSnd="0"/>
              </a:rPr>
              <a:t>https://ftp.pwg.org/pub/pwg/ipp/wd/wd-ipptrustnoone10-20210519.pdf</a:t>
            </a:r>
          </a:p>
          <a:p>
            <a:pPr/>
            <a:r>
              <a:t>IPP Enterprise Printing Extensions v2.0 (EPX)</a:t>
            </a:r>
          </a:p>
          <a:p>
            <a:pPr lvl="1"/>
            <a:r>
              <a:rPr u="sng">
                <a:solidFill>
                  <a:srgbClr val="0000FF"/>
                </a:solidFill>
                <a:uFill>
                  <a:solidFill>
                    <a:srgbClr val="0000FF"/>
                  </a:solidFill>
                </a:uFill>
                <a:hlinkClick r:id="rId4" invalidUrl="" action="" tgtFrame="" tooltip="" history="1" highlightClick="0" endSnd="0"/>
              </a:rPr>
              <a:t>https://ftp.pwg.org/pub/pwg/ipp/wd/wd-ippepx20-20211101.pdf</a:t>
            </a:r>
          </a:p>
          <a:p>
            <a:pPr/>
            <a:r>
              <a:t>IPP Job Extensions v2.1 (JOBEXT)</a:t>
            </a:r>
          </a:p>
          <a:p>
            <a:pPr lvl="1"/>
            <a:r>
              <a:rPr u="sng">
                <a:solidFill>
                  <a:srgbClr val="0000FF"/>
                </a:solidFill>
                <a:uFill>
                  <a:solidFill>
                    <a:srgbClr val="0000FF"/>
                  </a:solidFill>
                </a:uFill>
                <a:hlinkClick r:id="rId5" invalidUrl="" action="" tgtFrame="" tooltip="" history="1" highlightClick="0" endSnd="0"/>
              </a:rPr>
              <a:t>https://ftp.pwg.org/pub/pwg/ipp/wd/wd-ippjobext21-20221105.pdf</a:t>
            </a:r>
          </a:p>
        </p:txBody>
      </p:sp>
      <p:sp>
        <p:nvSpPr>
          <p:cNvPr id="141" name="Slide Number"/>
          <p:cNvSpPr txBox="1"/>
          <p:nvPr>
            <p:ph type="sldNum" sz="quarter" idx="2"/>
          </p:nvPr>
        </p:nvSpPr>
        <p:spPr>
          <a:xfrm>
            <a:off x="12555087" y="9487551"/>
            <a:ext cx="127001" cy="1973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Rectangle"/>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144" name="pwg-4dark-bkgrnd-transparency.png" descr="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145" name="Rectangle"/>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146" name="Copyright © 2022 The Printer Working Group. All rights reserved. The IPP Everywhere and PWG logos are trademarks of the IEEE-ISTO."/>
          <p:cNvSpPr txBox="1"/>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2022 The Printer Working Group. All rights reserved. The IPP Everywhere and PWG logos are trademarks of the IEEE-ISTO.</a:t>
            </a:r>
          </a:p>
        </p:txBody>
      </p:sp>
      <p:sp>
        <p:nvSpPr>
          <p:cNvPr id="147" name="®"/>
          <p:cNvSpPr txBox="1"/>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148" name="IPP Job Extensions v2.1"/>
          <p:cNvSpPr txBox="1"/>
          <p:nvPr>
            <p:ph type="title"/>
          </p:nvPr>
        </p:nvSpPr>
        <p:spPr>
          <a:prstGeom prst="rect">
            <a:avLst/>
          </a:prstGeom>
        </p:spPr>
        <p:txBody>
          <a:bodyPr/>
          <a:lstStyle/>
          <a:p>
            <a:pPr/>
            <a:r>
              <a:t>IPP Job Extensions v2.1</a:t>
            </a:r>
          </a:p>
        </p:txBody>
      </p:sp>
      <p:sp>
        <p:nvSpPr>
          <p:cNvPr id="149" name="Prototype draft:…"/>
          <p:cNvSpPr txBox="1"/>
          <p:nvPr>
            <p:ph type="body" idx="1"/>
          </p:nvPr>
        </p:nvSpPr>
        <p:spPr>
          <a:prstGeom prst="rect">
            <a:avLst/>
          </a:prstGeom>
        </p:spPr>
        <p:txBody>
          <a:bodyPr/>
          <a:lstStyle/>
          <a:p>
            <a:pPr/>
            <a:r>
              <a:t>Prototype draft:</a:t>
            </a:r>
          </a:p>
          <a:p>
            <a:pPr lvl="1"/>
            <a:r>
              <a:rPr u="sng">
                <a:solidFill>
                  <a:srgbClr val="0000FF"/>
                </a:solidFill>
                <a:uFill>
                  <a:solidFill>
                    <a:srgbClr val="0000FF"/>
                  </a:solidFill>
                </a:uFill>
                <a:hlinkClick r:id="rId3" invalidUrl="" action="" tgtFrame="" tooltip="" history="1" highlightClick="0" endSnd="0"/>
              </a:rPr>
              <a:t>https://ftp.pwg.org/pub/pwg/ipp/wd/wd-ippjobext21-20221105-rev.pdf</a:t>
            </a:r>
          </a:p>
          <a:p>
            <a:pPr/>
            <a:r>
              <a:t>Updates PWG 5100.7-2019: IPP Job Extensions v2.0</a:t>
            </a:r>
          </a:p>
          <a:p>
            <a:pPr/>
            <a:r>
              <a:t>Primary focus is clarifications for "media-col", "media-col-database", "media-col-ready", "media-size", and "media-size-supported"</a:t>
            </a:r>
          </a:p>
          <a:p>
            <a:pPr/>
            <a:r>
              <a:t>Also adds:</a:t>
            </a:r>
          </a:p>
          <a:p>
            <a:pPr lvl="1"/>
            <a:r>
              <a:t>Missing attributes: "job-hold-until-time-supported", "job-processing-time"</a:t>
            </a:r>
          </a:p>
          <a:p>
            <a:pPr lvl="1"/>
            <a:r>
              <a:t>New values for "media-source" and "print-content-optimize"</a:t>
            </a:r>
          </a:p>
          <a:p>
            <a:pPr/>
            <a:r>
              <a:t>Q: Add "max-page-ranges-supported" from IANA registry?</a:t>
            </a:r>
          </a:p>
          <a:p>
            <a:pPr/>
            <a:r>
              <a:t>Proposed schedule:</a:t>
            </a:r>
          </a:p>
          <a:p>
            <a:pPr lvl="1"/>
            <a:r>
              <a:t>Stable draft and IPP WG last call Q4 2022</a:t>
            </a:r>
          </a:p>
        </p:txBody>
      </p:sp>
      <p:sp>
        <p:nvSpPr>
          <p:cNvPr id="150" name="Slide Number"/>
          <p:cNvSpPr txBox="1"/>
          <p:nvPr>
            <p:ph type="sldNum" sz="quarter" idx="2"/>
          </p:nvPr>
        </p:nvSpPr>
        <p:spPr>
          <a:xfrm>
            <a:off x="12555087" y="9487551"/>
            <a:ext cx="127001" cy="1973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57799" marR="57799" indent="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57799" marR="57799" indent="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57799" marR="57799" indent="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57799" marR="57799" indent="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