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0ABDAC9A-5DD5-412F-81B4-7C6E62D6580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827.pdf" TargetMode="External"/><Relationship Id="rId4" Type="http://schemas.openxmlformats.org/officeDocument/2006/relationships/hyperlink" Target="https://www.pwg.org/pipermail/pwg-announce/2020/003934.html"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0817-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200815-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iso.org/committee/53674.html" TargetMode="External"/><Relationship Id="rId4" Type="http://schemas.openxmlformats.org/officeDocument/2006/relationships/hyperlink" Target="https://www.sme.org/iramp/" TargetMode="External"/><Relationship Id="rId5" Type="http://schemas.openxmlformats.org/officeDocument/2006/relationships/hyperlink" Target="https://digitalconcrete2020.com/" TargetMode="External"/><Relationship Id="rId6" Type="http://schemas.openxmlformats.org/officeDocument/2006/relationships/hyperlink" Target="https://www.3mf.io"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170615.pdf" TargetMode="External"/><Relationship Id="rId4" Type="http://schemas.openxmlformats.org/officeDocument/2006/relationships/hyperlink" Target="https://ftp.pwg.org/pub/pwg/ipp/wd/wd-ipp-charter-20201009-rev.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3, 2020"/>
          <p:cNvSpPr txBox="1"/>
          <p:nvPr>
            <p:ph type="subTitle" sz="half" idx="1"/>
          </p:nvPr>
        </p:nvSpPr>
        <p:spPr>
          <a:prstGeom prst="rect">
            <a:avLst/>
          </a:prstGeom>
        </p:spPr>
        <p:txBody>
          <a:bodyPr/>
          <a:lstStyle>
            <a:lvl1pPr marR="40639">
              <a:spcBef>
                <a:spcPts val="500"/>
              </a:spcBef>
            </a:lvl1pPr>
          </a:lstStyle>
          <a:p>
            <a:pPr/>
            <a:r>
              <a:t>November 3,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v2.1): 3 issues</a:t>
            </a:r>
          </a:p>
          <a:p>
            <a:pPr lvl="1">
              <a:defRPr sz="2200"/>
            </a:pPr>
            <a:r>
              <a:t>PWG 5100.5-2019 (Document Object v1.1): 4 issues</a:t>
            </a:r>
          </a:p>
          <a:p>
            <a:pPr lvl="1">
              <a:defRPr sz="2200"/>
            </a:pPr>
            <a:r>
              <a:t>PWG 5100.6-2003 (Page Overrides v1.0): 2 issues</a:t>
            </a:r>
          </a:p>
          <a:p>
            <a:pPr lvl="1">
              <a:defRPr sz="2200"/>
            </a:pPr>
            <a:r>
              <a:t>PWG 5100.7-2019 (Job Extensions v2.0): 5 issues</a:t>
            </a:r>
          </a:p>
          <a:p>
            <a:pPr lvl="1">
              <a:defRPr sz="2200"/>
            </a:pPr>
            <a:r>
              <a:t>PWG 5100.8-2003 ("-actuals" v1.0): 1 issue</a:t>
            </a:r>
          </a:p>
          <a:p>
            <a:pPr lvl="1">
              <a:defRPr sz="2200"/>
            </a:pPr>
            <a:r>
              <a:t>PWG 5100.9-2009 (Printer State Extensions v1.0): 2 issues</a:t>
            </a:r>
          </a:p>
          <a:p>
            <a:pPr lvl="1">
              <a:defRPr sz="2200"/>
            </a:pPr>
            <a:r>
              <a:t>PWG 5100.12-2015 (IPP 2.0, 2.1, and 2.2): 2 issues</a:t>
            </a:r>
          </a:p>
          <a:p>
            <a:pPr lvl="1">
              <a:defRPr sz="2200"/>
            </a:pPr>
            <a:r>
              <a:t>PWG 5100.15-2014 (FaxOut v1.0): 2 issues</a:t>
            </a:r>
          </a:p>
          <a:p>
            <a:pPr lvl="1">
              <a:defRPr sz="2200"/>
            </a:pPr>
            <a:r>
              <a:t>PWG 5100.18-2015 (Infrastructure Extensions v1.0): 6 issues</a:t>
            </a:r>
          </a:p>
          <a:p>
            <a:pPr lvl="1">
              <a:defRPr sz="2200"/>
            </a:pPr>
            <a:r>
              <a:t>PWG 5100.19-2015 (Implementor's Guide v2.0): 6 issues</a:t>
            </a:r>
          </a:p>
          <a:p>
            <a:pPr lvl="1">
              <a:defRPr sz="2200"/>
            </a:pPr>
            <a:r>
              <a:t>PWG 5100.22-2019 (System Service v1.0): 2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7 issues</a:t>
            </a:r>
          </a:p>
          <a:p>
            <a:pPr lvl="1">
              <a:defRPr sz="2200"/>
            </a:pPr>
            <a:r>
              <a:t>PWG 5100.13-2012 (JPS3 - Driverless Printing): 15 issues</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verywhere Self-Certification"/>
          <p:cNvSpPr txBox="1"/>
          <p:nvPr>
            <p:ph type="title"/>
          </p:nvPr>
        </p:nvSpPr>
        <p:spPr>
          <a:prstGeom prst="rect">
            <a:avLst/>
          </a:prstGeom>
        </p:spPr>
        <p:txBody>
          <a:bodyPr/>
          <a:lstStyle/>
          <a:p>
            <a:pPr/>
            <a:r>
              <a:t>IPP Everywhere Self-Certification</a:t>
            </a:r>
          </a:p>
        </p:txBody>
      </p:sp>
      <p:sp>
        <p:nvSpPr>
          <p:cNvPr id="167" name="Resources:…"/>
          <p:cNvSpPr txBox="1"/>
          <p:nvPr>
            <p:ph type="body" idx="1"/>
          </p:nvPr>
        </p:nvSpPr>
        <p:spPr>
          <a:prstGeom prst="rect">
            <a:avLst/>
          </a:prstGeom>
        </p:spPr>
        <p:txBody>
          <a:bodyPr/>
          <a:lstStyle/>
          <a:p>
            <a:pPr/>
            <a:r>
              <a:t>Resources:</a:t>
            </a:r>
          </a:p>
          <a:p>
            <a:pPr lvl="1"/>
            <a:r>
              <a:rPr u="sng">
                <a:solidFill>
                  <a:srgbClr val="0000FF"/>
                </a:solidFill>
                <a:uFill>
                  <a:solidFill>
                    <a:srgbClr val="0000FF"/>
                  </a:solidFill>
                </a:uFill>
                <a:hlinkClick r:id="rId3" invalidUrl="" action="" tgtFrame="" tooltip="" history="1" highlightClick="0" endSnd="0"/>
              </a:rPr>
              <a:t>https://www.pwg.org/ipp/everywhere.html</a:t>
            </a:r>
            <a:r>
              <a:t> (for info)</a:t>
            </a:r>
          </a:p>
          <a:p>
            <a:pPr lvl="1"/>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r>
              <a:rPr u="sng">
                <a:solidFill>
                  <a:srgbClr val="0000FF"/>
                </a:solidFill>
                <a:uFill>
                  <a:solidFill>
                    <a:srgbClr val="0000FF"/>
                  </a:solidFill>
                </a:uFill>
                <a:hlinkClick r:id="rId5" invalidUrl="" action="" tgtFrame="" tooltip="" history="1" highlightClick="0" endSnd="0"/>
              </a:rPr>
              <a:t>https://www.pwg.org/printers</a:t>
            </a:r>
            <a:r>
              <a:t> (printer list)</a:t>
            </a:r>
          </a:p>
          <a:p>
            <a:pPr lvl="1"/>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a:r>
              <a:t>Released v1.0 Update 5 of self-certification tools on June 17th, 2020 (approved on August 13th, 2020)</a:t>
            </a:r>
          </a:p>
          <a:p>
            <a:pPr lvl="1"/>
            <a:r>
              <a:t>v1.0 is tracking CUPS 2.2.x (previous stable branch)</a:t>
            </a:r>
          </a:p>
          <a:p>
            <a:pPr/>
            <a:r>
              <a:t>Released v1.1 Update 2 tools on October 7th, 2020 </a:t>
            </a:r>
            <a:r>
              <a:rPr b="1">
                <a:solidFill>
                  <a:schemeClr val="accent5"/>
                </a:solidFill>
              </a:rPr>
              <a:t>(approved on October 22nd, 2020???)</a:t>
            </a:r>
          </a:p>
          <a:p>
            <a:pPr lvl="1"/>
            <a:r>
              <a:t>v1.1 tracks CUPS 2.3.x (current stable branch)</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Job Accounting with IPP v1.0"/>
          <p:cNvSpPr txBox="1"/>
          <p:nvPr>
            <p:ph type="title"/>
          </p:nvPr>
        </p:nvSpPr>
        <p:spPr>
          <a:prstGeom prst="rect">
            <a:avLst/>
          </a:prstGeom>
        </p:spPr>
        <p:txBody>
          <a:bodyPr/>
          <a:lstStyle/>
          <a:p>
            <a:pPr/>
            <a:r>
              <a:t>Job Accounting with IPP v1.0</a:t>
            </a:r>
          </a:p>
        </p:txBody>
      </p:sp>
      <p:sp>
        <p:nvSpPr>
          <p:cNvPr id="176" name="Stable draft:…"/>
          <p:cNvSpPr txBox="1"/>
          <p:nvPr>
            <p:ph type="body" idx="1"/>
          </p:nvPr>
        </p:nvSpPr>
        <p:spPr>
          <a:prstGeom prst="rect">
            <a:avLst/>
          </a:prstGeom>
        </p:spPr>
        <p:txBody>
          <a:bodyPr/>
          <a:lstStyle/>
          <a:p>
            <a:pPr/>
            <a:r>
              <a:t>Stable draft:</a:t>
            </a:r>
          </a:p>
          <a:p>
            <a:pPr lvl="1"/>
            <a:r>
              <a:rPr u="sng">
                <a:solidFill>
                  <a:srgbClr val="0000FF"/>
                </a:solidFill>
                <a:uFill>
                  <a:solidFill>
                    <a:srgbClr val="0000FF"/>
                  </a:solidFill>
                </a:uFill>
                <a:hlinkClick r:id="rId3" invalidUrl="" action="" tgtFrame="" tooltip="" history="1" highlightClick="0" endSnd="0"/>
              </a:rPr>
              <a:t>https://ftp.pwg.org/pub/pwg/ipp/wd/wd-ippaccounting10-20200827.pdf</a:t>
            </a:r>
          </a:p>
          <a:p>
            <a:pPr/>
            <a:r>
              <a:t>Best Practice document defining how to support job accounting with existing IPP attributes and functionality</a:t>
            </a:r>
          </a:p>
          <a:p>
            <a:pPr lvl="1"/>
            <a:r>
              <a:t>Like the Implementor's Guide but for standards-based job accounting</a:t>
            </a:r>
          </a:p>
          <a:p>
            <a:pPr/>
            <a:r>
              <a:t>In PWG Last Call, ends November 6, 2020 at 10pm PST</a:t>
            </a:r>
          </a:p>
          <a:p>
            <a:pPr lvl="1"/>
            <a:r>
              <a:rPr u="sng">
                <a:solidFill>
                  <a:srgbClr val="0000FF"/>
                </a:solidFill>
                <a:uFill>
                  <a:solidFill>
                    <a:srgbClr val="0000FF"/>
                  </a:solidFill>
                </a:uFill>
                <a:hlinkClick r:id="rId4" invalidUrl="" action="" tgtFrame="" tooltip="" history="1" highlightClick="0" endSnd="0"/>
              </a:rPr>
              <a:t>https://www.pwg.org/pipermail/pwg-announce/2020/003934.html</a:t>
            </a:r>
          </a:p>
          <a:p>
            <a:pPr lvl="1"/>
            <a:r>
              <a:rPr b="1">
                <a:solidFill>
                  <a:schemeClr val="accent5"/>
                </a:solidFill>
              </a:rPr>
              <a:t>We still need responses for quorum!</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4" name="Lunch Break"/>
          <p:cNvSpPr txBox="1"/>
          <p:nvPr>
            <p:ph type="ctrTitle"/>
          </p:nvPr>
        </p:nvSpPr>
        <p:spPr>
          <a:prstGeom prst="rect">
            <a:avLst/>
          </a:prstGeom>
        </p:spPr>
        <p:txBody>
          <a:bodyPr/>
          <a:lstStyle/>
          <a:p>
            <a:pPr/>
            <a:r>
              <a:t>Lunch Break</a:t>
            </a:r>
          </a:p>
        </p:txBody>
      </p:sp>
      <p:sp>
        <p:nvSpPr>
          <p:cNvPr id="185" name="Resuming at 12:30 EST"/>
          <p:cNvSpPr txBox="1"/>
          <p:nvPr>
            <p:ph type="subTitle" sz="half" idx="1"/>
          </p:nvPr>
        </p:nvSpPr>
        <p:spPr>
          <a:prstGeom prst="rect">
            <a:avLst/>
          </a:prstGeom>
        </p:spPr>
        <p:txBody>
          <a:bodyPr/>
          <a:lstStyle/>
          <a:p>
            <a:pPr/>
          </a:p>
          <a:p>
            <a:pPr>
              <a:defRPr i="1"/>
            </a:pPr>
            <a:r>
              <a:t>Resuming at 12:30 EST</a:t>
            </a: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3" name="IPP INFRA and Cloud Proxy Registration"/>
          <p:cNvSpPr txBox="1"/>
          <p:nvPr>
            <p:ph type="title"/>
          </p:nvPr>
        </p:nvSpPr>
        <p:spPr>
          <a:prstGeom prst="rect">
            <a:avLst/>
          </a:prstGeom>
        </p:spPr>
        <p:txBody>
          <a:bodyPr/>
          <a:lstStyle/>
          <a:p>
            <a:pPr/>
            <a:r>
              <a:t>IPP INFRA and Cloud Proxy Registration</a:t>
            </a:r>
          </a:p>
        </p:txBody>
      </p:sp>
      <p:sp>
        <p:nvSpPr>
          <p:cNvPr id="194" name="Discuss known errata for IPP INFRA…"/>
          <p:cNvSpPr txBox="1"/>
          <p:nvPr>
            <p:ph type="body" idx="1"/>
          </p:nvPr>
        </p:nvSpPr>
        <p:spPr>
          <a:prstGeom prst="rect">
            <a:avLst/>
          </a:prstGeom>
        </p:spPr>
        <p:txBody>
          <a:bodyPr/>
          <a:lstStyle/>
          <a:p>
            <a:pPr/>
            <a:r>
              <a:t>Discuss known errata for IPP INFRA</a:t>
            </a:r>
          </a:p>
          <a:p>
            <a:pPr lvl="1"/>
            <a:r>
              <a:t>Confusion between Register-Output-Device (IPP SYSTEM) which potentially creates a Printer object and Update-Output-Device-Attributes (IPP INFRA) which updates an existing Printer object</a:t>
            </a:r>
          </a:p>
          <a:p>
            <a:pPr lvl="2"/>
            <a:r>
              <a:t>Future update to include forward reference to IPP SYSTEM</a:t>
            </a:r>
          </a:p>
          <a:p>
            <a:pPr lvl="1"/>
            <a:r>
              <a:t>X.509 certificate authentication</a:t>
            </a:r>
          </a:p>
          <a:p>
            <a:pPr lvl="2"/>
            <a:r>
              <a:t>Probably not useful between Client and Infrastructure Printer as most IPP Clients do not support providing X.509 credentials in the TLS handshake</a:t>
            </a:r>
          </a:p>
          <a:p>
            <a:pPr lvl="2"/>
            <a:r>
              <a:t>Proxy to Infrastructure Printer </a:t>
            </a:r>
            <a:r>
              <a:rPr i="1"/>
              <a:t>is</a:t>
            </a:r>
            <a:r>
              <a:t> useful</a:t>
            </a:r>
          </a:p>
          <a:p>
            <a:pPr lvl="3"/>
            <a:r>
              <a:t>Self-signed is OK because we authenticate the certs with HTTP auth and are not using the certificate part for anything other than identity comparison</a:t>
            </a:r>
          </a:p>
          <a:p>
            <a:pPr lvl="3"/>
            <a:r>
              <a:t>Use a separate certificate for each output device managed by the Proxy</a:t>
            </a:r>
          </a:p>
          <a:p>
            <a:pPr lvl="3"/>
            <a:r>
              <a:t>Registration/pairing of certificates is initiated out-of-band (embedded web server or other interface on the Printer) - probably with Register-Output-Device request</a:t>
            </a:r>
          </a:p>
          <a:p>
            <a:pPr lvl="4"/>
            <a:r>
              <a:t>Cloud interface can provide a way to delete/revoke output devices, monitor activity, etc. - this is useful for printers that die</a:t>
            </a:r>
          </a:p>
          <a:p>
            <a:pPr lvl="1"/>
            <a:r>
              <a:t>Recommended auth methods: OAuth 2.0 and/or X.509 Certificates</a:t>
            </a:r>
          </a:p>
        </p:txBody>
      </p:sp>
      <p:sp>
        <p:nvSpPr>
          <p:cNvPr id="1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2" name="IPP INFRA and Cloud Proxy Registration (con't)"/>
          <p:cNvSpPr txBox="1"/>
          <p:nvPr>
            <p:ph type="title"/>
          </p:nvPr>
        </p:nvSpPr>
        <p:spPr>
          <a:prstGeom prst="rect">
            <a:avLst/>
          </a:prstGeom>
        </p:spPr>
        <p:txBody>
          <a:bodyPr/>
          <a:lstStyle/>
          <a:p>
            <a:pPr/>
            <a:r>
              <a:t>IPP INFRA and Cloud Proxy Registration (con't)</a:t>
            </a:r>
          </a:p>
        </p:txBody>
      </p:sp>
      <p:sp>
        <p:nvSpPr>
          <p:cNvPr id="203" name="IPP Registration for X.509 certificate registration/pairing…"/>
          <p:cNvSpPr txBox="1"/>
          <p:nvPr>
            <p:ph type="body" idx="1"/>
          </p:nvPr>
        </p:nvSpPr>
        <p:spPr>
          <a:prstGeom prst="rect">
            <a:avLst/>
          </a:prstGeom>
        </p:spPr>
        <p:txBody>
          <a:bodyPr/>
          <a:lstStyle/>
          <a:p>
            <a:pPr/>
            <a:r>
              <a:t>IPP Registration for X.509 certificate registration/pairing</a:t>
            </a:r>
          </a:p>
          <a:p>
            <a:pPr lvl="1"/>
            <a:r>
              <a:t>"output-device-x509-certificate (1setOf text(MAX))" operation attribute for Register-Output-Device</a:t>
            </a:r>
          </a:p>
          <a:p>
            <a:pPr lvl="1"/>
            <a:r>
              <a:t>"output-device-x509-certificate-supported (boolean)" System Description attribute</a:t>
            </a:r>
          </a:p>
          <a:p>
            <a:pPr lvl="1"/>
            <a:r>
              <a:t>Maybe an "output-device-database (1setOf collection)" Printer Status attribute as a replacement for "output-device-supported (name(127))" and "output-device-uuid-supported (1setOf uri)"</a:t>
            </a:r>
          </a:p>
          <a:p>
            <a:pPr lvl="2"/>
            <a:r>
              <a:t>Member attributes would be "output-device-name (name(127))", "output-device-uuid (uri)", and "output-device-x509-certificate (1setOf text(MAX))"</a:t>
            </a:r>
          </a:p>
        </p:txBody>
      </p:sp>
      <p:sp>
        <p:nvSpPr>
          <p:cNvPr id="2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1" name="IPP Production Printing Ext v2.0"/>
          <p:cNvSpPr txBox="1"/>
          <p:nvPr>
            <p:ph type="title"/>
          </p:nvPr>
        </p:nvSpPr>
        <p:spPr>
          <a:prstGeom prst="rect">
            <a:avLst/>
          </a:prstGeom>
        </p:spPr>
        <p:txBody>
          <a:bodyPr/>
          <a:lstStyle/>
          <a:p>
            <a:pPr/>
            <a:r>
              <a:t>IPP Production Printing Ext v2.0</a:t>
            </a:r>
          </a:p>
        </p:txBody>
      </p:sp>
      <p:sp>
        <p:nvSpPr>
          <p:cNvPr id="212" name="Prototype draft:…"/>
          <p:cNvSpPr txBox="1"/>
          <p:nvPr>
            <p:ph type="body" idx="1"/>
          </p:nvPr>
        </p:nvSpPr>
        <p:spPr>
          <a:prstGeom prst="rect">
            <a:avLst/>
          </a:prstGeom>
        </p:spPr>
        <p:txBody>
          <a:bodyPr/>
          <a:lstStyle/>
          <a:p>
            <a:pPr/>
            <a:r>
              <a:t>Prototype draft:</a:t>
            </a:r>
          </a:p>
          <a:p>
            <a:pPr lvl="1"/>
            <a:r>
              <a:rPr u="sng">
                <a:solidFill>
                  <a:srgbClr val="0000FF"/>
                </a:solidFill>
                <a:uFill>
                  <a:solidFill>
                    <a:srgbClr val="0000FF"/>
                  </a:solidFill>
                </a:uFill>
                <a:hlinkClick r:id="rId3" invalidUrl="" action="" tgtFrame="" tooltip="" history="1" highlightClick="0" endSnd="0"/>
              </a:rPr>
              <a:t>https://ftp.pwg.org/pub/pwg/ipp/wd/wd-ippppx20-20200817-rev.pdf</a:t>
            </a:r>
          </a:p>
          <a:p>
            <a:pPr/>
            <a:r>
              <a:t>Awaiting prototyping</a:t>
            </a:r>
          </a:p>
          <a:p>
            <a:pPr/>
            <a:r>
              <a:t>Proposed schedule:</a:t>
            </a:r>
          </a:p>
          <a:p>
            <a:pPr lvl="1"/>
            <a:r>
              <a:t>Stable draft and last call Q1 2021</a:t>
            </a:r>
          </a:p>
        </p:txBody>
      </p:sp>
      <p:sp>
        <p:nvSpPr>
          <p:cNvPr id="2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0" name="IPP Everywhere Evolution"/>
          <p:cNvSpPr txBox="1"/>
          <p:nvPr>
            <p:ph type="title"/>
          </p:nvPr>
        </p:nvSpPr>
        <p:spPr>
          <a:prstGeom prst="rect">
            <a:avLst/>
          </a:prstGeom>
        </p:spPr>
        <p:txBody>
          <a:bodyPr/>
          <a:lstStyle/>
          <a:p>
            <a:pPr/>
            <a:r>
              <a:t>IPP Everywhere Evolution</a:t>
            </a:r>
          </a:p>
        </p:txBody>
      </p:sp>
      <p:sp>
        <p:nvSpPr>
          <p:cNvPr id="221" name="Expect to have several members' printers listed soon!…"/>
          <p:cNvSpPr txBox="1"/>
          <p:nvPr>
            <p:ph type="body" idx="1"/>
          </p:nvPr>
        </p:nvSpPr>
        <p:spPr>
          <a:prstGeom prst="rect">
            <a:avLst/>
          </a:prstGeom>
        </p:spPr>
        <p:txBody>
          <a:bodyPr/>
          <a:lstStyle/>
          <a:p>
            <a:pPr/>
            <a:r>
              <a:t>Expect to have several members' printers listed soon!</a:t>
            </a:r>
          </a:p>
          <a:p>
            <a:pPr/>
            <a:r>
              <a:t>Thinking about v2.0</a:t>
            </a:r>
          </a:p>
          <a:p>
            <a:pPr lvl="1"/>
            <a:r>
              <a:t>Make current RECOMMENDED attributes REQUIRED or CONDITIONALLY REQUIRED</a:t>
            </a:r>
          </a:p>
          <a:p>
            <a:pPr lvl="2"/>
            <a:r>
              <a:t>General attributes: "job-mandatory-attributes-supported","job-presets-supported", "job-privacy-xxx","jpeg-xxx-supported", "max-page-ranges-supported", "pdf-xxx-supported", "print-content-optimize-xxx", "print-scaling-xxx", "printer-current-time", "printer-dns-sd-name", "printer-firmware-xxx", "printer-input-tray", "printer-output-tray", "printer-privacy-policy-uri", "printer-strings-xxx"</a:t>
            </a:r>
          </a:p>
          <a:p>
            <a:pPr lvl="2"/>
            <a:r>
              <a:t>Job Accounting and Transaction attributes: "charge-info-message", "job-account-id-xxx", "job-account-type-xxx", "job-accounting-user-id-xxx", "job-authorization-uri-xxx", "job-charge-info", "job-impressions-estimated", "printer-charge-info-xxx"</a:t>
            </a:r>
          </a:p>
          <a:p>
            <a:pPr lvl="2"/>
            <a:r>
              <a:t>Enterprise attributes: "job-password-xxx", etc.</a:t>
            </a:r>
          </a:p>
          <a:p>
            <a:pPr lvl="1"/>
            <a:r>
              <a:t>Make IPPS/TLS support REQUIRED (all current 1.0/1.1 printers do)</a:t>
            </a:r>
          </a:p>
        </p:txBody>
      </p:sp>
      <p:sp>
        <p:nvSpPr>
          <p:cNvPr id="2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0" name="IPP Workgroup Session, Day 2"/>
          <p:cNvSpPr txBox="1"/>
          <p:nvPr>
            <p:ph type="ctrTitle"/>
          </p:nvPr>
        </p:nvSpPr>
        <p:spPr>
          <a:prstGeom prst="rect">
            <a:avLst/>
          </a:prstGeom>
        </p:spPr>
        <p:txBody>
          <a:bodyPr/>
          <a:lstStyle/>
          <a:p>
            <a:pPr/>
            <a:r>
              <a:t>IPP Workgroup Session, Day 2</a:t>
            </a:r>
          </a:p>
        </p:txBody>
      </p:sp>
      <p:sp>
        <p:nvSpPr>
          <p:cNvPr id="231" name="November 4, 2020"/>
          <p:cNvSpPr txBox="1"/>
          <p:nvPr>
            <p:ph type="subTitle" sz="half" idx="1"/>
          </p:nvPr>
        </p:nvSpPr>
        <p:spPr>
          <a:prstGeom prst="rect">
            <a:avLst/>
          </a:prstGeom>
        </p:spPr>
        <p:txBody>
          <a:bodyPr/>
          <a:lstStyle>
            <a:lvl1pPr marR="40639">
              <a:spcBef>
                <a:spcPts val="500"/>
              </a:spcBef>
            </a:lvl1pPr>
          </a:lstStyle>
          <a:p>
            <a:pPr/>
            <a:r>
              <a:t>November 4, 2020</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8" name="PWG IP Policy"/>
          <p:cNvSpPr txBox="1"/>
          <p:nvPr>
            <p:ph type="title"/>
          </p:nvPr>
        </p:nvSpPr>
        <p:spPr>
          <a:prstGeom prst="rect">
            <a:avLst/>
          </a:prstGeom>
        </p:spPr>
        <p:txBody>
          <a:bodyPr/>
          <a:lstStyle/>
          <a:p>
            <a:pPr/>
            <a:r>
              <a:t>PWG IP Policy</a:t>
            </a:r>
          </a:p>
        </p:txBody>
      </p:sp>
      <p:sp>
        <p:nvSpPr>
          <p:cNvPr id="23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7" name="Agenda (2/3)"/>
          <p:cNvSpPr txBox="1"/>
          <p:nvPr>
            <p:ph type="title"/>
          </p:nvPr>
        </p:nvSpPr>
        <p:spPr>
          <a:prstGeom prst="rect">
            <a:avLst/>
          </a:prstGeom>
        </p:spPr>
        <p:txBody>
          <a:bodyPr/>
          <a:lstStyle/>
          <a:p>
            <a:pPr/>
            <a:r>
              <a:t>Agenda (2/3)</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49"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50" name="November 4, 2020 (US Eastern Standard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4, 2020 (US Eastern Standard Time)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7" name="IPP Enterprise Printing Extensions v2.0"/>
          <p:cNvSpPr txBox="1"/>
          <p:nvPr>
            <p:ph type="title"/>
          </p:nvPr>
        </p:nvSpPr>
        <p:spPr>
          <a:prstGeom prst="rect">
            <a:avLst/>
          </a:prstGeom>
        </p:spPr>
        <p:txBody>
          <a:bodyPr/>
          <a:lstStyle/>
          <a:p>
            <a:pPr/>
            <a:r>
              <a:t>IPP Enterprise Printing Extensions v2.0</a:t>
            </a:r>
          </a:p>
        </p:txBody>
      </p:sp>
      <p:sp>
        <p:nvSpPr>
          <p:cNvPr id="258"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https://ftp.pwg.org/pub/pwg/ipp/wd/wd-ippepx20-20200815-rev.pdf</a:t>
            </a:r>
          </a:p>
          <a:p>
            <a:pPr/>
            <a:r>
              <a:t>Update of PWG 5100.11-2010: IPP Job and Printer Extensions - Set 2 (JPS2)</a:t>
            </a:r>
          </a:p>
          <a:p>
            <a:pPr lvl="1"/>
            <a:r>
              <a:t>Obsoleted "job-save-disposition (collection)", replaced by new Job Storage feature</a:t>
            </a:r>
          </a:p>
          <a:p>
            <a:pPr lvl="1"/>
            <a:r>
              <a:t>Obsoleted "pages-per-subset (1setOf integer(0:MAX)), replaced by "job-pages-per-subset (integer(1:MAX))" in 5100.1</a:t>
            </a:r>
          </a:p>
          <a:p>
            <a:pPr lvl="1"/>
            <a:r>
              <a:t>Deprecated "proof-print (collection)", replaced by "proof-copies (integer(1:MAX))"</a:t>
            </a:r>
          </a:p>
          <a:p>
            <a:pPr lvl="1"/>
            <a:r>
              <a:t>Obsoleted "sheet-collate (type2 keyword)" - base attribute from RFC 3381 is obsolete</a:t>
            </a:r>
          </a:p>
          <a:p>
            <a:pPr lvl="1"/>
            <a:r>
              <a:t>Added "job-release-action (type2 keyword)" to support Job Release</a:t>
            </a:r>
          </a:p>
          <a:p>
            <a:pPr lvl="1"/>
            <a:r>
              <a:t>Some non-enterprise-specific attributes were moved to PWG 5100.7</a:t>
            </a:r>
          </a:p>
          <a:p>
            <a:pPr/>
            <a:r>
              <a:t>Proposed schedule:</a:t>
            </a:r>
          </a:p>
          <a:p>
            <a:pPr lvl="1"/>
            <a:r>
              <a:t>Prototype draft in Q4 2020</a:t>
            </a:r>
          </a:p>
        </p:txBody>
      </p:sp>
      <p:sp>
        <p:nvSpPr>
          <p:cNvPr id="2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4"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7" name="IPP Workgroup Session, Day 3"/>
          <p:cNvSpPr txBox="1"/>
          <p:nvPr>
            <p:ph type="ctrTitle"/>
          </p:nvPr>
        </p:nvSpPr>
        <p:spPr>
          <a:prstGeom prst="rect">
            <a:avLst/>
          </a:prstGeom>
        </p:spPr>
        <p:txBody>
          <a:bodyPr/>
          <a:lstStyle/>
          <a:p>
            <a:pPr/>
            <a:r>
              <a:t>IPP Workgroup Session, Day 3</a:t>
            </a:r>
          </a:p>
        </p:txBody>
      </p:sp>
      <p:sp>
        <p:nvSpPr>
          <p:cNvPr id="268" name="November 5, 2020"/>
          <p:cNvSpPr txBox="1"/>
          <p:nvPr>
            <p:ph type="subTitle" sz="half" idx="1"/>
          </p:nvPr>
        </p:nvSpPr>
        <p:spPr>
          <a:prstGeom prst="rect">
            <a:avLst/>
          </a:prstGeom>
        </p:spPr>
        <p:txBody>
          <a:bodyPr/>
          <a:lstStyle>
            <a:lvl1pPr marR="40639">
              <a:spcBef>
                <a:spcPts val="500"/>
              </a:spcBef>
            </a:lvl1pPr>
          </a:lstStyle>
          <a:p>
            <a:pPr/>
            <a:r>
              <a:t>November 5, 2020</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5" name="PWG IP Policy"/>
          <p:cNvSpPr txBox="1"/>
          <p:nvPr>
            <p:ph type="title"/>
          </p:nvPr>
        </p:nvSpPr>
        <p:spPr>
          <a:prstGeom prst="rect">
            <a:avLst/>
          </a:prstGeom>
        </p:spPr>
        <p:txBody>
          <a:bodyPr/>
          <a:lstStyle/>
          <a:p>
            <a:pPr/>
            <a:r>
              <a:t>PWG IP Policy</a:t>
            </a:r>
          </a:p>
        </p:txBody>
      </p:sp>
      <p:sp>
        <p:nvSpPr>
          <p:cNvPr id="27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4" name="Agenda (3/3)"/>
          <p:cNvSpPr txBox="1"/>
          <p:nvPr>
            <p:ph type="title"/>
          </p:nvPr>
        </p:nvSpPr>
        <p:spPr>
          <a:prstGeom prst="rect">
            <a:avLst/>
          </a:prstGeom>
        </p:spPr>
        <p:txBody>
          <a:bodyPr/>
          <a:lstStyle/>
          <a:p>
            <a:pPr/>
            <a:r>
              <a:t>Agenda (3/3)</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86"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87" name="November 5, 2020 (US Eastern Standard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5, 2020 (US Eastern Standard Time)</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4" name="IPP Driverless Printing Ext v2.0"/>
          <p:cNvSpPr txBox="1"/>
          <p:nvPr>
            <p:ph type="title"/>
          </p:nvPr>
        </p:nvSpPr>
        <p:spPr>
          <a:prstGeom prst="rect">
            <a:avLst/>
          </a:prstGeom>
        </p:spPr>
        <p:txBody>
          <a:bodyPr/>
          <a:lstStyle/>
          <a:p>
            <a:pPr/>
            <a:r>
              <a:t>IPP Driverless Printing Ext v2.0</a:t>
            </a:r>
          </a:p>
        </p:txBody>
      </p:sp>
      <p:sp>
        <p:nvSpPr>
          <p:cNvPr id="295"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https://ftp.pwg.org/pub/pwg/ipp/wd/wd-ippnodriver20-20200204-rev.pdf</a:t>
            </a:r>
          </a:p>
          <a:p>
            <a:pPr/>
            <a:r>
              <a:t>Updates PWG 5100.13-2012: IPP Job and Printer Extensions - Set 3 (JPS3)</a:t>
            </a:r>
          </a:p>
          <a:p>
            <a:pPr/>
            <a:r>
              <a:t>Proposed schedule:</a:t>
            </a:r>
          </a:p>
          <a:p>
            <a:pPr lvl="1"/>
            <a:r>
              <a:t>Prototype draft in Q1 2021</a:t>
            </a:r>
          </a:p>
        </p:txBody>
      </p:sp>
      <p:sp>
        <p:nvSpPr>
          <p:cNvPr id="29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3" name="Lunch Break"/>
          <p:cNvSpPr txBox="1"/>
          <p:nvPr>
            <p:ph type="ctrTitle"/>
          </p:nvPr>
        </p:nvSpPr>
        <p:spPr>
          <a:prstGeom prst="rect">
            <a:avLst/>
          </a:prstGeom>
        </p:spPr>
        <p:txBody>
          <a:bodyPr/>
          <a:lstStyle/>
          <a:p>
            <a:pPr/>
            <a:r>
              <a:t>Lunch Break</a:t>
            </a:r>
          </a:p>
        </p:txBody>
      </p:sp>
      <p:sp>
        <p:nvSpPr>
          <p:cNvPr id="304" name="Resuming at 12:30 EST"/>
          <p:cNvSpPr txBox="1"/>
          <p:nvPr>
            <p:ph type="subTitle" sz="half" idx="1"/>
          </p:nvPr>
        </p:nvSpPr>
        <p:spPr>
          <a:prstGeom prst="rect">
            <a:avLst/>
          </a:prstGeom>
        </p:spPr>
        <p:txBody>
          <a:bodyPr/>
          <a:lstStyle/>
          <a:p>
            <a:pPr/>
          </a:p>
          <a:p>
            <a:pPr>
              <a:defRPr i="1"/>
            </a:pPr>
            <a:r>
              <a:t>Resuming at 12:30 EST</a:t>
            </a:r>
          </a:p>
        </p:txBody>
      </p:sp>
      <p:sp>
        <p:nvSpPr>
          <p:cNvPr id="3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2" name="3D Printing Liaisons: Status (1/2)"/>
          <p:cNvSpPr txBox="1"/>
          <p:nvPr>
            <p:ph type="title"/>
          </p:nvPr>
        </p:nvSpPr>
        <p:spPr>
          <a:prstGeom prst="rect">
            <a:avLst/>
          </a:prstGeom>
        </p:spPr>
        <p:txBody>
          <a:bodyPr/>
          <a:lstStyle/>
          <a:p>
            <a:pPr/>
            <a:r>
              <a:t>3D Printing Liaisons: Status (1/2)</a:t>
            </a:r>
          </a:p>
        </p:txBody>
      </p:sp>
      <p:sp>
        <p:nvSpPr>
          <p:cNvPr id="313"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The IEEE-ISTO Printer Working Group standardization efforts intersect with the activities of at least two ASTM F42 subcommittees. </a:t>
            </a:r>
          </a:p>
          <a:p>
            <a:pPr lvl="2" marL="1240788" marR="57798" indent="-285750">
              <a:spcBef>
                <a:spcPts val="600"/>
              </a:spcBef>
              <a:defRPr sz="2100"/>
            </a:pPr>
            <a:r>
              <a:t>Subcommittee F42.08 Data</a:t>
            </a:r>
          </a:p>
          <a:p>
            <a:pPr lvl="2" marL="1240788" marR="57798" indent="-285750">
              <a:spcBef>
                <a:spcPts val="600"/>
              </a:spcBef>
              <a:defRPr sz="2100"/>
            </a:pPr>
            <a:r>
              <a:t>Subcommittee F42.91 Terminology</a:t>
            </a:r>
          </a:p>
          <a:p>
            <a:pPr lvl="1" marR="57798">
              <a:defRPr sz="2100"/>
            </a:pPr>
            <a:r>
              <a:t>The purpose of the liaison agreement is to keep the standardization efforts of ASTM F42 and the IEEE-ISTO PWG synchronized in areas where both organizations are actively working.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Two upcoming meetings will discuss 3D PDF and possible Common Criteria security profiles</a:t>
            </a:r>
          </a:p>
        </p:txBody>
      </p:sp>
      <p:sp>
        <p:nvSpPr>
          <p:cNvPr id="3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1" name="3D Printing Liaisons: Status (2/2)"/>
          <p:cNvSpPr txBox="1"/>
          <p:nvPr>
            <p:ph type="title"/>
          </p:nvPr>
        </p:nvSpPr>
        <p:spPr>
          <a:prstGeom prst="rect">
            <a:avLst/>
          </a:prstGeom>
        </p:spPr>
        <p:txBody>
          <a:bodyPr/>
          <a:lstStyle/>
          <a:p>
            <a:pPr/>
            <a:r>
              <a:t>3D Printing Liaisons: Status (2/2)</a:t>
            </a:r>
          </a:p>
        </p:txBody>
      </p:sp>
      <p:sp>
        <p:nvSpPr>
          <p:cNvPr id="322" name="PDF Association + ISO/IEC TC171 WG12 Metadata…"/>
          <p:cNvSpPr txBox="1"/>
          <p:nvPr>
            <p:ph type="body" idx="1"/>
          </p:nvPr>
        </p:nvSpPr>
        <p:spPr>
          <a:prstGeom prst="rect">
            <a:avLst/>
          </a:prstGeom>
        </p:spPr>
        <p:txBody>
          <a:bodyPr/>
          <a:lstStyle/>
          <a:p>
            <a:pPr/>
            <a:r>
              <a:t>PDF Association + ISO/IEC TC171 WG12 Metadata</a:t>
            </a:r>
          </a:p>
          <a:p>
            <a:pPr lvl="1">
              <a:defRPr>
                <a:solidFill>
                  <a:srgbClr val="5D70B7"/>
                </a:solidFill>
              </a:defRPr>
            </a:pPr>
            <a:r>
              <a:rPr u="sng">
                <a:solidFill>
                  <a:srgbClr val="0000FF"/>
                </a:solidFill>
                <a:uFill>
                  <a:solidFill>
                    <a:srgbClr val="0000FF"/>
                  </a:solidFill>
                </a:uFill>
                <a:hlinkClick r:id="rId3" invalidUrl="" action="" tgtFrame="" tooltip="" history="1" highlightClick="0" endSnd="0"/>
              </a:rPr>
              <a:t>https://www.iso.org/committee/53674.html</a:t>
            </a:r>
          </a:p>
          <a:p>
            <a:pPr lvl="1"/>
            <a:r>
              <a:t>PDF Association is serving as the US TAG, replaces 3D PDF Consortium </a:t>
            </a:r>
          </a:p>
          <a:p>
            <a:pPr/>
            <a:r>
              <a:t>Society of Manufacturing Engineers (iRAMP)</a:t>
            </a:r>
          </a:p>
          <a:p>
            <a:pPr lvl="1"/>
            <a:r>
              <a:t>Interactive Rapid Additive Manufacturing Portal</a:t>
            </a:r>
          </a:p>
          <a:p>
            <a:pPr lvl="1"/>
            <a:r>
              <a:rPr u="sng">
                <a:solidFill>
                  <a:srgbClr val="0000FF"/>
                </a:solidFill>
                <a:uFill>
                  <a:solidFill>
                    <a:srgbClr val="0000FF"/>
                  </a:solidFill>
                </a:uFill>
                <a:hlinkClick r:id="rId4" invalidUrl="" action="" tgtFrame="" tooltip="" history="1" highlightClick="0" endSnd="0"/>
              </a:rPr>
              <a:t>https://www.sme.org/iramp/</a:t>
            </a:r>
          </a:p>
          <a:p>
            <a:pPr/>
            <a:r>
              <a:t>3D Concrete Printing Standards Development</a:t>
            </a:r>
          </a:p>
          <a:p>
            <a:pPr lvl="1"/>
            <a:r>
              <a:t>ACI, ASTM, NIST</a:t>
            </a:r>
          </a:p>
          <a:p>
            <a:pPr lvl="1"/>
            <a:r>
              <a:t>Future (2020?) massive WebEx with PWG and others on concrete printing</a:t>
            </a:r>
          </a:p>
          <a:p>
            <a:pPr lvl="1"/>
            <a:r>
              <a:t>July 6-8, 2020 - Digital Concrete 2020 - Eindhoven University, Netherlands (online only)</a:t>
            </a:r>
          </a:p>
          <a:p>
            <a:pPr lvl="2">
              <a:defRPr>
                <a:solidFill>
                  <a:srgbClr val="5D70B7"/>
                </a:solidFill>
              </a:defRPr>
            </a:pPr>
            <a:r>
              <a:rPr u="sng">
                <a:solidFill>
                  <a:srgbClr val="0000FF"/>
                </a:solidFill>
                <a:uFill>
                  <a:solidFill>
                    <a:srgbClr val="0000FF"/>
                  </a:solidFill>
                </a:uFill>
                <a:hlinkClick r:id="rId5" invalidUrl="" action="" tgtFrame="" tooltip="" history="1" highlightClick="0" endSnd="0"/>
              </a:rPr>
              <a:t>https://digitalconcrete2020.com/</a:t>
            </a:r>
          </a:p>
          <a:p>
            <a:pPr marR="57798"/>
            <a:r>
              <a:t>3MF Consortium</a:t>
            </a:r>
          </a:p>
          <a:p>
            <a:pPr lvl="1" marR="57798"/>
            <a:r>
              <a:rPr u="sng">
                <a:solidFill>
                  <a:srgbClr val="0000FF"/>
                </a:solidFill>
                <a:uFill>
                  <a:solidFill>
                    <a:srgbClr val="0000FF"/>
                  </a:solidFill>
                </a:uFill>
                <a:hlinkClick r:id="rId6" invalidUrl="" action="" tgtFrame="" tooltip="" history="1" highlightClick="0" endSnd="0"/>
              </a:rPr>
              <a:t>https://www.3mf.io</a:t>
            </a:r>
          </a:p>
        </p:txBody>
      </p:sp>
      <p:sp>
        <p:nvSpPr>
          <p:cNvPr id="32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0" name="3D Liaisons: Strategies"/>
          <p:cNvSpPr txBox="1"/>
          <p:nvPr>
            <p:ph type="title"/>
          </p:nvPr>
        </p:nvSpPr>
        <p:spPr>
          <a:prstGeom prst="rect">
            <a:avLst/>
          </a:prstGeom>
        </p:spPr>
        <p:txBody>
          <a:bodyPr/>
          <a:lstStyle/>
          <a:p>
            <a:pPr/>
            <a:r>
              <a:t>3D Liaisons: Strategies</a:t>
            </a:r>
          </a:p>
        </p:txBody>
      </p:sp>
      <p:sp>
        <p:nvSpPr>
          <p:cNvPr id="331" name="Still a lot of churn over what 3D file format to use for 3D printing…"/>
          <p:cNvSpPr txBox="1"/>
          <p:nvPr>
            <p:ph type="body" idx="1"/>
          </p:nvPr>
        </p:nvSpPr>
        <p:spPr>
          <a:prstGeom prst="rect">
            <a:avLst/>
          </a:prstGeom>
        </p:spPr>
        <p:txBody>
          <a:bodyPr/>
          <a:lstStyle/>
          <a:p>
            <a:pPr/>
            <a:r>
              <a:t>Still a lot of churn over what 3D file format to use for 3D printing</a:t>
            </a:r>
          </a:p>
          <a:p>
            <a:pPr lvl="1"/>
            <a:r>
              <a:t>3MF, AMF, multiple PDF variants, and different medical formats are still being discussed/debated</a:t>
            </a:r>
          </a:p>
          <a:p>
            <a:pPr lvl="1"/>
            <a:r>
              <a:t>STEP-NC embedded in PDF seems to be the most likely ISO candidate for general manufacturing</a:t>
            </a:r>
          </a:p>
          <a:p>
            <a:pPr lvl="1"/>
            <a:r>
              <a:t>From an IPP perspective, we don't care as long as we can identify the format with a MIME media type</a:t>
            </a:r>
          </a:p>
          <a:p>
            <a:pPr/>
            <a:r>
              <a:t>Metadata is more important</a:t>
            </a:r>
          </a:p>
          <a:p>
            <a:pPr lvl="1"/>
            <a:r>
              <a:t>Obviously we would like to see an intent-based Job Ticket, Job Receipt, etc. based on the IPP Model/PWG Semantic Model</a:t>
            </a:r>
          </a:p>
          <a:p>
            <a:pPr lvl="2"/>
            <a:r>
              <a:t>A process-based Job Ticket, etc. would create the same impedance mismatch that we have with JDF for 2D printing... </a:t>
            </a:r>
          </a:p>
          <a:p>
            <a:pPr lvl="1"/>
            <a:r>
              <a:t>Already have the XML schema based on IPP 3D, and it can be embedded in multiple 3D file formats</a:t>
            </a:r>
          </a:p>
          <a:p>
            <a:pPr lvl="1"/>
            <a:r>
              <a:t>Seem to have some support in other standards bodies for this approach</a:t>
            </a:r>
          </a:p>
        </p:txBody>
      </p:sp>
      <p:sp>
        <p:nvSpPr>
          <p:cNvPr id="3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INFRA and Cloud Proxy Registration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Production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Evolution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3, 2020 (US Easter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3, 2020 (US Eastern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3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3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39" name="Next Steps"/>
          <p:cNvSpPr txBox="1"/>
          <p:nvPr>
            <p:ph type="ctrTitle"/>
          </p:nvPr>
        </p:nvSpPr>
        <p:spPr>
          <a:prstGeom prst="rect">
            <a:avLst/>
          </a:prstGeom>
        </p:spPr>
        <p:txBody>
          <a:bodyPr/>
          <a:lstStyle/>
          <a:p>
            <a:pPr/>
            <a:r>
              <a:t>Next Steps</a:t>
            </a:r>
          </a:p>
        </p:txBody>
      </p:sp>
      <p:sp>
        <p:nvSpPr>
          <p:cNvPr id="340" name="Double-click to edit"/>
          <p:cNvSpPr txBox="1"/>
          <p:nvPr>
            <p:ph type="subTitle" sz="half" idx="1"/>
          </p:nvPr>
        </p:nvSpPr>
        <p:spPr>
          <a:prstGeom prst="rect">
            <a:avLst/>
          </a:prstGeom>
        </p:spPr>
        <p:txBody>
          <a:bodyPr/>
          <a:lstStyle/>
          <a:p>
            <a:pPr/>
          </a:p>
        </p:txBody>
      </p:sp>
      <p:sp>
        <p:nvSpPr>
          <p:cNvPr id="3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8" name="Next Steps"/>
          <p:cNvSpPr txBox="1"/>
          <p:nvPr>
            <p:ph type="title"/>
          </p:nvPr>
        </p:nvSpPr>
        <p:spPr>
          <a:prstGeom prst="rect">
            <a:avLst/>
          </a:prstGeom>
        </p:spPr>
        <p:txBody>
          <a:bodyPr/>
          <a:lstStyle/>
          <a:p>
            <a:pPr/>
            <a:r>
              <a:t>Next Steps</a:t>
            </a:r>
          </a:p>
        </p:txBody>
      </p:sp>
      <p:sp>
        <p:nvSpPr>
          <p:cNvPr id="349" name="IPP Encrypted Jobs and Documents v1.0 (Mike/Smith)…"/>
          <p:cNvSpPr txBox="1"/>
          <p:nvPr>
            <p:ph type="body" idx="1"/>
          </p:nvPr>
        </p:nvSpPr>
        <p:spPr>
          <a:prstGeom prst="rect">
            <a:avLst/>
          </a:prstGeom>
        </p:spPr>
        <p:txBody>
          <a:bodyPr/>
          <a:lstStyle/>
          <a:p>
            <a:pPr/>
            <a:r>
              <a:t>IPP Encrypted Jobs and Documents v1.0 (Mike/Smith)</a:t>
            </a:r>
          </a:p>
          <a:p>
            <a:pPr lvl="1"/>
            <a:r>
              <a:t>Prototyping 2021?</a:t>
            </a:r>
          </a:p>
          <a:p>
            <a:pPr/>
            <a:r>
              <a:t>IPP Enterprise Printing Extensions v2.0 (Smith)</a:t>
            </a:r>
          </a:p>
          <a:p>
            <a:pPr lvl="1"/>
            <a:r>
              <a:t>Prototype draft in Q4 2020</a:t>
            </a:r>
          </a:p>
          <a:p>
            <a:pPr/>
            <a:r>
              <a:t>IPP Driverless Printing Extensions v2.0 (Smith)</a:t>
            </a:r>
          </a:p>
          <a:p>
            <a:pPr lvl="1"/>
            <a:r>
              <a:t>Prototype draft in Q1 2021</a:t>
            </a:r>
          </a:p>
          <a:p>
            <a:pPr/>
            <a:r>
              <a:t>IPP Production Printing Extensions v2.0 (Mike)</a:t>
            </a:r>
          </a:p>
          <a:p>
            <a:pPr lvl="1"/>
            <a:r>
              <a:t>Stable draft in Q1 2021</a:t>
            </a:r>
          </a:p>
          <a:p>
            <a:pPr/>
            <a:r>
              <a:t>Job Accounting with IPP v1.0 (Mike)</a:t>
            </a:r>
          </a:p>
          <a:p>
            <a:pPr lvl="1"/>
            <a:r>
              <a:t>PWG Formal Vote Q1 2021</a:t>
            </a:r>
          </a:p>
        </p:txBody>
      </p:sp>
      <p:sp>
        <p:nvSpPr>
          <p:cNvPr id="3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7" name="More Information"/>
          <p:cNvSpPr txBox="1"/>
          <p:nvPr>
            <p:ph type="title"/>
          </p:nvPr>
        </p:nvSpPr>
        <p:spPr>
          <a:prstGeom prst="rect">
            <a:avLst/>
          </a:prstGeom>
        </p:spPr>
        <p:txBody>
          <a:bodyPr/>
          <a:lstStyle/>
          <a:p>
            <a:pPr/>
            <a:r>
              <a:t>More Information</a:t>
            </a:r>
          </a:p>
        </p:txBody>
      </p:sp>
      <p:sp>
        <p:nvSpPr>
          <p:cNvPr id="35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November 19 and December 3, 2020 at 3pm ET</a:t>
            </a:r>
          </a:p>
        </p:txBody>
      </p:sp>
      <p:sp>
        <p:nvSpPr>
          <p:cNvPr id="3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November 4, 2020 (US Eastern Standard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4, 2020 (US Eastern Standard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November 5, 2020 (US Eastern Standard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5, 2020 (US Eastern Standard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https://ftp.pwg.org/pub/pwg/ipp/charter/ch-ipp-charter-20170615.pdf</a:t>
            </a:r>
          </a:p>
          <a:p>
            <a:pPr/>
            <a:r>
              <a:t>New draft charter:</a:t>
            </a:r>
          </a:p>
          <a:p>
            <a:pPr lvl="1"/>
            <a:r>
              <a:rPr u="sng">
                <a:solidFill>
                  <a:srgbClr val="0000FF"/>
                </a:solidFill>
                <a:uFill>
                  <a:solidFill>
                    <a:srgbClr val="0000FF"/>
                  </a:solidFill>
                </a:uFill>
                <a:hlinkClick r:id="rId4" invalidUrl="" action="" tgtFrame="" tooltip="" history="1" highlightClick="0" endSnd="0"/>
              </a:rPr>
              <a:t>https://ftp.pwg.org/pub/pwg/ipp/wd/wd-ipp-charter-20201009-rev.pdf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Prototype </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p>
          <a:p>
            <a:pPr marL="383539" indent="-342899">
              <a:defRPr sz="2800"/>
            </a:pPr>
            <a:r>
              <a:t>IPP Best Practices/Registrations in development:</a:t>
            </a:r>
          </a:p>
          <a:p>
            <a:pPr lvl="1">
              <a:defRPr sz="2200"/>
            </a:pPr>
            <a:r>
              <a:t>Job Accounting with IPP v1.0			- Stable, PWG Last Call</a:t>
            </a:r>
          </a:p>
          <a:p>
            <a:pPr lvl="1">
              <a:defRPr sz="2200"/>
            </a:pPr>
          </a:p>
          <a:p>
            <a:pPr marL="383539" indent="-342899">
              <a:defRPr sz="2800"/>
            </a:pPr>
            <a:r>
              <a:t>Recently published:</a:t>
            </a:r>
          </a:p>
          <a:p>
            <a:pPr lvl="1">
              <a:defRPr sz="2200"/>
            </a:pPr>
            <a:r>
              <a:t>IPP Label Printing Extensions v1.0 (registration)</a:t>
            </a:r>
          </a:p>
          <a:p>
            <a:pPr lvl="1">
              <a:defRPr sz="2200"/>
            </a:pPr>
            <a:r>
              <a:t>IPP System Service Discovery v1.0 (registration)</a:t>
            </a:r>
          </a:p>
          <a:p>
            <a:pPr lvl="1">
              <a:defRPr sz="2200"/>
            </a:pPr>
            <a:r>
              <a:t>PWG 5100.14-2020: IPP Everywhere v1.1</a:t>
            </a:r>
          </a:p>
          <a:p>
            <a:pPr lvl="1">
              <a:defRPr sz="2200"/>
            </a:pPr>
            <a:r>
              <a:t>PWG 5100.16-2020: IPP Transaction-Based Printing Extensions v1.1</a:t>
            </a:r>
          </a:p>
          <a:p>
            <a:pPr lvl="1">
              <a:defRPr sz="2200"/>
            </a:pPr>
            <a:r>
              <a:t>PWG 5100.20-2020: IPP Everywhere Printer Self-Certification Manual v1.1</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marL="383539" indent="-342899">
              <a:defRPr sz="2900"/>
            </a:pPr>
            <a:r>
              <a:t>Up-to-date pending IANA registrations online:</a:t>
            </a:r>
          </a:p>
          <a:p>
            <a:pPr lvl="1">
              <a:defRPr sz="2300"/>
            </a:pPr>
            <a:r>
              <a:rPr u="sng">
                <a:solidFill>
                  <a:srgbClr val="0000FF"/>
                </a:solidFill>
                <a:uFill>
                  <a:solidFill>
                    <a:srgbClr val="0000FF"/>
                  </a:solidFill>
                </a:uFill>
                <a:hlinkClick r:id="rId3" invalidUrl="" action="" tgtFrame="" tooltip="" history="1" highlightClick="0" endSnd="0"/>
              </a:rPr>
              <a:t>https://www.pwg.org/ipp/ipp-registrations.xml</a:t>
            </a:r>
          </a:p>
          <a:p>
            <a:pPr lvl="1">
              <a:defRPr sz="2300"/>
            </a:pPr>
            <a:r>
              <a:t>Continue to maintain this in parallel for new specifications</a:t>
            </a:r>
          </a:p>
          <a:p>
            <a:pPr lvl="1">
              <a:defRPr sz="2300"/>
            </a:pPr>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marL="383539" indent="-342899">
              <a:defRPr sz="2900"/>
            </a:pPr>
            <a:r>
              <a:t>IPP Everywhere Printer Self-Certifications:</a:t>
            </a:r>
          </a:p>
          <a:p>
            <a:pPr lvl="1">
              <a:defRPr sz="2300"/>
            </a:pPr>
            <a:r>
              <a:rPr u="sng">
                <a:solidFill>
                  <a:srgbClr val="0000FF"/>
                </a:solidFill>
                <a:uFill>
                  <a:solidFill>
                    <a:srgbClr val="0000FF"/>
                  </a:solidFill>
                </a:uFill>
                <a:hlinkClick r:id="rId5" invalidUrl="" action="" tgtFrame="" tooltip="" history="1" highlightClick="0" endSnd="0"/>
              </a:rPr>
              <a:t>https://www.pwg.org/printers</a:t>
            </a:r>
            <a:r>
              <a:t> </a:t>
            </a:r>
          </a:p>
          <a:p>
            <a:pPr lvl="1">
              <a:defRPr sz="2300"/>
            </a:pPr>
            <a:r>
              <a:rPr strike="sngStrike"/>
              <a:t>412</a:t>
            </a:r>
            <a:r>
              <a:t> </a:t>
            </a:r>
            <a:r>
              <a:rPr b="1">
                <a:solidFill>
                  <a:schemeClr val="accent5"/>
                </a:solidFill>
              </a:rPr>
              <a:t>533</a:t>
            </a:r>
            <a:r>
              <a:t> printers currently listed</a:t>
            </a:r>
          </a:p>
          <a:p>
            <a:pPr lvl="1">
              <a:defRPr sz="2300"/>
            </a:pPr>
            <a:r>
              <a:t>1.0 self-certification tools update 5 in June 2020, approved August 2020</a:t>
            </a:r>
          </a:p>
          <a:p>
            <a:pPr lvl="1">
              <a:defRPr sz="2300"/>
            </a:pPr>
            <a:r>
              <a:t>1.1 self-certification tools update 2 </a:t>
            </a:r>
            <a:r>
              <a:rPr b="1">
                <a:solidFill>
                  <a:schemeClr val="accent5"/>
                </a:solidFill>
              </a:rPr>
              <a:t>approved October 2020???</a:t>
            </a:r>
            <a:br/>
          </a:p>
          <a:p>
            <a:pPr marL="383539" indent="-342899">
              <a:defRPr sz="2900"/>
            </a:pPr>
            <a:r>
              <a:t>IPP Sample Code:</a:t>
            </a:r>
          </a:p>
          <a:p>
            <a:pPr lvl="1">
              <a:defRPr sz="2300"/>
            </a:pPr>
            <a:r>
              <a:t>Github repository:</a:t>
            </a:r>
          </a:p>
          <a:p>
            <a:pPr lvl="2">
              <a:defRPr sz="2300"/>
            </a:pPr>
            <a:r>
              <a:rPr u="sng">
                <a:solidFill>
                  <a:srgbClr val="0000FF"/>
                </a:solidFill>
                <a:uFill>
                  <a:solidFill>
                    <a:srgbClr val="0000FF"/>
                  </a:solidFill>
                </a:uFill>
                <a:hlinkClick r:id="rId6" invalidUrl="" action="" tgtFrame="" tooltip="" history="1" highlightClick="0" endSnd="0"/>
              </a:rPr>
              <a:t>https://github.com/istopwg/ippsample</a:t>
            </a:r>
          </a:p>
          <a:p>
            <a:pPr lvl="1">
              <a:defRPr sz="2300"/>
            </a:pPr>
            <a:r>
              <a:t>Fork of CUPS code includes ipp3dprinter,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