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F7EC6F3E-4800-4F05-9341-3E766F02B13C}"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827.pdf" TargetMode="External"/><Relationship Id="rId4" Type="http://schemas.openxmlformats.org/officeDocument/2006/relationships/hyperlink" Target="https://www.pwg.org/pipermail/pwg-announce/2020/003934.html"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docs.microsoft.com/en-us/universal-print/" TargetMode="External"/><Relationship Id="rId4" Type="http://schemas.openxmlformats.org/officeDocument/2006/relationships/hyperlink" Target="https://docs.microsoft.com/en-us/universal-print/hardware/universal-print-isv-connector" TargetMode="External"/><Relationship Id="rId5" Type="http://schemas.openxmlformats.org/officeDocument/2006/relationships/hyperlink" Target="https://docs.microsoft.com/en-us/universal-print/hardware/universal-print-oem-printer-registration"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1029-rev.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201029-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1029-rev.pdf"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iso.org/committee/53674.html" TargetMode="External"/><Relationship Id="rId4" Type="http://schemas.openxmlformats.org/officeDocument/2006/relationships/hyperlink" Target="https://www.sme.org/iramp/" TargetMode="External"/><Relationship Id="rId5" Type="http://schemas.openxmlformats.org/officeDocument/2006/relationships/hyperlink" Target="https://digitalconcrete2020.com/" TargetMode="External"/><Relationship Id="rId6" Type="http://schemas.openxmlformats.org/officeDocument/2006/relationships/hyperlink" Target="https://www.3mf.io" TargetMode="Externa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170615.pdf" TargetMode="External"/><Relationship Id="rId4" Type="http://schemas.openxmlformats.org/officeDocument/2006/relationships/hyperlink" Target="https://ftp.pwg.org/pub/pwg/ipp/wd/wd-ipp-charter-20201009-rev.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3, 2020"/>
          <p:cNvSpPr txBox="1"/>
          <p:nvPr>
            <p:ph type="subTitle" sz="half" idx="1"/>
          </p:nvPr>
        </p:nvSpPr>
        <p:spPr>
          <a:prstGeom prst="rect">
            <a:avLst/>
          </a:prstGeom>
        </p:spPr>
        <p:txBody>
          <a:bodyPr/>
          <a:lstStyle>
            <a:lvl1pPr marR="40639">
              <a:spcBef>
                <a:spcPts val="500"/>
              </a:spcBef>
            </a:lvl1pPr>
          </a:lstStyle>
          <a:p>
            <a:pPr/>
            <a:r>
              <a:t>November 3,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v2.1): 3 issues</a:t>
            </a:r>
          </a:p>
          <a:p>
            <a:pPr lvl="1">
              <a:defRPr sz="2200"/>
            </a:pPr>
            <a:r>
              <a:t>PWG 5100.5-2019 (Document Object v1.1): 4 issues</a:t>
            </a:r>
          </a:p>
          <a:p>
            <a:pPr lvl="1">
              <a:defRPr sz="2200"/>
            </a:pPr>
            <a:r>
              <a:t>PWG 5100.6-2003 (Page Overrides v1.0): 2 issues</a:t>
            </a:r>
          </a:p>
          <a:p>
            <a:pPr lvl="1">
              <a:defRPr sz="2200"/>
            </a:pPr>
            <a:r>
              <a:t>PWG 5100.7-2019 (Job Extensions v2.0): 5 issues</a:t>
            </a:r>
          </a:p>
          <a:p>
            <a:pPr lvl="1">
              <a:defRPr sz="2200"/>
            </a:pPr>
            <a:r>
              <a:t>PWG 5100.8-2003 ("-actuals" v1.0): 1 issue</a:t>
            </a:r>
          </a:p>
          <a:p>
            <a:pPr lvl="1">
              <a:defRPr sz="2200"/>
            </a:pPr>
            <a:r>
              <a:t>PWG 5100.9-2009 (Printer State Extensions v1.0): 2 issues</a:t>
            </a:r>
          </a:p>
          <a:p>
            <a:pPr lvl="1">
              <a:defRPr sz="2200"/>
            </a:pPr>
            <a:r>
              <a:t>PWG 5100.12-2015 (IPP 2.0, 2.1, and 2.2): 2 issues</a:t>
            </a:r>
          </a:p>
          <a:p>
            <a:pPr lvl="1">
              <a:defRPr sz="2200"/>
            </a:pPr>
            <a:r>
              <a:t>PWG 5100.15-2014 (FaxOut v1.0): 2 issues</a:t>
            </a:r>
          </a:p>
          <a:p>
            <a:pPr lvl="1">
              <a:defRPr sz="2200"/>
            </a:pPr>
            <a:r>
              <a:t>PWG 5100.18-2015 (Infrastructure Extensions v1.0): 6 issues</a:t>
            </a:r>
          </a:p>
          <a:p>
            <a:pPr lvl="1">
              <a:defRPr sz="2200"/>
            </a:pPr>
            <a:r>
              <a:t>PWG 5100.19-2015 (Implementor's Guide v2.0): 6 issues</a:t>
            </a:r>
          </a:p>
          <a:p>
            <a:pPr lvl="1">
              <a:defRPr sz="2200"/>
            </a:pPr>
            <a:r>
              <a:t>PWG 5100.22-2019 (System Service v1.0): 2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7 issues</a:t>
            </a:r>
          </a:p>
          <a:p>
            <a:pPr lvl="1">
              <a:defRPr sz="2200"/>
            </a:pPr>
            <a:r>
              <a:t>PWG 5100.13-2012 (JPS3 - Driverless Printing): 15 issues</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verywhere Self-Certification"/>
          <p:cNvSpPr txBox="1"/>
          <p:nvPr>
            <p:ph type="title"/>
          </p:nvPr>
        </p:nvSpPr>
        <p:spPr>
          <a:prstGeom prst="rect">
            <a:avLst/>
          </a:prstGeom>
        </p:spPr>
        <p:txBody>
          <a:bodyPr/>
          <a:lstStyle/>
          <a:p>
            <a:pPr/>
            <a:r>
              <a:t>IPP Everywhere Self-Certification</a:t>
            </a:r>
          </a:p>
        </p:txBody>
      </p:sp>
      <p:sp>
        <p:nvSpPr>
          <p:cNvPr id="167" name="Resources:…"/>
          <p:cNvSpPr txBox="1"/>
          <p:nvPr>
            <p:ph type="body" idx="1"/>
          </p:nvPr>
        </p:nvSpPr>
        <p:spPr>
          <a:prstGeom prst="rect">
            <a:avLst/>
          </a:prstGeom>
        </p:spPr>
        <p:txBody>
          <a:bodyPr/>
          <a:lstStyle/>
          <a:p>
            <a:pPr/>
            <a:r>
              <a:t>Resources:</a:t>
            </a:r>
          </a:p>
          <a:p>
            <a:pPr lvl="1"/>
            <a:r>
              <a:rPr u="sng">
                <a:solidFill>
                  <a:srgbClr val="0000FF"/>
                </a:solidFill>
                <a:uFill>
                  <a:solidFill>
                    <a:srgbClr val="0000FF"/>
                  </a:solidFill>
                </a:uFill>
                <a:hlinkClick r:id="rId3" invalidUrl="" action="" tgtFrame="" tooltip="" history="1" highlightClick="0" endSnd="0"/>
              </a:rPr>
              <a:t>https://www.pwg.org/ipp/everywhere.html</a:t>
            </a:r>
            <a:r>
              <a:t> (for info)</a:t>
            </a:r>
          </a:p>
          <a:p>
            <a:pPr lvl="1"/>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r>
              <a:rPr u="sng">
                <a:solidFill>
                  <a:srgbClr val="0000FF"/>
                </a:solidFill>
                <a:uFill>
                  <a:solidFill>
                    <a:srgbClr val="0000FF"/>
                  </a:solidFill>
                </a:uFill>
                <a:hlinkClick r:id="rId5" invalidUrl="" action="" tgtFrame="" tooltip="" history="1" highlightClick="0" endSnd="0"/>
              </a:rPr>
              <a:t>https://www.pwg.org/printers</a:t>
            </a:r>
            <a:r>
              <a:t> (printer list)</a:t>
            </a:r>
          </a:p>
          <a:p>
            <a:pPr lvl="1"/>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a:r>
              <a:t>Released v1.0 Update 5 of self-certification tools on June 17th, 2020 (approved on August 13th, 2020)</a:t>
            </a:r>
          </a:p>
          <a:p>
            <a:pPr lvl="1"/>
            <a:r>
              <a:t>v1.0 is tracking CUPS 2.2.x (previous stable branch)</a:t>
            </a:r>
          </a:p>
          <a:p>
            <a:pPr lvl="1"/>
            <a:r>
              <a:rPr b="1">
                <a:solidFill>
                  <a:schemeClr val="accent5"/>
                </a:solidFill>
              </a:rPr>
              <a:t>v1.0 certifications will be accepted until June 30, 2021</a:t>
            </a:r>
          </a:p>
          <a:p>
            <a:pPr/>
            <a:r>
              <a:t>Released v1.1 Update 2 tools on October 7th, 2020 </a:t>
            </a:r>
            <a:r>
              <a:rPr b="1">
                <a:solidFill>
                  <a:schemeClr val="accent5"/>
                </a:solidFill>
              </a:rPr>
              <a:t>(approved on October 22nd, 2020)</a:t>
            </a:r>
          </a:p>
          <a:p>
            <a:pPr lvl="1"/>
            <a:r>
              <a:t>v1.1 tracks CUPS 2.3.x (current stable branch)</a:t>
            </a:r>
          </a:p>
          <a:p>
            <a:pPr lvl="1"/>
            <a:r>
              <a:t>Future update 3 will address document format test issues identified by Lexmark</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Job Accounting with IPP v1.0"/>
          <p:cNvSpPr txBox="1"/>
          <p:nvPr>
            <p:ph type="title"/>
          </p:nvPr>
        </p:nvSpPr>
        <p:spPr>
          <a:prstGeom prst="rect">
            <a:avLst/>
          </a:prstGeom>
        </p:spPr>
        <p:txBody>
          <a:bodyPr/>
          <a:lstStyle/>
          <a:p>
            <a:pPr/>
            <a:r>
              <a:t>Job Accounting with IPP v1.0</a:t>
            </a:r>
          </a:p>
        </p:txBody>
      </p:sp>
      <p:sp>
        <p:nvSpPr>
          <p:cNvPr id="176" name="Stable draft:…"/>
          <p:cNvSpPr txBox="1"/>
          <p:nvPr>
            <p:ph type="body" idx="1"/>
          </p:nvPr>
        </p:nvSpPr>
        <p:spPr>
          <a:prstGeom prst="rect">
            <a:avLst/>
          </a:prstGeom>
        </p:spPr>
        <p:txBody>
          <a:bodyPr/>
          <a:lstStyle/>
          <a:p>
            <a:pPr/>
            <a:r>
              <a:t>Stable draft:</a:t>
            </a:r>
          </a:p>
          <a:p>
            <a:pPr lvl="1"/>
            <a:r>
              <a:rPr u="sng">
                <a:solidFill>
                  <a:srgbClr val="0000FF"/>
                </a:solidFill>
                <a:uFill>
                  <a:solidFill>
                    <a:srgbClr val="0000FF"/>
                  </a:solidFill>
                </a:uFill>
                <a:hlinkClick r:id="rId3" invalidUrl="" action="" tgtFrame="" tooltip="" history="1" highlightClick="0" endSnd="0"/>
              </a:rPr>
              <a:t>https://ftp.pwg.org/pub/pwg/ipp/wd/wd-ippaccounting10-20200827.pdf</a:t>
            </a:r>
          </a:p>
          <a:p>
            <a:pPr/>
            <a:r>
              <a:t>Best Practice document defining how to support job accounting with existing IPP attributes and functionality</a:t>
            </a:r>
          </a:p>
          <a:p>
            <a:pPr lvl="1"/>
            <a:r>
              <a:t>Like the Implementor's Guide but for standards-based job accounting</a:t>
            </a:r>
          </a:p>
          <a:p>
            <a:pPr/>
            <a:r>
              <a:t>In PWG Last Call, ends November 6, 2020 at 10pm PST</a:t>
            </a:r>
          </a:p>
          <a:p>
            <a:pPr lvl="1"/>
            <a:r>
              <a:rPr u="sng">
                <a:solidFill>
                  <a:srgbClr val="0000FF"/>
                </a:solidFill>
                <a:uFill>
                  <a:solidFill>
                    <a:srgbClr val="0000FF"/>
                  </a:solidFill>
                </a:uFill>
                <a:hlinkClick r:id="rId4" invalidUrl="" action="" tgtFrame="" tooltip="" history="1" highlightClick="0" endSnd="0"/>
              </a:rPr>
              <a:t>https://www.pwg.org/pipermail/pwg-announce/2020/003934.html</a:t>
            </a:r>
          </a:p>
          <a:p>
            <a:pPr lvl="1"/>
            <a:r>
              <a:rPr b="1">
                <a:solidFill>
                  <a:schemeClr val="accent5"/>
                </a:solidFill>
              </a:rPr>
              <a:t>We still need responses for quorum!</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4" name="Lunch Break"/>
          <p:cNvSpPr txBox="1"/>
          <p:nvPr>
            <p:ph type="ctrTitle"/>
          </p:nvPr>
        </p:nvSpPr>
        <p:spPr>
          <a:prstGeom prst="rect">
            <a:avLst/>
          </a:prstGeom>
        </p:spPr>
        <p:txBody>
          <a:bodyPr/>
          <a:lstStyle/>
          <a:p>
            <a:pPr/>
            <a:r>
              <a:t>Lunch Break</a:t>
            </a:r>
          </a:p>
        </p:txBody>
      </p:sp>
      <p:sp>
        <p:nvSpPr>
          <p:cNvPr id="185" name="Resuming at 12:30 EST"/>
          <p:cNvSpPr txBox="1"/>
          <p:nvPr>
            <p:ph type="subTitle" sz="half" idx="1"/>
          </p:nvPr>
        </p:nvSpPr>
        <p:spPr>
          <a:prstGeom prst="rect">
            <a:avLst/>
          </a:prstGeom>
        </p:spPr>
        <p:txBody>
          <a:bodyPr/>
          <a:lstStyle/>
          <a:p>
            <a:pPr/>
          </a:p>
          <a:p>
            <a:pPr>
              <a:defRPr i="1"/>
            </a:pPr>
            <a:r>
              <a:t>Resuming at 12:30 EST</a:t>
            </a: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3" name="IPP INFRA and Cloud Proxy Registration"/>
          <p:cNvSpPr txBox="1"/>
          <p:nvPr>
            <p:ph type="title"/>
          </p:nvPr>
        </p:nvSpPr>
        <p:spPr>
          <a:prstGeom prst="rect">
            <a:avLst/>
          </a:prstGeom>
        </p:spPr>
        <p:txBody>
          <a:bodyPr/>
          <a:lstStyle/>
          <a:p>
            <a:pPr/>
            <a:r>
              <a:t>IPP INFRA and Cloud Proxy Registration</a:t>
            </a:r>
          </a:p>
        </p:txBody>
      </p:sp>
      <p:sp>
        <p:nvSpPr>
          <p:cNvPr id="194" name="Working on IPP Registration to address:…"/>
          <p:cNvSpPr txBox="1"/>
          <p:nvPr>
            <p:ph type="body" idx="1"/>
          </p:nvPr>
        </p:nvSpPr>
        <p:spPr>
          <a:prstGeom prst="rect">
            <a:avLst/>
          </a:prstGeom>
        </p:spPr>
        <p:txBody>
          <a:bodyPr/>
          <a:lstStyle/>
          <a:p>
            <a:pPr/>
            <a:r>
              <a:t>Working on IPP Registration to address:</a:t>
            </a:r>
          </a:p>
          <a:p>
            <a:pPr lvl="1"/>
            <a:r>
              <a:t>X.509 certificate registration via Register-Output-Device extension</a:t>
            </a:r>
          </a:p>
          <a:p>
            <a:pPr lvl="1"/>
            <a:r>
              <a:t>X.509 certificate authentication for Proxy operations</a:t>
            </a:r>
          </a:p>
          <a:p>
            <a:pPr lvl="1"/>
            <a:r>
              <a:t>"output-device-x509-certificate (1setOf text(MAX))" operation attribute for Register-Output-Device</a:t>
            </a:r>
          </a:p>
          <a:p>
            <a:pPr lvl="1"/>
            <a:r>
              <a:t>"output-device-x509-certificate-supported (boolean)" System Description attribute</a:t>
            </a:r>
          </a:p>
          <a:p>
            <a:pPr lvl="1"/>
            <a:r>
              <a:t>Maybe an "output-device-database (1setOf collection)" Printer Status attribute as a replacement for "output-device-supported (name(127))" and "output-device-uuid-supported (1setOf uri)"</a:t>
            </a:r>
          </a:p>
          <a:p>
            <a:pPr lvl="2"/>
            <a:r>
              <a:t>Member attributes would be "output-device-name (name(127))", "output-device-uuid (uri)", and "output-device-x509-certificate (1setOf text(MAX))"</a:t>
            </a:r>
          </a:p>
          <a:p>
            <a:pPr/>
            <a:r>
              <a:t>Meanwhile, X.509 certificates are seeing some use in a new cloud-based print service from Microsoft...</a:t>
            </a:r>
          </a:p>
        </p:txBody>
      </p:sp>
      <p:sp>
        <p:nvSpPr>
          <p:cNvPr id="1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2" name="Microsoft Universal Print Service"/>
          <p:cNvSpPr txBox="1"/>
          <p:nvPr>
            <p:ph type="title"/>
          </p:nvPr>
        </p:nvSpPr>
        <p:spPr>
          <a:prstGeom prst="rect">
            <a:avLst/>
          </a:prstGeom>
        </p:spPr>
        <p:txBody>
          <a:bodyPr/>
          <a:lstStyle/>
          <a:p>
            <a:pPr/>
            <a:r>
              <a:t>Microsoft Universal Print Service</a:t>
            </a:r>
          </a:p>
        </p:txBody>
      </p:sp>
      <p:sp>
        <p:nvSpPr>
          <p:cNvPr id="203" name="Documentation:…"/>
          <p:cNvSpPr txBox="1"/>
          <p:nvPr>
            <p:ph type="body" idx="1"/>
          </p:nvPr>
        </p:nvSpPr>
        <p:spPr>
          <a:prstGeom prst="rect">
            <a:avLst/>
          </a:prstGeom>
        </p:spPr>
        <p:txBody>
          <a:bodyPr/>
          <a:lstStyle/>
          <a:p>
            <a:pPr marL="383539" indent="-342899">
              <a:defRPr sz="2800"/>
            </a:pPr>
            <a:r>
              <a:t>Documentation:</a:t>
            </a:r>
          </a:p>
          <a:p>
            <a:pPr lvl="1">
              <a:defRPr sz="2200"/>
            </a:pPr>
            <a:r>
              <a:rPr u="sng">
                <a:solidFill>
                  <a:srgbClr val="0000FF"/>
                </a:solidFill>
                <a:uFill>
                  <a:solidFill>
                    <a:srgbClr val="0000FF"/>
                  </a:solidFill>
                </a:uFill>
                <a:hlinkClick r:id="rId3" invalidUrl="" action="" tgtFrame="" tooltip="" history="1" highlightClick="0" endSnd="0"/>
              </a:rPr>
              <a:t>https://docs.microsoft.com/en-us/universal-print/</a:t>
            </a:r>
          </a:p>
          <a:p>
            <a:pPr lvl="1">
              <a:defRPr sz="2200"/>
            </a:pPr>
            <a:r>
              <a:rPr u="sng">
                <a:solidFill>
                  <a:srgbClr val="0000FF"/>
                </a:solidFill>
                <a:uFill>
                  <a:solidFill>
                    <a:srgbClr val="0000FF"/>
                  </a:solidFill>
                </a:uFill>
                <a:hlinkClick r:id="rId4" invalidUrl="" action="" tgtFrame="" tooltip="" history="1" highlightClick="0" endSnd="0"/>
              </a:rPr>
              <a:t>https://docs.microsoft.com/en-us/universal-print/hardware/universal-print-isv-connector</a:t>
            </a:r>
          </a:p>
          <a:p>
            <a:pPr lvl="1">
              <a:defRPr sz="2200"/>
            </a:pPr>
            <a:r>
              <a:rPr u="sng">
                <a:solidFill>
                  <a:srgbClr val="0000FF"/>
                </a:solidFill>
                <a:uFill>
                  <a:solidFill>
                    <a:srgbClr val="0000FF"/>
                  </a:solidFill>
                </a:uFill>
                <a:hlinkClick r:id="rId5" invalidUrl="" action="" tgtFrame="" tooltip="" history="1" highlightClick="0" endSnd="0"/>
              </a:rPr>
              <a:t>https://docs.microsoft.com/en-us/universal-print/hardware/universal-print-oem-printer-registration</a:t>
            </a:r>
          </a:p>
          <a:p>
            <a:pPr marL="383539" indent="-342899">
              <a:defRPr sz="2800"/>
            </a:pPr>
            <a:r>
              <a:t>Uses:</a:t>
            </a:r>
          </a:p>
          <a:p>
            <a:pPr lvl="1">
              <a:defRPr sz="2200"/>
            </a:pPr>
            <a:r>
              <a:t>PWG 5100.18: IPP Shared Infrastructure Extensions (INFRA)</a:t>
            </a:r>
          </a:p>
          <a:p>
            <a:pPr lvl="1">
              <a:defRPr sz="2200"/>
            </a:pPr>
            <a:r>
              <a:t>OAuth 2.0 for authentication of the registration request</a:t>
            </a:r>
          </a:p>
          <a:p>
            <a:pPr lvl="1">
              <a:defRPr sz="2200"/>
            </a:pPr>
            <a:r>
              <a:t>X.509 certificates </a:t>
            </a:r>
            <a:r>
              <a:rPr i="1"/>
              <a:t>and</a:t>
            </a:r>
            <a:r>
              <a:t> OAuth 2.0 for authentication of IPP Proxy requests</a:t>
            </a:r>
          </a:p>
          <a:p>
            <a:pPr marL="383539" indent="-342899">
              <a:defRPr sz="2800"/>
            </a:pPr>
            <a:r>
              <a:rPr i="1"/>
              <a:t>Does not use PWG 5100.22: IPP System Service v1.0</a:t>
            </a:r>
          </a:p>
          <a:p>
            <a:pPr lvl="1">
              <a:defRPr sz="2200"/>
            </a:pPr>
            <a:r>
              <a:t>Instead, uses a MS-specific RESTful registration endpoint</a:t>
            </a:r>
          </a:p>
          <a:p>
            <a:pPr lvl="1">
              <a:defRPr sz="2200"/>
            </a:pPr>
            <a:r>
              <a:t>Registration includes a 2048-bit RSA + SHA-256 X.509 certificate signing request (no support for ECDSA currently)</a:t>
            </a:r>
          </a:p>
          <a:p>
            <a:pPr lvl="1">
              <a:defRPr sz="2200"/>
            </a:pPr>
            <a:r>
              <a:t>The Universal Print service acts as a CA, generating the X.509 certificate the printer must use when authenticating IPP Proxy connections/requests</a:t>
            </a:r>
          </a:p>
          <a:p>
            <a:pPr marL="326390" indent="-285750">
              <a:spcBef>
                <a:spcPts val="600"/>
              </a:spcBef>
              <a:defRPr i="1" sz="2800"/>
            </a:pPr>
            <a:r>
              <a:t>Not clear whether IPP Notifications are used...</a:t>
            </a:r>
          </a:p>
        </p:txBody>
      </p:sp>
      <p:sp>
        <p:nvSpPr>
          <p:cNvPr id="2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1" name="Comparison of Registration Process"/>
          <p:cNvSpPr txBox="1"/>
          <p:nvPr>
            <p:ph type="title"/>
          </p:nvPr>
        </p:nvSpPr>
        <p:spPr>
          <a:prstGeom prst="rect">
            <a:avLst/>
          </a:prstGeom>
        </p:spPr>
        <p:txBody>
          <a:bodyPr/>
          <a:lstStyle/>
          <a:p>
            <a:pPr/>
            <a:r>
              <a:t>Comparison of Registration Process</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3" name="Line"/>
          <p:cNvSpPr/>
          <p:nvPr/>
        </p:nvSpPr>
        <p:spPr>
          <a:xfrm flipH="1">
            <a:off x="6502399" y="1625600"/>
            <a:ext cx="1" cy="7797800"/>
          </a:xfrm>
          <a:prstGeom prst="line">
            <a:avLst/>
          </a:prstGeom>
          <a:ln w="25400" cap="rnd">
            <a:solidFill>
              <a:srgbClr val="000000"/>
            </a:solidFill>
            <a:custDash>
              <a:ds d="100000" sp="200000"/>
            </a:custDash>
          </a:ln>
        </p:spPr>
        <p:txBody>
          <a:bodyPr lIns="0" tIns="0" rIns="0" bIns="0"/>
          <a:lstStyle/>
          <a:p>
            <a:pPr/>
          </a:p>
        </p:txBody>
      </p:sp>
      <p:sp>
        <p:nvSpPr>
          <p:cNvPr id="214" name="IPP INFRA + IPP SYSTEM"/>
          <p:cNvSpPr txBox="1"/>
          <p:nvPr/>
        </p:nvSpPr>
        <p:spPr>
          <a:xfrm>
            <a:off x="1506634" y="1782570"/>
            <a:ext cx="3507983" cy="4226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IPP INFRA + IPP SYSTEM</a:t>
            </a:r>
          </a:p>
        </p:txBody>
      </p:sp>
      <p:sp>
        <p:nvSpPr>
          <p:cNvPr id="215" name="IPP INFRA + MSUPS"/>
          <p:cNvSpPr txBox="1"/>
          <p:nvPr/>
        </p:nvSpPr>
        <p:spPr>
          <a:xfrm>
            <a:off x="8344697" y="1782570"/>
            <a:ext cx="2829811" cy="4226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IPP INFRA + MSUPS</a:t>
            </a:r>
          </a:p>
        </p:txBody>
      </p:sp>
      <p:sp>
        <p:nvSpPr>
          <p:cNvPr id="216" name="Proxy"/>
          <p:cNvSpPr txBox="1"/>
          <p:nvPr/>
        </p:nvSpPr>
        <p:spPr>
          <a:xfrm>
            <a:off x="429968" y="2474524"/>
            <a:ext cx="756437" cy="3608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vl1pPr>
          </a:lstStyle>
          <a:p>
            <a:pPr/>
            <a:r>
              <a:t>Proxy</a:t>
            </a:r>
          </a:p>
        </p:txBody>
      </p:sp>
      <p:sp>
        <p:nvSpPr>
          <p:cNvPr id="217" name="IPP System"/>
          <p:cNvSpPr txBox="1"/>
          <p:nvPr/>
        </p:nvSpPr>
        <p:spPr>
          <a:xfrm>
            <a:off x="4194613" y="2474524"/>
            <a:ext cx="1362092" cy="3608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vl1pPr>
          </a:lstStyle>
          <a:p>
            <a:pPr/>
            <a:r>
              <a:t>IPP System</a:t>
            </a:r>
          </a:p>
        </p:txBody>
      </p:sp>
      <p:sp>
        <p:nvSpPr>
          <p:cNvPr id="218" name="MSUPS Server"/>
          <p:cNvSpPr txBox="1"/>
          <p:nvPr/>
        </p:nvSpPr>
        <p:spPr>
          <a:xfrm>
            <a:off x="10516937" y="2474524"/>
            <a:ext cx="1721847" cy="3608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vl1pPr>
          </a:lstStyle>
          <a:p>
            <a:pPr/>
            <a:r>
              <a:t>MSUPS Server</a:t>
            </a:r>
          </a:p>
        </p:txBody>
      </p:sp>
      <p:sp>
        <p:nvSpPr>
          <p:cNvPr id="219" name="Proxy"/>
          <p:cNvSpPr txBox="1"/>
          <p:nvPr/>
        </p:nvSpPr>
        <p:spPr>
          <a:xfrm>
            <a:off x="6934402" y="2474524"/>
            <a:ext cx="756437" cy="36082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vl1pPr>
          </a:lstStyle>
          <a:p>
            <a:pPr/>
            <a:r>
              <a:t>Proxy</a:t>
            </a:r>
          </a:p>
        </p:txBody>
      </p:sp>
      <p:sp>
        <p:nvSpPr>
          <p:cNvPr id="220" name="POST /ipp/system…"/>
          <p:cNvSpPr txBox="1"/>
          <p:nvPr/>
        </p:nvSpPr>
        <p:spPr>
          <a:xfrm>
            <a:off x="408227" y="2990340"/>
            <a:ext cx="3464476" cy="1346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POST /ipp/system</a:t>
            </a:r>
          </a:p>
          <a:p>
            <a:pPr>
              <a:defRPr sz="1200">
                <a:latin typeface="Courier New"/>
                <a:ea typeface="Courier New"/>
                <a:cs typeface="Courier New"/>
                <a:sym typeface="Courier New"/>
              </a:defRPr>
            </a:pPr>
            <a:r>
              <a:t>Content-Type: application/ipp</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Register-Output-Device</a:t>
            </a:r>
          </a:p>
          <a:p>
            <a:pPr>
              <a:defRPr sz="1200">
                <a:latin typeface="Courier New"/>
                <a:ea typeface="Courier New"/>
                <a:cs typeface="Courier New"/>
                <a:sym typeface="Courier New"/>
              </a:defRPr>
            </a:pPr>
            <a:r>
              <a:t>system-uri="..."</a:t>
            </a:r>
          </a:p>
          <a:p>
            <a:pPr>
              <a:defRPr sz="1200">
                <a:latin typeface="Courier New"/>
                <a:ea typeface="Courier New"/>
                <a:cs typeface="Courier New"/>
                <a:sym typeface="Courier New"/>
              </a:defRPr>
            </a:pPr>
            <a:r>
              <a:t>output-device-uuid="..."</a:t>
            </a:r>
          </a:p>
          <a:p>
            <a:pPr>
              <a:defRPr sz="1200">
                <a:latin typeface="Courier New"/>
                <a:ea typeface="Courier New"/>
                <a:cs typeface="Courier New"/>
                <a:sym typeface="Courier New"/>
              </a:defRPr>
            </a:pPr>
            <a:r>
              <a:t>output-device-x509-certificate="..."</a:t>
            </a:r>
          </a:p>
        </p:txBody>
      </p:sp>
      <p:sp>
        <p:nvSpPr>
          <p:cNvPr id="221" name="HTTP/1.1 200 OK…"/>
          <p:cNvSpPr txBox="1"/>
          <p:nvPr/>
        </p:nvSpPr>
        <p:spPr>
          <a:xfrm>
            <a:off x="2946400" y="7681210"/>
            <a:ext cx="2824291" cy="99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HTTP/1.1 200 OK</a:t>
            </a:r>
          </a:p>
          <a:p>
            <a:pPr>
              <a:defRPr sz="1200">
                <a:latin typeface="Courier New"/>
                <a:ea typeface="Courier New"/>
                <a:cs typeface="Courier New"/>
                <a:sym typeface="Courier New"/>
              </a:defRPr>
            </a:pPr>
            <a:r>
              <a:t>Content-Type: application/ipp</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successful-ok</a:t>
            </a:r>
          </a:p>
          <a:p>
            <a:pPr>
              <a:defRPr sz="1200">
                <a:latin typeface="Courier New"/>
                <a:ea typeface="Courier New"/>
                <a:cs typeface="Courier New"/>
                <a:sym typeface="Courier New"/>
              </a:defRPr>
            </a:pPr>
            <a:r>
              <a:t>printer-xri-supported={...}</a:t>
            </a:r>
          </a:p>
        </p:txBody>
      </p:sp>
      <p:sp>
        <p:nvSpPr>
          <p:cNvPr id="222" name="POST /ipp/system…"/>
          <p:cNvSpPr txBox="1"/>
          <p:nvPr/>
        </p:nvSpPr>
        <p:spPr>
          <a:xfrm>
            <a:off x="408227" y="5903214"/>
            <a:ext cx="3464476" cy="1524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POST /ipp/system</a:t>
            </a:r>
          </a:p>
          <a:p>
            <a:pPr>
              <a:defRPr sz="1200">
                <a:latin typeface="Courier New"/>
                <a:ea typeface="Courier New"/>
                <a:cs typeface="Courier New"/>
                <a:sym typeface="Courier New"/>
              </a:defRPr>
            </a:pPr>
            <a:r>
              <a:t>Content-Type: application/ipp</a:t>
            </a:r>
          </a:p>
          <a:p>
            <a:pPr>
              <a:defRPr sz="1200">
                <a:latin typeface="Courier New"/>
                <a:ea typeface="Courier New"/>
                <a:cs typeface="Courier New"/>
                <a:sym typeface="Courier New"/>
              </a:defRPr>
            </a:pPr>
            <a:r>
              <a:t>Authorization: Bearer ...</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Register-Output-Device</a:t>
            </a:r>
          </a:p>
          <a:p>
            <a:pPr>
              <a:defRPr sz="1200">
                <a:latin typeface="Courier New"/>
                <a:ea typeface="Courier New"/>
                <a:cs typeface="Courier New"/>
                <a:sym typeface="Courier New"/>
              </a:defRPr>
            </a:pPr>
            <a:r>
              <a:t>system-uri="..."</a:t>
            </a:r>
          </a:p>
          <a:p>
            <a:pPr>
              <a:defRPr sz="1200">
                <a:latin typeface="Courier New"/>
                <a:ea typeface="Courier New"/>
                <a:cs typeface="Courier New"/>
                <a:sym typeface="Courier New"/>
              </a:defRPr>
            </a:pPr>
            <a:r>
              <a:t>output-device-uuid="..."</a:t>
            </a:r>
          </a:p>
          <a:p>
            <a:pPr>
              <a:defRPr sz="1200">
                <a:latin typeface="Courier New"/>
                <a:ea typeface="Courier New"/>
                <a:cs typeface="Courier New"/>
                <a:sym typeface="Courier New"/>
              </a:defRPr>
            </a:pPr>
            <a:r>
              <a:t>output-device-x509-certificate="..."</a:t>
            </a:r>
          </a:p>
        </p:txBody>
      </p:sp>
      <p:sp>
        <p:nvSpPr>
          <p:cNvPr id="223" name="HTTP/1.1 401 Unauthorized…"/>
          <p:cNvSpPr txBox="1"/>
          <p:nvPr/>
        </p:nvSpPr>
        <p:spPr>
          <a:xfrm>
            <a:off x="2942813" y="4568570"/>
            <a:ext cx="3464476"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HTTP/1.1 401 Unauthorized</a:t>
            </a:r>
          </a:p>
          <a:p>
            <a:pPr>
              <a:defRPr sz="1200">
                <a:latin typeface="Courier New"/>
                <a:ea typeface="Courier New"/>
                <a:cs typeface="Courier New"/>
                <a:sym typeface="Courier New"/>
              </a:defRPr>
            </a:pPr>
            <a:r>
              <a:t>WWW-Authenticate: Bearer realm="..."</a:t>
            </a:r>
          </a:p>
        </p:txBody>
      </p:sp>
      <p:sp>
        <p:nvSpPr>
          <p:cNvPr id="224" name="Proxy obtains OAuth bearer token via authorization server"/>
          <p:cNvSpPr/>
          <p:nvPr/>
        </p:nvSpPr>
        <p:spPr>
          <a:xfrm>
            <a:off x="419100" y="5206388"/>
            <a:ext cx="2281089" cy="580540"/>
          </a:xfrm>
          <a:prstGeom prst="rect">
            <a:avLst/>
          </a:prstGeom>
          <a:solidFill>
            <a:srgbClr val="FFA941"/>
          </a:solidFill>
          <a:ln w="254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nchor="ctr"/>
          <a:lstStyle>
            <a:lvl1pPr>
              <a:defRPr i="1" sz="1200"/>
            </a:lvl1pPr>
          </a:lstStyle>
          <a:p>
            <a:pPr/>
            <a:r>
              <a:t>Proxy obtains OAuth bearer token via authorization server</a:t>
            </a:r>
          </a:p>
        </p:txBody>
      </p:sp>
      <p:sp>
        <p:nvSpPr>
          <p:cNvPr id="225" name="Line"/>
          <p:cNvSpPr/>
          <p:nvPr/>
        </p:nvSpPr>
        <p:spPr>
          <a:xfrm>
            <a:off x="2095499" y="3135185"/>
            <a:ext cx="2829811" cy="1"/>
          </a:xfrm>
          <a:prstGeom prst="line">
            <a:avLst/>
          </a:prstGeom>
          <a:ln w="25400">
            <a:solidFill>
              <a:srgbClr val="000000"/>
            </a:solidFill>
            <a:tailEnd type="triangle"/>
          </a:ln>
        </p:spPr>
        <p:txBody>
          <a:bodyPr lIns="0" tIns="0" rIns="0" bIns="0"/>
          <a:lstStyle/>
          <a:p>
            <a:pPr/>
          </a:p>
        </p:txBody>
      </p:sp>
      <p:sp>
        <p:nvSpPr>
          <p:cNvPr id="226" name="Line"/>
          <p:cNvSpPr/>
          <p:nvPr/>
        </p:nvSpPr>
        <p:spPr>
          <a:xfrm>
            <a:off x="2095500" y="6046975"/>
            <a:ext cx="2829810" cy="1"/>
          </a:xfrm>
          <a:prstGeom prst="line">
            <a:avLst/>
          </a:prstGeom>
          <a:ln w="25400">
            <a:solidFill>
              <a:srgbClr val="000000"/>
            </a:solidFill>
            <a:tailEnd type="triangle"/>
          </a:ln>
        </p:spPr>
        <p:txBody>
          <a:bodyPr lIns="0" tIns="0" rIns="0" bIns="0"/>
          <a:lstStyle/>
          <a:p>
            <a:pPr/>
          </a:p>
        </p:txBody>
      </p:sp>
      <p:sp>
        <p:nvSpPr>
          <p:cNvPr id="227" name="Line"/>
          <p:cNvSpPr/>
          <p:nvPr/>
        </p:nvSpPr>
        <p:spPr>
          <a:xfrm flipH="1">
            <a:off x="823647" y="4714365"/>
            <a:ext cx="2152999" cy="1"/>
          </a:xfrm>
          <a:prstGeom prst="line">
            <a:avLst/>
          </a:prstGeom>
          <a:ln w="25400">
            <a:solidFill>
              <a:srgbClr val="000000"/>
            </a:solidFill>
            <a:tailEnd type="triangle"/>
          </a:ln>
        </p:spPr>
        <p:txBody>
          <a:bodyPr lIns="0" tIns="0" rIns="0" bIns="0"/>
          <a:lstStyle/>
          <a:p>
            <a:pPr/>
          </a:p>
        </p:txBody>
      </p:sp>
      <p:sp>
        <p:nvSpPr>
          <p:cNvPr id="228" name="Line"/>
          <p:cNvSpPr/>
          <p:nvPr/>
        </p:nvSpPr>
        <p:spPr>
          <a:xfrm flipH="1">
            <a:off x="823647" y="7831849"/>
            <a:ext cx="2152999" cy="1"/>
          </a:xfrm>
          <a:prstGeom prst="line">
            <a:avLst/>
          </a:prstGeom>
          <a:ln w="25400">
            <a:solidFill>
              <a:srgbClr val="000000"/>
            </a:solidFill>
            <a:tailEnd type="triangle"/>
          </a:ln>
        </p:spPr>
        <p:txBody>
          <a:bodyPr lIns="0" tIns="0" rIns="0" bIns="0"/>
          <a:lstStyle/>
          <a:p>
            <a:pPr/>
          </a:p>
        </p:txBody>
      </p:sp>
      <p:sp>
        <p:nvSpPr>
          <p:cNvPr id="229" name="POST /api/v1.0/register…"/>
          <p:cNvSpPr txBox="1"/>
          <p:nvPr/>
        </p:nvSpPr>
        <p:spPr>
          <a:xfrm>
            <a:off x="6821727" y="3744594"/>
            <a:ext cx="2458472" cy="1168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POST /api/v1.0/register</a:t>
            </a:r>
          </a:p>
          <a:p>
            <a:pPr>
              <a:defRPr sz="1200">
                <a:latin typeface="Courier New"/>
                <a:ea typeface="Courier New"/>
                <a:cs typeface="Courier New"/>
                <a:sym typeface="Courier New"/>
              </a:defRPr>
            </a:pPr>
            <a:r>
              <a:t>Content-Type: text/json</a:t>
            </a:r>
          </a:p>
          <a:p>
            <a:pPr>
              <a:defRPr sz="1200">
                <a:latin typeface="Courier New"/>
                <a:ea typeface="Courier New"/>
                <a:cs typeface="Courier New"/>
                <a:sym typeface="Courier New"/>
              </a:defRPr>
            </a:pPr>
            <a:r>
              <a:t>Authorization: Bearer ...</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device_id="..."</a:t>
            </a:r>
          </a:p>
          <a:p>
            <a:pPr>
              <a:defRPr sz="1200">
                <a:latin typeface="Courier New"/>
                <a:ea typeface="Courier New"/>
                <a:cs typeface="Courier New"/>
                <a:sym typeface="Courier New"/>
              </a:defRPr>
            </a:pPr>
            <a:r>
              <a:t>certificate_request={...}</a:t>
            </a:r>
          </a:p>
        </p:txBody>
      </p:sp>
      <p:sp>
        <p:nvSpPr>
          <p:cNvPr id="230" name="Proxy obtains OAuth bearer token via authorization server"/>
          <p:cNvSpPr/>
          <p:nvPr/>
        </p:nvSpPr>
        <p:spPr>
          <a:xfrm>
            <a:off x="6910418" y="2987000"/>
            <a:ext cx="2281090" cy="580540"/>
          </a:xfrm>
          <a:prstGeom prst="rect">
            <a:avLst/>
          </a:prstGeom>
          <a:solidFill>
            <a:srgbClr val="FFA941"/>
          </a:solidFill>
          <a:ln w="254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nchor="ctr"/>
          <a:lstStyle>
            <a:lvl1pPr>
              <a:defRPr i="1" sz="1200"/>
            </a:lvl1pPr>
          </a:lstStyle>
          <a:p>
            <a:pPr/>
            <a:r>
              <a:t>Proxy obtains OAuth bearer token via authorization server</a:t>
            </a:r>
          </a:p>
        </p:txBody>
      </p:sp>
      <p:sp>
        <p:nvSpPr>
          <p:cNvPr id="231" name="HTTP/1.1 200 OK…"/>
          <p:cNvSpPr txBox="1"/>
          <p:nvPr/>
        </p:nvSpPr>
        <p:spPr>
          <a:xfrm>
            <a:off x="10028154" y="5123321"/>
            <a:ext cx="2275563" cy="990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HTTP/1.1 200 OK</a:t>
            </a:r>
          </a:p>
          <a:p>
            <a:pPr>
              <a:defRPr sz="1200">
                <a:latin typeface="Courier New"/>
                <a:ea typeface="Courier New"/>
                <a:cs typeface="Courier New"/>
                <a:sym typeface="Courier New"/>
              </a:defRPr>
            </a:pPr>
            <a:r>
              <a:t>Content-Type: text/json</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registration_id="..."</a:t>
            </a:r>
          </a:p>
          <a:p>
            <a:pPr>
              <a:defRPr sz="1200">
                <a:latin typeface="Courier New"/>
                <a:ea typeface="Courier New"/>
                <a:cs typeface="Courier New"/>
                <a:sym typeface="Courier New"/>
              </a:defRPr>
            </a:pPr>
            <a:r>
              <a:t>interval="..."</a:t>
            </a:r>
          </a:p>
        </p:txBody>
      </p:sp>
      <p:sp>
        <p:nvSpPr>
          <p:cNvPr id="232" name="GET /api/v1.0/register?registration_id=&quot;...&quot;…"/>
          <p:cNvSpPr txBox="1"/>
          <p:nvPr/>
        </p:nvSpPr>
        <p:spPr>
          <a:xfrm>
            <a:off x="6821727" y="6910849"/>
            <a:ext cx="419611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GET /api/v1.0/register?registration_id="..."</a:t>
            </a:r>
          </a:p>
          <a:p>
            <a:pPr>
              <a:defRPr sz="1200">
                <a:latin typeface="Courier New"/>
                <a:ea typeface="Courier New"/>
                <a:cs typeface="Courier New"/>
                <a:sym typeface="Courier New"/>
              </a:defRPr>
            </a:pPr>
            <a:r>
              <a:t>Authorization: Bearer ...</a:t>
            </a:r>
          </a:p>
        </p:txBody>
      </p:sp>
      <p:sp>
        <p:nvSpPr>
          <p:cNvPr id="233" name="HTTP/1.1 200 OK…"/>
          <p:cNvSpPr txBox="1"/>
          <p:nvPr/>
        </p:nvSpPr>
        <p:spPr>
          <a:xfrm>
            <a:off x="10028154" y="7603249"/>
            <a:ext cx="2458473" cy="170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00">
                <a:latin typeface="Courier New"/>
                <a:ea typeface="Courier New"/>
                <a:cs typeface="Courier New"/>
                <a:sym typeface="Courier New"/>
              </a:defRPr>
            </a:pPr>
            <a:r>
              <a:t>HTTP/1.1 200 OK</a:t>
            </a:r>
          </a:p>
          <a:p>
            <a:pPr>
              <a:defRPr sz="1200">
                <a:latin typeface="Courier New"/>
                <a:ea typeface="Courier New"/>
                <a:cs typeface="Courier New"/>
                <a:sym typeface="Courier New"/>
              </a:defRPr>
            </a:pPr>
            <a:r>
              <a:t>Content-Type: text/json</a:t>
            </a:r>
          </a:p>
          <a:p>
            <a:pPr>
              <a:defRPr sz="1200">
                <a:latin typeface="Courier New"/>
                <a:ea typeface="Courier New"/>
                <a:cs typeface="Courier New"/>
                <a:sym typeface="Courier New"/>
              </a:defRPr>
            </a:pPr>
          </a:p>
          <a:p>
            <a:pPr>
              <a:defRPr sz="1200">
                <a:latin typeface="Courier New"/>
                <a:ea typeface="Courier New"/>
                <a:cs typeface="Courier New"/>
                <a:sym typeface="Courier New"/>
              </a:defRPr>
            </a:pPr>
            <a:r>
              <a:t>cloud_device_id="..."</a:t>
            </a:r>
          </a:p>
          <a:p>
            <a:pPr>
              <a:defRPr sz="1200">
                <a:latin typeface="Courier New"/>
                <a:ea typeface="Courier New"/>
                <a:cs typeface="Courier New"/>
                <a:sym typeface="Courier New"/>
              </a:defRPr>
            </a:pPr>
            <a:r>
              <a:t>certificate="..."</a:t>
            </a:r>
          </a:p>
          <a:p>
            <a:pPr>
              <a:defRPr sz="1200">
                <a:latin typeface="Courier New"/>
                <a:ea typeface="Courier New"/>
                <a:cs typeface="Courier New"/>
                <a:sym typeface="Courier New"/>
              </a:defRPr>
            </a:pPr>
            <a:r>
              <a:t>print_svc_url="..."</a:t>
            </a:r>
          </a:p>
          <a:p>
            <a:pPr>
              <a:defRPr sz="1200">
                <a:latin typeface="Courier New"/>
                <a:ea typeface="Courier New"/>
                <a:cs typeface="Courier New"/>
                <a:sym typeface="Courier New"/>
              </a:defRPr>
            </a:pPr>
            <a:r>
              <a:t>notification_url="..."</a:t>
            </a:r>
          </a:p>
          <a:p>
            <a:pPr>
              <a:defRPr sz="1200">
                <a:latin typeface="Courier New"/>
                <a:ea typeface="Courier New"/>
                <a:cs typeface="Courier New"/>
                <a:sym typeface="Courier New"/>
              </a:defRPr>
            </a:pPr>
            <a:r>
              <a:t>mcp_svc_resource_id="..."</a:t>
            </a:r>
          </a:p>
          <a:p>
            <a:pPr>
              <a:defRPr sz="1200">
                <a:latin typeface="Courier New"/>
                <a:ea typeface="Courier New"/>
                <a:cs typeface="Courier New"/>
                <a:sym typeface="Courier New"/>
              </a:defRPr>
            </a:pPr>
            <a:r>
              <a:t>device_token_url="..."</a:t>
            </a:r>
          </a:p>
        </p:txBody>
      </p:sp>
      <p:sp>
        <p:nvSpPr>
          <p:cNvPr id="234" name="Line"/>
          <p:cNvSpPr/>
          <p:nvPr/>
        </p:nvSpPr>
        <p:spPr>
          <a:xfrm>
            <a:off x="9132097" y="3882954"/>
            <a:ext cx="2275563" cy="1"/>
          </a:xfrm>
          <a:prstGeom prst="line">
            <a:avLst/>
          </a:prstGeom>
          <a:ln w="25400">
            <a:solidFill>
              <a:srgbClr val="000000"/>
            </a:solidFill>
            <a:tailEnd type="triangle"/>
          </a:ln>
        </p:spPr>
        <p:txBody>
          <a:bodyPr lIns="0" tIns="0" rIns="0" bIns="0"/>
          <a:lstStyle/>
          <a:p>
            <a:pPr/>
          </a:p>
        </p:txBody>
      </p:sp>
      <p:sp>
        <p:nvSpPr>
          <p:cNvPr id="235" name="Line"/>
          <p:cNvSpPr/>
          <p:nvPr/>
        </p:nvSpPr>
        <p:spPr>
          <a:xfrm>
            <a:off x="11024984" y="7062512"/>
            <a:ext cx="350513" cy="1"/>
          </a:xfrm>
          <a:prstGeom prst="line">
            <a:avLst/>
          </a:prstGeom>
          <a:ln w="25400">
            <a:solidFill>
              <a:srgbClr val="000000"/>
            </a:solidFill>
            <a:tailEnd type="triangle"/>
          </a:ln>
        </p:spPr>
        <p:txBody>
          <a:bodyPr lIns="0" tIns="0" rIns="0" bIns="0"/>
          <a:lstStyle/>
          <a:p>
            <a:pPr/>
          </a:p>
        </p:txBody>
      </p:sp>
      <p:sp>
        <p:nvSpPr>
          <p:cNvPr id="236" name="Line"/>
          <p:cNvSpPr/>
          <p:nvPr/>
        </p:nvSpPr>
        <p:spPr>
          <a:xfrm flipH="1">
            <a:off x="7346035" y="5279206"/>
            <a:ext cx="2650249" cy="1"/>
          </a:xfrm>
          <a:prstGeom prst="line">
            <a:avLst/>
          </a:prstGeom>
          <a:ln w="25400">
            <a:solidFill>
              <a:srgbClr val="000000"/>
            </a:solidFill>
            <a:tailEnd type="triangle"/>
          </a:ln>
        </p:spPr>
        <p:txBody>
          <a:bodyPr lIns="0" tIns="0" rIns="0" bIns="0"/>
          <a:lstStyle/>
          <a:p>
            <a:pPr/>
          </a:p>
        </p:txBody>
      </p:sp>
      <p:sp>
        <p:nvSpPr>
          <p:cNvPr id="237" name="Line"/>
          <p:cNvSpPr/>
          <p:nvPr/>
        </p:nvSpPr>
        <p:spPr>
          <a:xfrm flipH="1">
            <a:off x="7346035" y="7753349"/>
            <a:ext cx="2650249" cy="1"/>
          </a:xfrm>
          <a:prstGeom prst="line">
            <a:avLst/>
          </a:prstGeom>
          <a:ln w="25400">
            <a:solidFill>
              <a:srgbClr val="000000"/>
            </a:solidFill>
            <a:tailEnd type="triangle"/>
          </a:ln>
        </p:spPr>
        <p:txBody>
          <a:bodyPr lIns="0" tIns="0" rIns="0" bIns="0"/>
          <a:lstStyle/>
          <a:p>
            <a:pPr/>
          </a:p>
        </p:txBody>
      </p:sp>
      <p:sp>
        <p:nvSpPr>
          <p:cNvPr id="238" name="Proxy polls server to until registration is completed..."/>
          <p:cNvSpPr/>
          <p:nvPr/>
        </p:nvSpPr>
        <p:spPr>
          <a:xfrm>
            <a:off x="6910418" y="6149943"/>
            <a:ext cx="2281090" cy="580539"/>
          </a:xfrm>
          <a:prstGeom prst="rect">
            <a:avLst/>
          </a:prstGeom>
          <a:solidFill>
            <a:srgbClr val="FFA941"/>
          </a:solidFill>
          <a:ln w="254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nchor="ctr"/>
          <a:lstStyle>
            <a:lvl1pPr>
              <a:defRPr i="1" sz="1200"/>
            </a:lvl1pPr>
          </a:lstStyle>
          <a:p>
            <a:pPr/>
            <a:r>
              <a:t>Proxy polls server to until registration is completed...</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5" name="Comparison of Data Elements"/>
          <p:cNvSpPr txBox="1"/>
          <p:nvPr>
            <p:ph type="title"/>
          </p:nvPr>
        </p:nvSpPr>
        <p:spPr>
          <a:prstGeom prst="rect">
            <a:avLst/>
          </a:prstGeom>
        </p:spPr>
        <p:txBody>
          <a:bodyPr/>
          <a:lstStyle/>
          <a:p>
            <a:pPr/>
            <a:r>
              <a:t>Comparison of Data Elements</a:t>
            </a:r>
          </a:p>
        </p:txBody>
      </p:sp>
      <p:sp>
        <p:nvSpPr>
          <p:cNvPr id="24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47" name="Table"/>
          <p:cNvGraphicFramePr/>
          <p:nvPr/>
        </p:nvGraphicFramePr>
        <p:xfrm>
          <a:off x="818705" y="1929955"/>
          <a:ext cx="11395965" cy="7217665"/>
        </p:xfrm>
        <a:graphic xmlns:a="http://schemas.openxmlformats.org/drawingml/2006/main">
          <a:graphicData uri="http://schemas.openxmlformats.org/drawingml/2006/table">
            <a:tbl>
              <a:tblPr firstCol="0" firstRow="1" lastCol="0" lastRow="0" bandCol="0" bandRow="0" rtl="0">
                <a:tableStyleId>{8F44A2F1-9E1F-4B54-A3A2-5F16C0AD49E2}</a:tableStyleId>
              </a:tblPr>
              <a:tblGrid>
                <a:gridCol w="3989000"/>
                <a:gridCol w="4145015"/>
                <a:gridCol w="3233374"/>
              </a:tblGrid>
              <a:tr h="443296">
                <a:tc>
                  <a:txBody>
                    <a:bodyPr/>
                    <a:lstStyle/>
                    <a:p>
                      <a:pPr marR="57799" defTabSz="1295400">
                        <a:spcBef>
                          <a:spcPts val="600"/>
                        </a:spcBef>
                        <a:tabLst>
                          <a:tab pos="1295400" algn="l"/>
                        </a:tabLst>
                        <a:defRPr sz="1800">
                          <a:uFillTx/>
                        </a:defRPr>
                      </a:pPr>
                      <a:r>
                        <a:rPr b="1" sz="2200">
                          <a:uFill>
                            <a:solidFill>
                              <a:srgbClr val="000000"/>
                            </a:solidFill>
                          </a:uFill>
                          <a:latin typeface="Arial"/>
                          <a:ea typeface="Arial"/>
                          <a:cs typeface="Arial"/>
                        </a:rPr>
                        <a:t>Description</a:t>
                      </a:r>
                    </a:p>
                  </a:txBody>
                  <a:tcPr marL="50800" marR="50800" marT="50800" marB="50800" anchor="t" anchorCtr="0" horzOverflow="overflow">
                    <a:lnL w="28575">
                      <a:solidFill>
                        <a:srgbClr val="000000"/>
                      </a:solidFill>
                      <a:miter lim="400000"/>
                    </a:lnL>
                  </a:tcPr>
                </a:tc>
                <a:tc>
                  <a:txBody>
                    <a:bodyPr/>
                    <a:lstStyle/>
                    <a:p>
                      <a:pPr marR="57799" defTabSz="1295400">
                        <a:spcBef>
                          <a:spcPts val="600"/>
                        </a:spcBef>
                        <a:tabLst>
                          <a:tab pos="1295400" algn="l"/>
                        </a:tabLst>
                        <a:defRPr sz="1800">
                          <a:uFillTx/>
                        </a:defRPr>
                      </a:pPr>
                      <a:r>
                        <a:rPr b="1" sz="2200">
                          <a:uFill>
                            <a:solidFill>
                              <a:srgbClr val="000000"/>
                            </a:solidFill>
                          </a:uFill>
                          <a:latin typeface="Arial"/>
                          <a:ea typeface="Arial"/>
                          <a:cs typeface="Arial"/>
                        </a:rPr>
                        <a:t>IPP System</a:t>
                      </a:r>
                    </a:p>
                  </a:txBody>
                  <a:tcPr marL="50800" marR="50800" marT="50800" marB="50800" anchor="t" anchorCtr="0" horzOverflow="overflow"/>
                </a:tc>
                <a:tc>
                  <a:txBody>
                    <a:bodyPr/>
                    <a:lstStyle/>
                    <a:p>
                      <a:pPr marR="57799" defTabSz="1295400">
                        <a:spcBef>
                          <a:spcPts val="600"/>
                        </a:spcBef>
                        <a:tabLst>
                          <a:tab pos="1295400" algn="l"/>
                        </a:tabLst>
                        <a:defRPr sz="1800">
                          <a:uFillTx/>
                        </a:defRPr>
                      </a:pPr>
                      <a:r>
                        <a:rPr b="1" sz="2200">
                          <a:uFill>
                            <a:solidFill>
                              <a:srgbClr val="000000"/>
                            </a:solidFill>
                          </a:uFill>
                          <a:latin typeface="Arial"/>
                          <a:ea typeface="Arial"/>
                          <a:cs typeface="Arial"/>
                        </a:rPr>
                        <a:t>MSUPS</a:t>
                      </a:r>
                    </a:p>
                  </a:txBody>
                  <a:tcPr marL="50800" marR="50800" marT="50800" marB="50800" anchor="t" anchorCtr="0" horzOverflow="overflow">
                    <a:lnR w="28575">
                      <a:solidFill>
                        <a:srgbClr val="000000"/>
                      </a:solidFill>
                      <a:miter lim="400000"/>
                    </a:lnR>
                  </a:tcPr>
                </a:tc>
              </a:tr>
              <a:tr h="4353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Cloud printer UUID</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printer-uuid</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cloud_device_id</a:t>
                      </a:r>
                    </a:p>
                  </a:txBody>
                  <a:tcPr marL="50800" marR="50800" marT="50800" marB="50800" anchor="t" anchorCtr="0" horzOverflow="overflow">
                    <a:lnR w="28575">
                      <a:solidFill>
                        <a:srgbClr val="000000"/>
                      </a:solidFill>
                      <a:miter lim="400000"/>
                    </a:lnR>
                  </a:tcPr>
                </a:tc>
              </a:tr>
              <a:tr h="4353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Output device UUID</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output-device-uuid</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device_id</a:t>
                      </a:r>
                    </a:p>
                  </a:txBody>
                  <a:tcPr marL="50800" marR="50800" marT="50800" marB="50800" anchor="t" anchorCtr="0" horzOverflow="overflow">
                    <a:lnR w="28575">
                      <a:solidFill>
                        <a:srgbClr val="000000"/>
                      </a:solidFill>
                      <a:miter lim="400000"/>
                    </a:lnR>
                  </a:tcPr>
                </a:tc>
              </a:tr>
              <a:tr h="7655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OAuth Authorization Server</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oauth-authorization-server-uri (OpenID)</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(Azure ActiveDirectory)</a:t>
                      </a:r>
                    </a:p>
                  </a:txBody>
                  <a:tcPr marL="50800" marR="50800" marT="50800" marB="50800" anchor="t" anchorCtr="0" horzOverflow="overflow">
                    <a:lnR w="28575">
                      <a:solidFill>
                        <a:srgbClr val="000000"/>
                      </a:solidFill>
                      <a:miter lim="400000"/>
                    </a:lnR>
                  </a:tcPr>
                </a:tc>
              </a:tr>
              <a:tr h="7655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OAuth scope</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oauth-authorization-scope</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mcp_svc_resource_id</a:t>
                      </a:r>
                    </a:p>
                  </a:txBody>
                  <a:tcPr marL="50800" marR="50800" marT="50800" marB="50800" anchor="t" anchorCtr="0" horzOverflow="overflow">
                    <a:lnR w="28575">
                      <a:solidFill>
                        <a:srgbClr val="000000"/>
                      </a:solidFill>
                      <a:miter lim="400000"/>
                    </a:lnR>
                  </a:tcPr>
                </a:tc>
              </a:tr>
              <a:tr h="4353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Cloud printer URI</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printer-xri-supported</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print_svc_url</a:t>
                      </a:r>
                    </a:p>
                  </a:txBody>
                  <a:tcPr marL="50800" marR="50800" marT="50800" marB="50800" anchor="t" anchorCtr="0" horzOverflow="overflow">
                    <a:lnR w="28575">
                      <a:solidFill>
                        <a:srgbClr val="000000"/>
                      </a:solidFill>
                      <a:miter lim="400000"/>
                    </a:lnR>
                  </a:tcPr>
                </a:tc>
              </a:tr>
              <a:tr h="435359">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Notification server URI</a:t>
                      </a:r>
                    </a:p>
                  </a:txBody>
                  <a:tcPr marL="50800" marR="50800" marT="50800" marB="50800" anchor="t" anchorCtr="0" horzOverflow="overflow">
                    <a:lnL w="28575">
                      <a:solidFill>
                        <a:srgbClr val="000000"/>
                      </a:solidFill>
                      <a:miter lim="400000"/>
                    </a:lnL>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printer-xri-supported</a:t>
                      </a:r>
                    </a:p>
                  </a:txBody>
                  <a:tcPr marL="50800" marR="50800" marT="50800" marB="50800" anchor="t" anchorCtr="0" horzOverflow="overflow"/>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notification_url *</a:t>
                      </a:r>
                    </a:p>
                  </a:txBody>
                  <a:tcPr marL="50800" marR="50800" marT="50800" marB="50800" anchor="t" anchorCtr="0" horzOverflow="overflow">
                    <a:lnR w="28575">
                      <a:solidFill>
                        <a:srgbClr val="000000"/>
                      </a:solidFill>
                      <a:miter lim="400000"/>
                    </a:lnR>
                  </a:tcPr>
                </a:tc>
              </a:tr>
              <a:tr h="773497">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Output device token server</a:t>
                      </a:r>
                    </a:p>
                  </a:txBody>
                  <a:tcPr marL="50800" marR="50800" marT="50800" marB="50800" anchor="t" anchorCtr="0" horzOverflow="overflow">
                    <a:lnL w="28575">
                      <a:solidFill>
                        <a:srgbClr val="000000"/>
                      </a:solidFill>
                      <a:miter lim="400000"/>
                    </a:lnL>
                    <a:lnB w="28575">
                      <a:solidFill>
                        <a:srgbClr val="000000"/>
                      </a:solidFill>
                      <a:miter lim="400000"/>
                    </a:lnB>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oauth-authorization-server-uri (OpenID)</a:t>
                      </a:r>
                    </a:p>
                  </a:txBody>
                  <a:tcPr marL="50800" marR="50800" marT="50800" marB="50800" anchor="t" anchorCtr="0" horzOverflow="overflow">
                    <a:lnB w="28575">
                      <a:solidFill>
                        <a:srgbClr val="000000"/>
                      </a:solidFill>
                      <a:miter lim="400000"/>
                    </a:lnB>
                  </a:tcPr>
                </a:tc>
                <a:tc>
                  <a:txBody>
                    <a:bodyPr/>
                    <a:lstStyle/>
                    <a:p>
                      <a:pPr marR="57799" algn="l" defTabSz="1295400">
                        <a:spcBef>
                          <a:spcPts val="600"/>
                        </a:spcBef>
                        <a:tabLst>
                          <a:tab pos="1295400" algn="l"/>
                        </a:tabLst>
                        <a:defRPr sz="1800">
                          <a:uFillTx/>
                        </a:defRPr>
                      </a:pPr>
                      <a:r>
                        <a:rPr sz="2200">
                          <a:uFill>
                            <a:solidFill>
                              <a:srgbClr val="000000"/>
                            </a:solidFill>
                          </a:uFill>
                          <a:latin typeface="Arial"/>
                          <a:ea typeface="Arial"/>
                          <a:cs typeface="Arial"/>
                        </a:rPr>
                        <a:t>device_token_url</a:t>
                      </a:r>
                    </a:p>
                  </a:txBody>
                  <a:tcPr marL="50800" marR="50800" marT="50800" marB="50800" anchor="t" anchorCtr="0" horzOverflow="overflow">
                    <a:lnR w="28575">
                      <a:solidFill>
                        <a:srgbClr val="000000"/>
                      </a:solidFill>
                      <a:miter lim="400000"/>
                    </a:lnR>
                    <a:lnB w="28575">
                      <a:solidFill>
                        <a:srgbClr val="000000"/>
                      </a:solidFill>
                      <a:miter lim="400000"/>
                    </a:lnB>
                  </a:tcPr>
                </a:tc>
              </a:tr>
            </a:tbl>
          </a:graphicData>
        </a:graphic>
      </p:graphicFrame>
      <p:sp>
        <p:nvSpPr>
          <p:cNvPr id="248" name="Not clear whether this URL represents an IPP Infrastructure Printer or some other kind of RESTful notification service."/>
          <p:cNvSpPr txBox="1"/>
          <p:nvPr/>
        </p:nvSpPr>
        <p:spPr>
          <a:xfrm>
            <a:off x="790183" y="6670885"/>
            <a:ext cx="11379201" cy="7528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349899" indent="-251459">
              <a:buSzPct val="100000"/>
              <a:buChar char="*"/>
              <a:defRPr i="1"/>
            </a:lvl1pPr>
          </a:lstStyle>
          <a:p>
            <a:pPr/>
            <a:r>
              <a:t>Not clear whether this URL represents an IPP Infrastructure Printer or some other kind of RESTful notification service.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Potential Changes - X.509 Registration"/>
          <p:cNvSpPr txBox="1"/>
          <p:nvPr>
            <p:ph type="title"/>
          </p:nvPr>
        </p:nvSpPr>
        <p:spPr>
          <a:prstGeom prst="rect">
            <a:avLst/>
          </a:prstGeom>
        </p:spPr>
        <p:txBody>
          <a:bodyPr/>
          <a:lstStyle/>
          <a:p>
            <a:pPr/>
            <a:r>
              <a:t>Potential Changes - X.509 Registration</a:t>
            </a:r>
          </a:p>
        </p:txBody>
      </p:sp>
      <p:sp>
        <p:nvSpPr>
          <p:cNvPr id="256" name="There is a security benefit to having the IPP System Service generate an X.509 certificate for the Proxy:…"/>
          <p:cNvSpPr txBox="1"/>
          <p:nvPr>
            <p:ph type="body" idx="1"/>
          </p:nvPr>
        </p:nvSpPr>
        <p:spPr>
          <a:prstGeom prst="rect">
            <a:avLst/>
          </a:prstGeom>
        </p:spPr>
        <p:txBody>
          <a:bodyPr/>
          <a:lstStyle/>
          <a:p>
            <a:pPr/>
            <a:r>
              <a:t>There is a security benefit to having the IPP System Service generate an X.509 certificate for the Proxy:</a:t>
            </a:r>
          </a:p>
          <a:p>
            <a:pPr lvl="1"/>
            <a:r>
              <a:t>The generated certificate has a known (organization or service) root certificate, which allows both the Proxy and Infrastructure Printer to better validate/trust the X.509 certificate used for authentication</a:t>
            </a:r>
          </a:p>
          <a:p>
            <a:pPr lvl="1"/>
            <a:r>
              <a:t>Perhaps the Register-Output-Device operation should accept "output-device-x509-request (1setOf text(MAX))" and "output-device-x509-public-key (1setOf text(MAX))" attributes, and return the "output-device-x509-certificate (1setOf text(MAX))" attribute?</a:t>
            </a:r>
          </a:p>
          <a:p>
            <a:pPr/>
            <a:r>
              <a:t>We should not limit certificate requests to 2048-bit RSA encryption</a:t>
            </a:r>
          </a:p>
          <a:p>
            <a:pPr lvl="1"/>
            <a:r>
              <a:t>Some concern about long-term security of 2048-bit RSA</a:t>
            </a:r>
          </a:p>
          <a:p>
            <a:pPr lvl="1"/>
            <a:r>
              <a:t>Should require support for at least 2048-bit RSA and p256/p384/p521 ECDSA with SHA-256</a:t>
            </a:r>
          </a:p>
          <a:p>
            <a:pPr lvl="1"/>
            <a:r>
              <a:t>Should list supported signing algorithms so Proxy can discover what is supported and act accordingly</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IPP Production Printing Ext v2.0"/>
          <p:cNvSpPr txBox="1"/>
          <p:nvPr>
            <p:ph type="title"/>
          </p:nvPr>
        </p:nvSpPr>
        <p:spPr>
          <a:prstGeom prst="rect">
            <a:avLst/>
          </a:prstGeom>
        </p:spPr>
        <p:txBody>
          <a:bodyPr/>
          <a:lstStyle/>
          <a:p>
            <a:pPr/>
            <a:r>
              <a:t>IPP Production Printing Ext v2.0</a:t>
            </a:r>
          </a:p>
        </p:txBody>
      </p:sp>
      <p:sp>
        <p:nvSpPr>
          <p:cNvPr id="265" name="Prototype draft:…"/>
          <p:cNvSpPr txBox="1"/>
          <p:nvPr>
            <p:ph type="body" idx="1"/>
          </p:nvPr>
        </p:nvSpPr>
        <p:spPr>
          <a:prstGeom prst="rect">
            <a:avLst/>
          </a:prstGeom>
        </p:spPr>
        <p:txBody>
          <a:bodyPr/>
          <a:lstStyle/>
          <a:p>
            <a:pPr/>
            <a:r>
              <a:t>Prototype draft:</a:t>
            </a:r>
          </a:p>
          <a:p>
            <a:pPr lvl="1"/>
            <a:r>
              <a:rPr u="sng">
                <a:solidFill>
                  <a:srgbClr val="0000FF"/>
                </a:solidFill>
                <a:uFill>
                  <a:solidFill>
                    <a:srgbClr val="0000FF"/>
                  </a:solidFill>
                </a:uFill>
                <a:hlinkClick r:id="rId3" invalidUrl="" action="" tgtFrame="" tooltip="" history="1" highlightClick="0" endSnd="0"/>
              </a:rPr>
              <a:t>https://ftp.pwg.org/pub/pwg/ipp/wd/wd-ippppx20-20201029-rev.pdf</a:t>
            </a:r>
          </a:p>
          <a:p>
            <a:pPr/>
            <a:r>
              <a:t>Awaiting prototyping</a:t>
            </a:r>
          </a:p>
          <a:p>
            <a:pPr/>
            <a:r>
              <a:t>Proposed schedule:</a:t>
            </a:r>
          </a:p>
          <a:p>
            <a:pPr lvl="1"/>
            <a:r>
              <a:t>Stable draft and last call Q1 2021</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3" name="IPP Everywhere Evolution"/>
          <p:cNvSpPr txBox="1"/>
          <p:nvPr>
            <p:ph type="title"/>
          </p:nvPr>
        </p:nvSpPr>
        <p:spPr>
          <a:prstGeom prst="rect">
            <a:avLst/>
          </a:prstGeom>
        </p:spPr>
        <p:txBody>
          <a:bodyPr/>
          <a:lstStyle/>
          <a:p>
            <a:pPr/>
            <a:r>
              <a:t>IPP Everywhere Evolution</a:t>
            </a:r>
          </a:p>
        </p:txBody>
      </p:sp>
      <p:sp>
        <p:nvSpPr>
          <p:cNvPr id="274" name="Thinking about v2.0 (after NODRIVER, EPX, and PPX)…"/>
          <p:cNvSpPr txBox="1"/>
          <p:nvPr>
            <p:ph type="body" idx="1"/>
          </p:nvPr>
        </p:nvSpPr>
        <p:spPr>
          <a:prstGeom prst="rect">
            <a:avLst/>
          </a:prstGeom>
        </p:spPr>
        <p:txBody>
          <a:bodyPr/>
          <a:lstStyle/>
          <a:p>
            <a:pPr/>
            <a:r>
              <a:t>Thinking about v2.0 (after NODRIVER, EPX, and PPX)</a:t>
            </a:r>
          </a:p>
          <a:p>
            <a:pPr lvl="1"/>
            <a:r>
              <a:t>Make current RECOMMENDED attributes REQUIRED or CONDITIONALLY REQUIRED</a:t>
            </a:r>
          </a:p>
          <a:p>
            <a:pPr lvl="2"/>
            <a:r>
              <a:t>General attributes: "job-mandatory-attributes-supported","job-presets-supported", "job-privacy-xxx","jpeg-xxx-supported", "max-page-ranges-supported", "pdf-xxx-supported", "print-content-optimize-xxx", "print-scaling-xxx", "printer-current-time", "printer-dns-sd-name", "printer-firmware-xxx", "printer-input-tray", "printer-output-tray", "printer-privacy-policy-uri", "printer-strings-xxx"</a:t>
            </a:r>
          </a:p>
          <a:p>
            <a:pPr lvl="2"/>
            <a:r>
              <a:t>Job Accounting and Transaction attributes: "charge-info-message", "job-account-id-xxx", "job-account-type-xxx", "job-accounting-user-id-xxx", "job-authorization-uri-xxx", "job-charge-info", "job-impressions-estimated", "printer-charge-info-xxx"</a:t>
            </a:r>
          </a:p>
          <a:p>
            <a:pPr lvl="2"/>
            <a:r>
              <a:t>Enterprise attributes: "job-password-xxx", etc.</a:t>
            </a:r>
          </a:p>
          <a:p>
            <a:pPr lvl="1"/>
            <a:r>
              <a:t>Make IPPS/TLS support REQUIRED (all current 1.0/1.1 printers do)</a:t>
            </a:r>
          </a:p>
          <a:p>
            <a:pPr lvl="1"/>
            <a:r>
              <a:t>Maybe add RECOMMENDED/COND. REQUIRED for IPP INFRA/SYSTEM Proxy with OAuth support?</a:t>
            </a:r>
          </a:p>
        </p:txBody>
      </p:sp>
      <p:sp>
        <p:nvSpPr>
          <p:cNvPr id="2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80"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3" name="IPP Workgroup Session, Day 2"/>
          <p:cNvSpPr txBox="1"/>
          <p:nvPr>
            <p:ph type="ctrTitle"/>
          </p:nvPr>
        </p:nvSpPr>
        <p:spPr>
          <a:prstGeom prst="rect">
            <a:avLst/>
          </a:prstGeom>
        </p:spPr>
        <p:txBody>
          <a:bodyPr/>
          <a:lstStyle/>
          <a:p>
            <a:pPr/>
            <a:r>
              <a:t>IPP Workgroup Session, Day 2</a:t>
            </a:r>
          </a:p>
        </p:txBody>
      </p:sp>
      <p:sp>
        <p:nvSpPr>
          <p:cNvPr id="284" name="November 4, 2020"/>
          <p:cNvSpPr txBox="1"/>
          <p:nvPr>
            <p:ph type="subTitle" sz="half" idx="1"/>
          </p:nvPr>
        </p:nvSpPr>
        <p:spPr>
          <a:prstGeom prst="rect">
            <a:avLst/>
          </a:prstGeom>
        </p:spPr>
        <p:txBody>
          <a:bodyPr/>
          <a:lstStyle>
            <a:lvl1pPr marR="40639">
              <a:spcBef>
                <a:spcPts val="500"/>
              </a:spcBef>
            </a:lvl1pPr>
          </a:lstStyle>
          <a:p>
            <a:pPr/>
            <a:r>
              <a:t>November 4, 2020</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1" name="PWG IP Policy"/>
          <p:cNvSpPr txBox="1"/>
          <p:nvPr>
            <p:ph type="title"/>
          </p:nvPr>
        </p:nvSpPr>
        <p:spPr>
          <a:prstGeom prst="rect">
            <a:avLst/>
          </a:prstGeom>
        </p:spPr>
        <p:txBody>
          <a:bodyPr/>
          <a:lstStyle/>
          <a:p>
            <a:pPr/>
            <a:r>
              <a:t>PWG IP Policy</a:t>
            </a:r>
          </a:p>
        </p:txBody>
      </p:sp>
      <p:sp>
        <p:nvSpPr>
          <p:cNvPr id="292"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0" name="Agenda (2/3)"/>
          <p:cNvSpPr txBox="1"/>
          <p:nvPr>
            <p:ph type="title"/>
          </p:nvPr>
        </p:nvSpPr>
        <p:spPr>
          <a:prstGeom prst="rect">
            <a:avLst/>
          </a:prstGeom>
        </p:spPr>
        <p:txBody>
          <a:bodyPr/>
          <a:lstStyle/>
          <a:p>
            <a:pPr/>
            <a:r>
              <a:t>Agenda (2/3)</a:t>
            </a:r>
          </a:p>
        </p:txBody>
      </p:sp>
      <p:sp>
        <p:nvSpPr>
          <p:cNvPr id="30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302"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03" name="November 4, 2020 (US Eastern Standard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4, 2020 (US Eastern Standard Time)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IPP Enterprise Printing Extensions v2.0"/>
          <p:cNvSpPr txBox="1"/>
          <p:nvPr>
            <p:ph type="title"/>
          </p:nvPr>
        </p:nvSpPr>
        <p:spPr>
          <a:prstGeom prst="rect">
            <a:avLst/>
          </a:prstGeom>
        </p:spPr>
        <p:txBody>
          <a:bodyPr/>
          <a:lstStyle/>
          <a:p>
            <a:pPr/>
            <a:r>
              <a:t>IPP Enterprise Printing Extensions v2.0</a:t>
            </a:r>
          </a:p>
        </p:txBody>
      </p:sp>
      <p:sp>
        <p:nvSpPr>
          <p:cNvPr id="311"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https://ftp.pwg.org/pub/pwg/ipp/wd/wd-ippepx20-20201029-rev.pdf</a:t>
            </a:r>
          </a:p>
          <a:p>
            <a:pPr/>
            <a:r>
              <a:t>Update of PWG 5100.11-2010: IPP Job and Printer Extensions - Set 2 (JPS2)</a:t>
            </a:r>
          </a:p>
          <a:p>
            <a:pPr lvl="1"/>
            <a:r>
              <a:t>Obsoleted "job-save-disposition (collection)", replaced by new Job Storage feature</a:t>
            </a:r>
          </a:p>
          <a:p>
            <a:pPr lvl="1"/>
            <a:r>
              <a:t>Obsoleted "pages-per-subset (1setOf integer(0:MAX)), replaced by "job-pages-per-subset (integer(1:MAX))" in 5100.1</a:t>
            </a:r>
          </a:p>
          <a:p>
            <a:pPr lvl="1"/>
            <a:r>
              <a:t>Deprecated "proof-print (collection)", replaced by "proof-copies (integer(1:MAX))"</a:t>
            </a:r>
          </a:p>
          <a:p>
            <a:pPr lvl="1"/>
            <a:r>
              <a:t>Obsoleted "sheet-collate (type2 keyword)" - base attribute from RFC 3381 is obsolete</a:t>
            </a:r>
          </a:p>
          <a:p>
            <a:pPr lvl="1"/>
            <a:r>
              <a:t>Added "job-release-action (type2 keyword)" to support Job Release</a:t>
            </a:r>
          </a:p>
          <a:p>
            <a:pPr lvl="1"/>
            <a:r>
              <a:t>Some non-enterprise-specific attributes were moved to PWG 5100.7</a:t>
            </a:r>
          </a:p>
          <a:p>
            <a:pPr/>
            <a:r>
              <a:t>Proposed schedule:</a:t>
            </a:r>
          </a:p>
          <a:p>
            <a:pPr lvl="1"/>
            <a:r>
              <a:t>Prototype draft in Q1 2021</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1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0" name="IPP Workgroup Session, Day 3"/>
          <p:cNvSpPr txBox="1"/>
          <p:nvPr>
            <p:ph type="ctrTitle"/>
          </p:nvPr>
        </p:nvSpPr>
        <p:spPr>
          <a:prstGeom prst="rect">
            <a:avLst/>
          </a:prstGeom>
        </p:spPr>
        <p:txBody>
          <a:bodyPr/>
          <a:lstStyle/>
          <a:p>
            <a:pPr/>
            <a:r>
              <a:t>IPP Workgroup Session, Day 3</a:t>
            </a:r>
          </a:p>
        </p:txBody>
      </p:sp>
      <p:sp>
        <p:nvSpPr>
          <p:cNvPr id="321" name="November 5, 2020"/>
          <p:cNvSpPr txBox="1"/>
          <p:nvPr>
            <p:ph type="subTitle" sz="half" idx="1"/>
          </p:nvPr>
        </p:nvSpPr>
        <p:spPr>
          <a:prstGeom prst="rect">
            <a:avLst/>
          </a:prstGeom>
        </p:spPr>
        <p:txBody>
          <a:bodyPr/>
          <a:lstStyle>
            <a:lvl1pPr marR="40639">
              <a:spcBef>
                <a:spcPts val="500"/>
              </a:spcBef>
            </a:lvl1pPr>
          </a:lstStyle>
          <a:p>
            <a:pPr/>
            <a:r>
              <a:t>November 5, 2020</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PWG IP Policy"/>
          <p:cNvSpPr txBox="1"/>
          <p:nvPr>
            <p:ph type="title"/>
          </p:nvPr>
        </p:nvSpPr>
        <p:spPr>
          <a:prstGeom prst="rect">
            <a:avLst/>
          </a:prstGeom>
        </p:spPr>
        <p:txBody>
          <a:bodyPr/>
          <a:lstStyle/>
          <a:p>
            <a:pPr/>
            <a:r>
              <a:t>PWG IP Policy</a:t>
            </a:r>
          </a:p>
        </p:txBody>
      </p:sp>
      <p:sp>
        <p:nvSpPr>
          <p:cNvPr id="32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Agenda (3/3)"/>
          <p:cNvSpPr txBox="1"/>
          <p:nvPr>
            <p:ph type="title"/>
          </p:nvPr>
        </p:nvSpPr>
        <p:spPr>
          <a:prstGeom prst="rect">
            <a:avLst/>
          </a:prstGeom>
        </p:spPr>
        <p:txBody>
          <a:bodyPr/>
          <a:lstStyle/>
          <a:p>
            <a:pPr/>
            <a:r>
              <a:t>Agenda (3/3)</a:t>
            </a:r>
          </a:p>
        </p:txBody>
      </p:sp>
      <p:sp>
        <p:nvSpPr>
          <p:cNvPr id="33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339"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40" name="November 5, 2020 (US Eastern Standard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5, 2020 (US Eastern Standard Time)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7" name="IPP Driverless Printing Ext v2.0"/>
          <p:cNvSpPr txBox="1"/>
          <p:nvPr>
            <p:ph type="title"/>
          </p:nvPr>
        </p:nvSpPr>
        <p:spPr>
          <a:prstGeom prst="rect">
            <a:avLst/>
          </a:prstGeom>
        </p:spPr>
        <p:txBody>
          <a:bodyPr/>
          <a:lstStyle/>
          <a:p>
            <a:pPr/>
            <a:r>
              <a:t>IPP Driverless Printing Ext v2.0</a:t>
            </a:r>
          </a:p>
        </p:txBody>
      </p:sp>
      <p:sp>
        <p:nvSpPr>
          <p:cNvPr id="348"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https://ftp.pwg.org/pub/pwg/ipp/wd/wd-ippnodriver20-20201029-rev.pdf</a:t>
            </a:r>
          </a:p>
          <a:p>
            <a:pPr/>
            <a:r>
              <a:t>Updates PWG 5100.13-2012: IPP Job and Printer Extensions - Set 3 (JPS3)</a:t>
            </a:r>
          </a:p>
          <a:p>
            <a:pPr/>
            <a:r>
              <a:t>Proposed schedule:</a:t>
            </a:r>
          </a:p>
          <a:p>
            <a:pPr lvl="1"/>
            <a:r>
              <a:t>Prototype draft in Q2 2021</a:t>
            </a:r>
          </a:p>
        </p:txBody>
      </p:sp>
      <p:sp>
        <p:nvSpPr>
          <p:cNvPr id="3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5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54"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56" name="Lunch Break"/>
          <p:cNvSpPr txBox="1"/>
          <p:nvPr>
            <p:ph type="ctrTitle"/>
          </p:nvPr>
        </p:nvSpPr>
        <p:spPr>
          <a:prstGeom prst="rect">
            <a:avLst/>
          </a:prstGeom>
        </p:spPr>
        <p:txBody>
          <a:bodyPr/>
          <a:lstStyle/>
          <a:p>
            <a:pPr/>
            <a:r>
              <a:t>Lunch Break</a:t>
            </a:r>
          </a:p>
        </p:txBody>
      </p:sp>
      <p:sp>
        <p:nvSpPr>
          <p:cNvPr id="357" name="Resuming at 12:30 EST"/>
          <p:cNvSpPr txBox="1"/>
          <p:nvPr>
            <p:ph type="subTitle" sz="half" idx="1"/>
          </p:nvPr>
        </p:nvSpPr>
        <p:spPr>
          <a:prstGeom prst="rect">
            <a:avLst/>
          </a:prstGeom>
        </p:spPr>
        <p:txBody>
          <a:bodyPr/>
          <a:lstStyle/>
          <a:p>
            <a:pPr/>
          </a:p>
          <a:p>
            <a:pPr>
              <a:defRPr i="1"/>
            </a:pPr>
            <a:r>
              <a:t>Resuming at 12:30 EST</a:t>
            </a:r>
          </a:p>
        </p:txBody>
      </p:sp>
      <p:sp>
        <p:nvSpPr>
          <p:cNvPr id="3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INFRA and Cloud Proxy Registration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Production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Evolution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3, 2020 (US Easter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3, 2020 (US Eastern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5" name="3D Printing Liaisons: Status (1/2)"/>
          <p:cNvSpPr txBox="1"/>
          <p:nvPr>
            <p:ph type="title"/>
          </p:nvPr>
        </p:nvSpPr>
        <p:spPr>
          <a:prstGeom prst="rect">
            <a:avLst/>
          </a:prstGeom>
        </p:spPr>
        <p:txBody>
          <a:bodyPr/>
          <a:lstStyle/>
          <a:p>
            <a:pPr/>
            <a:r>
              <a:t>3D Printing Liaisons: Status (1/2)</a:t>
            </a:r>
          </a:p>
        </p:txBody>
      </p:sp>
      <p:sp>
        <p:nvSpPr>
          <p:cNvPr id="366"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The IEEE-ISTO Printer Working Group standardization efforts intersect with the activities of at least two ASTM F42 subcommittees. </a:t>
            </a:r>
          </a:p>
          <a:p>
            <a:pPr lvl="2" marL="1240788" marR="57798" indent="-285750">
              <a:spcBef>
                <a:spcPts val="600"/>
              </a:spcBef>
              <a:defRPr sz="2100"/>
            </a:pPr>
            <a:r>
              <a:t>Subcommittee F42.08 Data</a:t>
            </a:r>
          </a:p>
          <a:p>
            <a:pPr lvl="2" marL="1240788" marR="57798" indent="-285750">
              <a:spcBef>
                <a:spcPts val="600"/>
              </a:spcBef>
              <a:defRPr sz="2100"/>
            </a:pPr>
            <a:r>
              <a:t>Subcommittee F42.91 Terminology</a:t>
            </a:r>
          </a:p>
          <a:p>
            <a:pPr lvl="1" marR="57798">
              <a:defRPr sz="2100"/>
            </a:pPr>
            <a:r>
              <a:t>The purpose of the liaison agreement is to keep the standardization efforts of ASTM F42 and the IEEE-ISTO PWG synchronized in areas where both organizations are actively working.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Two upcoming meetings will discuss 3D PDF and possible Common Criteria security profiles</a:t>
            </a:r>
          </a:p>
        </p:txBody>
      </p:sp>
      <p:sp>
        <p:nvSpPr>
          <p:cNvPr id="3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4" name="3D Printing Liaisons: Status (2/2)"/>
          <p:cNvSpPr txBox="1"/>
          <p:nvPr>
            <p:ph type="title"/>
          </p:nvPr>
        </p:nvSpPr>
        <p:spPr>
          <a:prstGeom prst="rect">
            <a:avLst/>
          </a:prstGeom>
        </p:spPr>
        <p:txBody>
          <a:bodyPr/>
          <a:lstStyle/>
          <a:p>
            <a:pPr/>
            <a:r>
              <a:t>3D Printing Liaisons: Status (2/2)</a:t>
            </a:r>
          </a:p>
        </p:txBody>
      </p:sp>
      <p:sp>
        <p:nvSpPr>
          <p:cNvPr id="375" name="PDF Association + ISO/IEC TC171 WG12 Metadata…"/>
          <p:cNvSpPr txBox="1"/>
          <p:nvPr>
            <p:ph type="body" idx="1"/>
          </p:nvPr>
        </p:nvSpPr>
        <p:spPr>
          <a:prstGeom prst="rect">
            <a:avLst/>
          </a:prstGeom>
        </p:spPr>
        <p:txBody>
          <a:bodyPr/>
          <a:lstStyle/>
          <a:p>
            <a:pPr/>
            <a:r>
              <a:t>PDF Association + ISO/IEC TC171 WG12 Metadata</a:t>
            </a:r>
          </a:p>
          <a:p>
            <a:pPr lvl="1">
              <a:defRPr>
                <a:solidFill>
                  <a:srgbClr val="5D70B7"/>
                </a:solidFill>
              </a:defRPr>
            </a:pPr>
            <a:r>
              <a:rPr u="sng">
                <a:solidFill>
                  <a:srgbClr val="0000FF"/>
                </a:solidFill>
                <a:uFill>
                  <a:solidFill>
                    <a:srgbClr val="0000FF"/>
                  </a:solidFill>
                </a:uFill>
                <a:hlinkClick r:id="rId3" invalidUrl="" action="" tgtFrame="" tooltip="" history="1" highlightClick="0" endSnd="0"/>
              </a:rPr>
              <a:t>https://www.iso.org/committee/53674.html</a:t>
            </a:r>
          </a:p>
          <a:p>
            <a:pPr lvl="1"/>
            <a:r>
              <a:t>PDF Association is serving as the US TAG, replaces 3D PDF Consortium </a:t>
            </a:r>
          </a:p>
          <a:p>
            <a:pPr/>
            <a:r>
              <a:t>Society of Manufacturing Engineers (iRAMP)</a:t>
            </a:r>
          </a:p>
          <a:p>
            <a:pPr lvl="1"/>
            <a:r>
              <a:t>Interactive Rapid Additive Manufacturing Portal</a:t>
            </a:r>
          </a:p>
          <a:p>
            <a:pPr lvl="1"/>
            <a:r>
              <a:rPr u="sng">
                <a:solidFill>
                  <a:srgbClr val="0000FF"/>
                </a:solidFill>
                <a:uFill>
                  <a:solidFill>
                    <a:srgbClr val="0000FF"/>
                  </a:solidFill>
                </a:uFill>
                <a:hlinkClick r:id="rId4" invalidUrl="" action="" tgtFrame="" tooltip="" history="1" highlightClick="0" endSnd="0"/>
              </a:rPr>
              <a:t>https://www.sme.org/iramp/</a:t>
            </a:r>
          </a:p>
          <a:p>
            <a:pPr/>
            <a:r>
              <a:t>3D Concrete Printing Standards Development</a:t>
            </a:r>
          </a:p>
          <a:p>
            <a:pPr lvl="1"/>
            <a:r>
              <a:t>ACI, ASTM, NIST</a:t>
            </a:r>
          </a:p>
          <a:p>
            <a:pPr lvl="1"/>
            <a:r>
              <a:t>Future (2020?) massive WebEx with PWG and others on concrete printing</a:t>
            </a:r>
          </a:p>
          <a:p>
            <a:pPr lvl="1"/>
            <a:r>
              <a:t>July 6-8, 2020 - Digital Concrete 2020 - Eindhoven University, Netherlands (online only)</a:t>
            </a:r>
          </a:p>
          <a:p>
            <a:pPr lvl="2">
              <a:defRPr>
                <a:solidFill>
                  <a:srgbClr val="5D70B7"/>
                </a:solidFill>
              </a:defRPr>
            </a:pPr>
            <a:r>
              <a:rPr u="sng">
                <a:solidFill>
                  <a:srgbClr val="0000FF"/>
                </a:solidFill>
                <a:uFill>
                  <a:solidFill>
                    <a:srgbClr val="0000FF"/>
                  </a:solidFill>
                </a:uFill>
                <a:hlinkClick r:id="rId5" invalidUrl="" action="" tgtFrame="" tooltip="" history="1" highlightClick="0" endSnd="0"/>
              </a:rPr>
              <a:t>https://digitalconcrete2020.com/</a:t>
            </a:r>
          </a:p>
          <a:p>
            <a:pPr marR="57798"/>
            <a:r>
              <a:t>3MF Consortium</a:t>
            </a:r>
          </a:p>
          <a:p>
            <a:pPr lvl="1" marR="57798"/>
            <a:r>
              <a:rPr u="sng">
                <a:solidFill>
                  <a:srgbClr val="0000FF"/>
                </a:solidFill>
                <a:uFill>
                  <a:solidFill>
                    <a:srgbClr val="0000FF"/>
                  </a:solidFill>
                </a:uFill>
                <a:hlinkClick r:id="rId6" invalidUrl="" action="" tgtFrame="" tooltip="" history="1" highlightClick="0" endSnd="0"/>
              </a:rPr>
              <a:t>https://www.3mf.io</a:t>
            </a:r>
          </a:p>
        </p:txBody>
      </p:sp>
      <p:sp>
        <p:nvSpPr>
          <p:cNvPr id="3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8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83" name="Next Steps"/>
          <p:cNvSpPr txBox="1"/>
          <p:nvPr>
            <p:ph type="ctrTitle"/>
          </p:nvPr>
        </p:nvSpPr>
        <p:spPr>
          <a:prstGeom prst="rect">
            <a:avLst/>
          </a:prstGeom>
        </p:spPr>
        <p:txBody>
          <a:bodyPr/>
          <a:lstStyle/>
          <a:p>
            <a:pPr/>
            <a:r>
              <a:t>Next Steps</a:t>
            </a:r>
          </a:p>
        </p:txBody>
      </p:sp>
      <p:sp>
        <p:nvSpPr>
          <p:cNvPr id="384" name="Double-click to edit"/>
          <p:cNvSpPr txBox="1"/>
          <p:nvPr>
            <p:ph type="subTitle" sz="half" idx="1"/>
          </p:nvPr>
        </p:nvSpPr>
        <p:spPr>
          <a:prstGeom prst="rect">
            <a:avLst/>
          </a:prstGeom>
        </p:spPr>
        <p:txBody>
          <a:bodyPr/>
          <a:lstStyle/>
          <a:p>
            <a:pPr/>
          </a:p>
        </p:txBody>
      </p:sp>
      <p:sp>
        <p:nvSpPr>
          <p:cNvPr id="38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2" name="Next Steps"/>
          <p:cNvSpPr txBox="1"/>
          <p:nvPr>
            <p:ph type="title"/>
          </p:nvPr>
        </p:nvSpPr>
        <p:spPr>
          <a:prstGeom prst="rect">
            <a:avLst/>
          </a:prstGeom>
        </p:spPr>
        <p:txBody>
          <a:bodyPr/>
          <a:lstStyle/>
          <a:p>
            <a:pPr/>
            <a:r>
              <a:t>Next Steps</a:t>
            </a:r>
          </a:p>
        </p:txBody>
      </p:sp>
      <p:sp>
        <p:nvSpPr>
          <p:cNvPr id="393" name="IPP Workgroup Charter Update (Ira)…"/>
          <p:cNvSpPr txBox="1"/>
          <p:nvPr>
            <p:ph type="body" idx="1"/>
          </p:nvPr>
        </p:nvSpPr>
        <p:spPr>
          <a:prstGeom prst="rect">
            <a:avLst/>
          </a:prstGeom>
        </p:spPr>
        <p:txBody>
          <a:bodyPr/>
          <a:lstStyle/>
          <a:p>
            <a:pPr marL="383539" indent="-342899">
              <a:defRPr sz="2300"/>
            </a:pPr>
            <a:r>
              <a:t>IPP Workgroup Charter Update (Ira)</a:t>
            </a:r>
          </a:p>
          <a:p>
            <a:pPr lvl="1">
              <a:defRPr sz="1700"/>
            </a:pPr>
            <a:r>
              <a:t>Stable draft in Q1 2021</a:t>
            </a:r>
          </a:p>
          <a:p>
            <a:pPr marL="383539" indent="-342899">
              <a:defRPr sz="2300"/>
            </a:pPr>
            <a:r>
              <a:t>IPP 2.0, 2.1, and 2.2 Update (Mike/Ira)</a:t>
            </a:r>
          </a:p>
          <a:p>
            <a:pPr lvl="1">
              <a:defRPr sz="1700"/>
            </a:pPr>
            <a:r>
              <a:t>Initial draft in Q3 2021</a:t>
            </a:r>
          </a:p>
          <a:p>
            <a:pPr marL="383539" indent="-342899">
              <a:defRPr sz="2300"/>
            </a:pPr>
            <a:r>
              <a:t>IPP Driverless Printing Extensions v2.0 (Smith)</a:t>
            </a:r>
          </a:p>
          <a:p>
            <a:pPr lvl="1">
              <a:defRPr sz="1700"/>
            </a:pPr>
            <a:r>
              <a:t>Prototype draft in Q2 2021</a:t>
            </a:r>
          </a:p>
          <a:p>
            <a:pPr marL="383539" indent="-342899">
              <a:defRPr sz="2300"/>
            </a:pPr>
            <a:r>
              <a:t>IPP Encrypted Jobs and Documents v1.0 (Mike/Smith)</a:t>
            </a:r>
          </a:p>
          <a:p>
            <a:pPr lvl="1">
              <a:defRPr sz="1700"/>
            </a:pPr>
            <a:r>
              <a:t>Prototyping/stable draft in Q3 2021</a:t>
            </a:r>
          </a:p>
          <a:p>
            <a:pPr marL="383539" indent="-342899">
              <a:defRPr sz="2300"/>
            </a:pPr>
            <a:r>
              <a:t>IPP Enterprise Printing Extensions v2.0 (Smith)</a:t>
            </a:r>
          </a:p>
          <a:p>
            <a:pPr lvl="1">
              <a:defRPr sz="1700"/>
            </a:pPr>
            <a:r>
              <a:t>Prototype draft in Q1 2021</a:t>
            </a:r>
          </a:p>
          <a:p>
            <a:pPr marL="383539" indent="-342899">
              <a:defRPr sz="2300"/>
            </a:pPr>
            <a:r>
              <a:t>IPP Finishings v2.2 (Smith)</a:t>
            </a:r>
          </a:p>
          <a:p>
            <a:pPr lvl="1">
              <a:defRPr sz="1700"/>
            </a:pPr>
            <a:r>
              <a:t>Prototype draft in Q1 2021</a:t>
            </a:r>
          </a:p>
          <a:p>
            <a:pPr marL="383539" indent="-342899">
              <a:defRPr sz="2300"/>
            </a:pPr>
            <a:r>
              <a:t>IPP Production Printing Extensions v2.0 (Mike)</a:t>
            </a:r>
          </a:p>
          <a:p>
            <a:pPr lvl="1">
              <a:defRPr sz="1700"/>
            </a:pPr>
            <a:r>
              <a:t>Stable draft in Q1 2021</a:t>
            </a:r>
          </a:p>
          <a:p>
            <a:pPr marL="383539" indent="-342899">
              <a:defRPr sz="2300"/>
            </a:pPr>
            <a:r>
              <a:t>Cloud Registration with X.509 Certificates (Cihan/Mike)</a:t>
            </a:r>
          </a:p>
          <a:p>
            <a:pPr lvl="1">
              <a:defRPr sz="1700"/>
            </a:pPr>
            <a:r>
              <a:t>Initial draft in Q4 2020</a:t>
            </a:r>
          </a:p>
          <a:p>
            <a:pPr marL="383539" indent="-342899">
              <a:defRPr sz="2300"/>
            </a:pPr>
            <a:r>
              <a:t>Job Accounting with IPP v1.0 (Mike)</a:t>
            </a:r>
          </a:p>
          <a:p>
            <a:pPr lvl="1">
              <a:defRPr sz="1700"/>
            </a:pPr>
            <a:r>
              <a:t>PWG Formal Vote Q1 2021</a:t>
            </a:r>
          </a:p>
        </p:txBody>
      </p:sp>
      <p:sp>
        <p:nvSpPr>
          <p:cNvPr id="3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01" name="More Information"/>
          <p:cNvSpPr txBox="1"/>
          <p:nvPr>
            <p:ph type="title"/>
          </p:nvPr>
        </p:nvSpPr>
        <p:spPr>
          <a:prstGeom prst="rect">
            <a:avLst/>
          </a:prstGeom>
        </p:spPr>
        <p:txBody>
          <a:bodyPr/>
          <a:lstStyle/>
          <a:p>
            <a:pPr/>
            <a:r>
              <a:t>More Information</a:t>
            </a:r>
          </a:p>
        </p:txBody>
      </p:sp>
      <p:sp>
        <p:nvSpPr>
          <p:cNvPr id="402"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November 19, December 3, and December 17, 2020 at 3pm ET</a:t>
            </a:r>
          </a:p>
        </p:txBody>
      </p:sp>
      <p:sp>
        <p:nvSpPr>
          <p:cNvPr id="4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November 4, 2020 (US Eastern Standard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4, 2020 (US Eastern Standard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November 5, 2020 (US Eastern Standard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5, 2020 (US Eastern Standard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https://ftp.pwg.org/pub/pwg/ipp/charter/ch-ipp-charter-20170615.pdf</a:t>
            </a:r>
          </a:p>
          <a:p>
            <a:pPr/>
            <a:r>
              <a:t>New draft charter:</a:t>
            </a:r>
          </a:p>
          <a:p>
            <a:pPr lvl="1"/>
            <a:r>
              <a:rPr u="sng">
                <a:solidFill>
                  <a:srgbClr val="0000FF"/>
                </a:solidFill>
                <a:uFill>
                  <a:solidFill>
                    <a:srgbClr val="0000FF"/>
                  </a:solidFill>
                </a:uFill>
                <a:hlinkClick r:id="rId4" invalidUrl="" action="" tgtFrame="" tooltip="" history="1" highlightClick="0" endSnd="0"/>
              </a:rPr>
              <a:t>https://ftp.pwg.org/pub/pwg/ipp/wd/wd-ipp-charter-20201009-rev.pdf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Ira McDonald (High North) - IPP WG Charter</a:t>
            </a:r>
          </a:p>
          <a:p>
            <a:pPr lvl="1"/>
            <a:r>
              <a:t>Michael Sweet (Lakeside Robotics) – IPP Encrypted Jobs and Documents v1.0, IPP Production Printing Extensions v2.0, Job Accounting with IPP v1.0</a:t>
            </a:r>
          </a:p>
          <a:p>
            <a:pPr lvl="1"/>
            <a:r>
              <a:t>Smith Kennedy (HP Inc.) – IPP Driverless Printing Extensions v2.0, IPP Encrypted Jobs and Documents v1.0, IPP Enterprise Printing Extensions v2.0, IPP Finishings v2.2</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Prototype </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p>
          <a:p>
            <a:pPr marL="383539" indent="-342899">
              <a:defRPr sz="2800"/>
            </a:pPr>
            <a:r>
              <a:t>IPP Best Practices/Registrations in development:</a:t>
            </a:r>
          </a:p>
          <a:p>
            <a:pPr lvl="1">
              <a:defRPr sz="2200"/>
            </a:pPr>
            <a:r>
              <a:t>Job Accounting with IPP v1.0			- Stable, PWG Last Call</a:t>
            </a:r>
          </a:p>
          <a:p>
            <a:pPr lvl="1">
              <a:defRPr sz="2200"/>
            </a:pPr>
          </a:p>
          <a:p>
            <a:pPr marL="383539" indent="-342899">
              <a:defRPr sz="2800"/>
            </a:pPr>
            <a:r>
              <a:t>Recently published:</a:t>
            </a:r>
          </a:p>
          <a:p>
            <a:pPr lvl="1">
              <a:defRPr sz="2200"/>
            </a:pPr>
            <a:r>
              <a:t>IPP Label Printing Extensions v1.0 (registration)</a:t>
            </a:r>
          </a:p>
          <a:p>
            <a:pPr lvl="1">
              <a:defRPr sz="2200"/>
            </a:pPr>
            <a:r>
              <a:t>IPP System Service Discovery v1.0 (registration)</a:t>
            </a:r>
          </a:p>
          <a:p>
            <a:pPr lvl="1">
              <a:defRPr sz="2200"/>
            </a:pPr>
            <a:r>
              <a:t>PWG 5100.14-2020: IPP Everywhere v1.1</a:t>
            </a:r>
          </a:p>
          <a:p>
            <a:pPr lvl="1">
              <a:defRPr sz="2200"/>
            </a:pPr>
            <a:r>
              <a:t>PWG 5100.16-2020: IPP Transaction-Based Printing Extensions v1.1</a:t>
            </a:r>
          </a:p>
          <a:p>
            <a:pPr lvl="1">
              <a:defRPr sz="2200"/>
            </a:pPr>
            <a:r>
              <a:t>PWG 5100.20-2020: IPP Everywhere Printer Self-Certification Manual v1.1</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marL="383539" indent="-342899">
              <a:defRPr sz="2900"/>
            </a:pPr>
            <a:r>
              <a:t>Up-to-date pending IANA registrations online:</a:t>
            </a:r>
          </a:p>
          <a:p>
            <a:pPr lvl="1">
              <a:defRPr sz="2300"/>
            </a:pPr>
            <a:r>
              <a:rPr u="sng">
                <a:solidFill>
                  <a:srgbClr val="0000FF"/>
                </a:solidFill>
                <a:uFill>
                  <a:solidFill>
                    <a:srgbClr val="0000FF"/>
                  </a:solidFill>
                </a:uFill>
                <a:hlinkClick r:id="rId3" invalidUrl="" action="" tgtFrame="" tooltip="" history="1" highlightClick="0" endSnd="0"/>
              </a:rPr>
              <a:t>https://www.pwg.org/ipp/ipp-registrations.xml</a:t>
            </a:r>
          </a:p>
          <a:p>
            <a:pPr lvl="1">
              <a:defRPr sz="2300"/>
            </a:pPr>
            <a:r>
              <a:t>Continue to maintain this in parallel for new specifications</a:t>
            </a:r>
          </a:p>
          <a:p>
            <a:pPr lvl="1">
              <a:defRPr sz="2300"/>
            </a:pPr>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marL="383539" indent="-342899">
              <a:defRPr sz="2900"/>
            </a:pPr>
            <a:r>
              <a:t>IPP Everywhere Printer Self-Certifications:</a:t>
            </a:r>
          </a:p>
          <a:p>
            <a:pPr lvl="1">
              <a:defRPr sz="2300"/>
            </a:pPr>
            <a:r>
              <a:rPr u="sng">
                <a:solidFill>
                  <a:srgbClr val="0000FF"/>
                </a:solidFill>
                <a:uFill>
                  <a:solidFill>
                    <a:srgbClr val="0000FF"/>
                  </a:solidFill>
                </a:uFill>
                <a:hlinkClick r:id="rId5" invalidUrl="" action="" tgtFrame="" tooltip="" history="1" highlightClick="0" endSnd="0"/>
              </a:rPr>
              <a:t>https://www.pwg.org/printers</a:t>
            </a:r>
            <a:r>
              <a:t> </a:t>
            </a:r>
          </a:p>
          <a:p>
            <a:pPr lvl="1">
              <a:defRPr sz="2300"/>
            </a:pPr>
            <a:r>
              <a:rPr strike="sngStrike"/>
              <a:t>412</a:t>
            </a:r>
            <a:r>
              <a:t> </a:t>
            </a:r>
            <a:r>
              <a:rPr b="1">
                <a:solidFill>
                  <a:schemeClr val="accent5"/>
                </a:solidFill>
              </a:rPr>
              <a:t>625</a:t>
            </a:r>
            <a:r>
              <a:t> printers currently listed from HP </a:t>
            </a:r>
            <a:r>
              <a:rPr b="1">
                <a:solidFill>
                  <a:schemeClr val="accent5"/>
                </a:solidFill>
              </a:rPr>
              <a:t>and Lexmark</a:t>
            </a:r>
          </a:p>
          <a:p>
            <a:pPr lvl="1">
              <a:defRPr sz="2300"/>
            </a:pPr>
            <a:r>
              <a:t>1.0 self-certification tools update 5 in June 2020, approved August 2020</a:t>
            </a:r>
          </a:p>
          <a:p>
            <a:pPr lvl="1">
              <a:defRPr sz="2300"/>
            </a:pPr>
            <a:r>
              <a:t>1.1 self-certification tools update 2 </a:t>
            </a:r>
            <a:r>
              <a:rPr b="1">
                <a:solidFill>
                  <a:schemeClr val="accent5"/>
                </a:solidFill>
              </a:rPr>
              <a:t>approved October 2020</a:t>
            </a:r>
            <a:br/>
          </a:p>
          <a:p>
            <a:pPr marL="383539" indent="-342899">
              <a:defRPr sz="2900"/>
            </a:pPr>
            <a:r>
              <a:t>IPP Sample Code:</a:t>
            </a:r>
          </a:p>
          <a:p>
            <a:pPr lvl="1">
              <a:defRPr sz="2300"/>
            </a:pPr>
            <a:r>
              <a:t>Github repository:</a:t>
            </a:r>
          </a:p>
          <a:p>
            <a:pPr lvl="2">
              <a:defRPr sz="2300"/>
            </a:pPr>
            <a:r>
              <a:rPr u="sng">
                <a:solidFill>
                  <a:srgbClr val="0000FF"/>
                </a:solidFill>
                <a:uFill>
                  <a:solidFill>
                    <a:srgbClr val="0000FF"/>
                  </a:solidFill>
                </a:uFill>
                <a:hlinkClick r:id="rId6" invalidUrl="" action="" tgtFrame="" tooltip="" history="1" highlightClick="0" endSnd="0"/>
              </a:rPr>
              <a:t>https://github.com/istopwg/ippsample</a:t>
            </a:r>
          </a:p>
          <a:p>
            <a:pPr lvl="1">
              <a:defRPr sz="2300"/>
            </a:pPr>
            <a:r>
              <a:t>Fork of CUPS code includes ipp3dprinter,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