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AC004268-437F-4FB5-9671-37A104B0681C}"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FFFFFF"/>
          </a:solidFill>
        </a:fill>
      </a:tcStyle>
    </a:wholeTbl>
    <a:band2H>
      <a:tcTxStyle b="def" i="def"/>
      <a:tcStyle>
        <a:tcBdr/>
        <a:fill>
          <a:solidFill>
            <a:srgbClr val="E5EAFF"/>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54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system10-20190814-rev.pdf" TargetMode="Externa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ve11-20190827-rev.pdf" TargetMode="External"/><Relationship Id="rId4" Type="http://schemas.openxmlformats.org/officeDocument/2006/relationships/hyperlink" Target="https://ftp.pwg.org/pub/pwg/ipp/wd/wd-ippeveselfcert11-20190827-rev.pdf" TargetMode="External"/><Relationship Id="rId5" Type="http://schemas.openxmlformats.org/officeDocument/2006/relationships/hyperlink" Target="https://github.com/istopwg/ippeveselfcert" TargetMode="External"/><Relationship Id="rId6" Type="http://schemas.openxmlformats.org/officeDocument/2006/relationships/hyperlink" Target="https://beta.pwg.org/printers" TargetMode="Externa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jobprinterext3v20-20191003-rev.pdf" TargetMode="Externa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ppx20-20190923-rev.pdf" TargetMode="Externa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px20-20191010-rev.pdf" TargetMode="Externa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trustnoone10-20190418-rev.pdf" TargetMode="External"/></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accounting10-20191023.pdf" TargetMode="External"/></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pipermail/pwg-announce/2019/003899.html" TargetMode="External"/><Relationship Id="rId4" Type="http://schemas.openxmlformats.org/officeDocument/2006/relationships/hyperlink" Target="https://www.pwg.org/pipermail/ipp/2019/020275.html" TargetMode="External"/></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3.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americamakes.us/" TargetMode="External"/><Relationship Id="rId4" Type="http://schemas.openxmlformats.org/officeDocument/2006/relationships/hyperlink" Target="https://www.astm.org/COMMITTEE/F42.htm" TargetMode="External"/><Relationship Id="rId5" Type="http://schemas.openxmlformats.org/officeDocument/2006/relationships/hyperlink" Target="https://isotc.iso.org/livelink/livelink?func=ll&amp;objId=19905763&amp;objAction=browse&amp;viewType=1" TargetMode="External"/><Relationship Id="rId6" Type="http://schemas.openxmlformats.org/officeDocument/2006/relationships/hyperlink" Target="https://3dheals.com/boston-annual-summer-event" TargetMode="External"/></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3dpdfconsortium.org" TargetMode="External"/><Relationship Id="rId4" Type="http://schemas.openxmlformats.org/officeDocument/2006/relationships/hyperlink" Target="http://www.cvent.com/events/1st-international-conference-on-3d-printing-and-transportation/event-summary-2668ecc14e21461c962dc49841c84aee.aspx" TargetMode="External"/><Relationship Id="rId5" Type="http://schemas.openxmlformats.org/officeDocument/2006/relationships/hyperlink" Target="https://www.3mf.io" TargetMode="External"/></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70615.pdf" TargetMode="Externa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November 20, 2019"/>
          <p:cNvSpPr txBox="1"/>
          <p:nvPr>
            <p:ph type="subTitle" sz="half" idx="1"/>
          </p:nvPr>
        </p:nvSpPr>
        <p:spPr>
          <a:prstGeom prst="rect">
            <a:avLst/>
          </a:prstGeom>
        </p:spPr>
        <p:txBody>
          <a:bodyPr/>
          <a:lstStyle>
            <a:lvl1pPr marR="40639">
              <a:spcBef>
                <a:spcPts val="500"/>
              </a:spcBef>
            </a:lvl1pPr>
          </a:lstStyle>
          <a:p>
            <a:pPr/>
            <a:r>
              <a:t>November 20, 2019</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2"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53"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54"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55"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56" name="Lunch Break"/>
          <p:cNvSpPr txBox="1"/>
          <p:nvPr>
            <p:ph type="ctrTitle"/>
          </p:nvPr>
        </p:nvSpPr>
        <p:spPr>
          <a:prstGeom prst="rect">
            <a:avLst/>
          </a:prstGeom>
        </p:spPr>
        <p:txBody>
          <a:bodyPr/>
          <a:lstStyle/>
          <a:p>
            <a:pPr/>
            <a:r>
              <a:t>Lunch Break</a:t>
            </a:r>
          </a:p>
        </p:txBody>
      </p:sp>
      <p:sp>
        <p:nvSpPr>
          <p:cNvPr id="157" name="Resuming at 11:30 MDT"/>
          <p:cNvSpPr txBox="1"/>
          <p:nvPr>
            <p:ph type="subTitle" sz="half" idx="1"/>
          </p:nvPr>
        </p:nvSpPr>
        <p:spPr>
          <a:prstGeom prst="rect">
            <a:avLst/>
          </a:prstGeom>
        </p:spPr>
        <p:txBody>
          <a:bodyPr/>
          <a:lstStyle/>
          <a:p>
            <a:pPr/>
          </a:p>
          <a:p>
            <a:pPr>
              <a:defRPr i="1"/>
            </a:pPr>
            <a:r>
              <a:t>Resuming at 11:30 MDT</a:t>
            </a:r>
          </a:p>
        </p:txBody>
      </p:sp>
      <p:sp>
        <p:nvSpPr>
          <p:cNvPr id="1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3"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6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5" name="IPP System Service (SYSTEM) v1.0"/>
          <p:cNvSpPr txBox="1"/>
          <p:nvPr>
            <p:ph type="title"/>
          </p:nvPr>
        </p:nvSpPr>
        <p:spPr>
          <a:prstGeom prst="rect">
            <a:avLst/>
          </a:prstGeom>
        </p:spPr>
        <p:txBody>
          <a:bodyPr/>
          <a:lstStyle/>
          <a:p>
            <a:pPr/>
            <a:r>
              <a:t>IPP System Service (SYSTEM) v1.0</a:t>
            </a:r>
          </a:p>
        </p:txBody>
      </p:sp>
      <p:sp>
        <p:nvSpPr>
          <p:cNvPr id="166" name="Current stable draft at:…"/>
          <p:cNvSpPr txBox="1"/>
          <p:nvPr>
            <p:ph type="body" idx="1"/>
          </p:nvPr>
        </p:nvSpPr>
        <p:spPr>
          <a:prstGeom prst="rect">
            <a:avLst/>
          </a:prstGeom>
        </p:spPr>
        <p:txBody>
          <a:bodyPr/>
          <a:lstStyle/>
          <a:p>
            <a:pPr/>
            <a:r>
              <a:t>Current stable draft at:</a:t>
            </a:r>
          </a:p>
          <a:p>
            <a:pPr lvl="1"/>
            <a:r>
              <a:rPr u="sng">
                <a:hlinkClick r:id="rId3" invalidUrl="" action="" tgtFrame="" tooltip="" history="1" highlightClick="0" endSnd="0"/>
              </a:rPr>
              <a:t>https://ftp.pwg.org/pub/pwg/ipp/wd/wd-ippsystem10-20190814-rev.pdf</a:t>
            </a:r>
          </a:p>
          <a:p>
            <a:pPr/>
            <a:r>
              <a:t>Combines and implements a concrete IPP binding of the following abstract Semantic Model 2.0 services and objects:</a:t>
            </a:r>
          </a:p>
          <a:p>
            <a:pPr lvl="1"/>
            <a:r>
              <a:t>PWG 5108.06: System Object and System Control Service</a:t>
            </a:r>
          </a:p>
          <a:p>
            <a:pPr lvl="1"/>
            <a:r>
              <a:t>PWG 5108.03: Network Resource Service</a:t>
            </a:r>
          </a:p>
          <a:p>
            <a:pPr lvl="1"/>
            <a:r>
              <a:t>PWG 5109.1: Cloud Imaging Requirements and Model</a:t>
            </a:r>
          </a:p>
          <a:p>
            <a:pPr/>
            <a:r>
              <a:t>Also includes attributes from PWG 5110.1: Hardcopy Device Health Assessment Attributes</a:t>
            </a:r>
          </a:p>
          <a:p>
            <a:pPr/>
            <a:r>
              <a:t>Prototyped in ippsample project, PWG WG Last Call completed</a:t>
            </a:r>
          </a:p>
          <a:p>
            <a:pPr/>
            <a:r>
              <a:t>PWG Formal Vote ends November 22, 2019</a:t>
            </a:r>
          </a:p>
        </p:txBody>
      </p:sp>
      <p:sp>
        <p:nvSpPr>
          <p:cNvPr id="167"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4" name="IPP Everywhere"/>
          <p:cNvSpPr txBox="1"/>
          <p:nvPr>
            <p:ph type="title"/>
          </p:nvPr>
        </p:nvSpPr>
        <p:spPr>
          <a:prstGeom prst="rect">
            <a:avLst/>
          </a:prstGeom>
        </p:spPr>
        <p:txBody>
          <a:bodyPr/>
          <a:lstStyle/>
          <a:p>
            <a:pPr/>
            <a:r>
              <a:t>IPP Everywhere</a:t>
            </a:r>
          </a:p>
        </p:txBody>
      </p:sp>
      <p:sp>
        <p:nvSpPr>
          <p:cNvPr id="175" name="Stable draft of core specification:…"/>
          <p:cNvSpPr txBox="1"/>
          <p:nvPr>
            <p:ph type="body" idx="1"/>
          </p:nvPr>
        </p:nvSpPr>
        <p:spPr>
          <a:prstGeom prst="rect">
            <a:avLst/>
          </a:prstGeom>
        </p:spPr>
        <p:txBody>
          <a:bodyPr/>
          <a:lstStyle/>
          <a:p>
            <a:pPr/>
            <a:r>
              <a:t>Stable draft of core specification:</a:t>
            </a:r>
          </a:p>
          <a:p>
            <a:pPr lvl="1"/>
            <a:r>
              <a:rPr u="sng">
                <a:hlinkClick r:id="rId3" invalidUrl="" action="" tgtFrame="" tooltip="" history="1" highlightClick="0" endSnd="0"/>
              </a:rPr>
              <a:t>https://ftp.pwg.org/pub/pwg/ipp/wd/wd-ippeve11-20190827-rev.pdf</a:t>
            </a:r>
          </a:p>
          <a:p>
            <a:pPr/>
            <a:r>
              <a:t>Prototype draft of manual:</a:t>
            </a:r>
          </a:p>
          <a:p>
            <a:pPr lvl="1"/>
            <a:r>
              <a:rPr u="sng">
                <a:hlinkClick r:id="rId4" invalidUrl="" action="" tgtFrame="" tooltip="" history="1" highlightClick="0" endSnd="0"/>
              </a:rPr>
              <a:t>https://ftp.pwg.org/pub/pwg/ipp/wd/wd-ippeveselfcert11-20190827-rev.pdf</a:t>
            </a:r>
          </a:p>
          <a:p>
            <a:pPr/>
            <a:r>
              <a:t>Beta tools nearing completion:</a:t>
            </a:r>
          </a:p>
          <a:p>
            <a:pPr lvl="1"/>
            <a:r>
              <a:rPr u="sng">
                <a:hlinkClick r:id="rId5" invalidUrl="" action="" tgtFrame="" tooltip="" history="1" highlightClick="0" endSnd="0"/>
              </a:rPr>
              <a:t>https://github.com/istopwg/ippeveselfcert</a:t>
            </a:r>
          </a:p>
          <a:p>
            <a:pPr/>
            <a:r>
              <a:t>New JSON-based portal:</a:t>
            </a:r>
          </a:p>
          <a:p>
            <a:pPr lvl="1"/>
            <a:r>
              <a:rPr u="sng">
                <a:hlinkClick r:id="rId6" invalidUrl="" action="" tgtFrame="" tooltip="" history="1" highlightClick="0" endSnd="0"/>
              </a:rPr>
              <a:t>https://beta.pwg.org/printers</a:t>
            </a:r>
          </a:p>
          <a:p>
            <a:pPr/>
            <a:r>
              <a:t>Submission tool for new JSON-based portal</a:t>
            </a:r>
          </a:p>
          <a:p>
            <a:pPr/>
            <a:r>
              <a:t>Proposed schedule:</a:t>
            </a:r>
          </a:p>
          <a:p>
            <a:pPr lvl="1"/>
            <a:r>
              <a:t>Update 4 for v1.0 tools in Q4 2019/Q1 2020 </a:t>
            </a:r>
          </a:p>
          <a:p>
            <a:pPr lvl="1"/>
            <a:r>
              <a:t>Stable drafts and beta tools for v1.1 in Q4 2019/Q1 2020</a:t>
            </a:r>
          </a:p>
        </p:txBody>
      </p:sp>
      <p:sp>
        <p:nvSpPr>
          <p:cNvPr id="1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1"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8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3" name="IPP Everywhere Self-Certification"/>
          <p:cNvSpPr txBox="1"/>
          <p:nvPr>
            <p:ph type="title"/>
          </p:nvPr>
        </p:nvSpPr>
        <p:spPr>
          <a:prstGeom prst="rect">
            <a:avLst/>
          </a:prstGeom>
        </p:spPr>
        <p:txBody>
          <a:bodyPr/>
          <a:lstStyle/>
          <a:p>
            <a:pPr/>
            <a:r>
              <a:t>IPP Everywhere Self-Certification</a:t>
            </a:r>
          </a:p>
        </p:txBody>
      </p:sp>
      <p:sp>
        <p:nvSpPr>
          <p:cNvPr id="184" name="Resources:…"/>
          <p:cNvSpPr txBox="1"/>
          <p:nvPr>
            <p:ph type="body" idx="1"/>
          </p:nvPr>
        </p:nvSpPr>
        <p:spPr>
          <a:xfrm>
            <a:off x="647700" y="1955800"/>
            <a:ext cx="11709400" cy="7611336"/>
          </a:xfrm>
          <a:prstGeom prst="rect">
            <a:avLst/>
          </a:prstGeom>
        </p:spPr>
        <p:txBody>
          <a:bodyPr/>
          <a:lstStyle/>
          <a:p>
            <a:pPr marL="383539" indent="-342899">
              <a:defRPr sz="2800"/>
            </a:pPr>
            <a:r>
              <a:t>Resources:</a:t>
            </a:r>
          </a:p>
          <a:p>
            <a:pPr lvl="1">
              <a:defRPr sz="2800"/>
            </a:pPr>
            <a:r>
              <a:rPr u="sng">
                <a:hlinkClick r:id="rId3" invalidUrl="" action="" tgtFrame="" tooltip="" history="1" highlightClick="0" endSnd="0"/>
              </a:rPr>
              <a:t>http://www.pwg.org/ipp/everywhere.html</a:t>
            </a:r>
            <a:r>
              <a:t> (for tools/info)</a:t>
            </a:r>
          </a:p>
          <a:p>
            <a:pPr lvl="1">
              <a:defRPr sz="2800"/>
            </a:pPr>
            <a:r>
              <a:rPr u="sng">
                <a:hlinkClick r:id="rId4" invalidUrl="" action="" tgtFrame="" tooltip="" history="1" highlightClick="0" endSnd="0"/>
              </a:rPr>
              <a:t>https://www.pwg.org/ippeveselfcert</a:t>
            </a:r>
            <a:r>
              <a:t> (submission form)</a:t>
            </a:r>
          </a:p>
          <a:p>
            <a:pPr lvl="1">
              <a:defRPr sz="2800"/>
            </a:pPr>
            <a:r>
              <a:rPr u="sng">
                <a:hlinkClick r:id="rId5" invalidUrl="" action="" tgtFrame="" tooltip="" history="1" highlightClick="0" endSnd="0"/>
              </a:rPr>
              <a:t>http://www.pwg.org/printers</a:t>
            </a:r>
            <a:r>
              <a:t> (printer list)</a:t>
            </a:r>
          </a:p>
          <a:p>
            <a:pPr lvl="1">
              <a:defRPr sz="2800"/>
            </a:pPr>
            <a:r>
              <a:rPr u="sng">
                <a:hlinkClick r:id="rId6" invalidUrl="" action="" tgtFrame="" tooltip="" history="1" highlightClick="0" endSnd="0"/>
              </a:rPr>
              <a:t>https://github.com/istopwg/ippeveselfcert</a:t>
            </a:r>
            <a:r>
              <a:t> (Github repo)</a:t>
            </a:r>
          </a:p>
          <a:p>
            <a:pPr marL="383539" indent="-342899">
              <a:defRPr sz="2800"/>
            </a:pPr>
            <a:r>
              <a:t>Released v1.0 Update 3 of self-certification tools on November 9th, 2018</a:t>
            </a:r>
          </a:p>
          <a:p>
            <a:pPr lvl="1" marL="840739" indent="-342899">
              <a:defRPr sz="2800"/>
            </a:pPr>
            <a:r>
              <a:t>v1.0 is tracking CUPS 2.2.x (previous stable branch)</a:t>
            </a:r>
          </a:p>
          <a:p>
            <a:pPr lvl="1" marL="840739" indent="-342899">
              <a:defRPr sz="2800"/>
            </a:pPr>
            <a:r>
              <a:t>Need an update 4 for another Windows packaging issue and the new JSON submission tool</a:t>
            </a:r>
          </a:p>
          <a:p>
            <a:pPr marL="383539" indent="-342899">
              <a:defRPr sz="2900"/>
            </a:pPr>
            <a:r>
              <a:t>v1.1 self-certifications tools on track for Q3 2019</a:t>
            </a:r>
          </a:p>
          <a:p>
            <a:pPr lvl="1" marL="840739" indent="-342899">
              <a:defRPr sz="2900"/>
            </a:pPr>
            <a:r>
              <a:t>v1.1 tracks CUPS 2.3.x (current stable branch)</a:t>
            </a:r>
          </a:p>
          <a:p>
            <a:pPr lvl="1" marL="840739" indent="-342899">
              <a:defRPr sz="2900"/>
            </a:pPr>
            <a:r>
              <a:t>Includes new JSON submission tool and test updates</a:t>
            </a:r>
          </a:p>
        </p:txBody>
      </p:sp>
      <p:sp>
        <p:nvSpPr>
          <p:cNvPr id="185"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9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2" name="IPP Driverless Printing Extensions v2.0"/>
          <p:cNvSpPr txBox="1"/>
          <p:nvPr>
            <p:ph type="title"/>
          </p:nvPr>
        </p:nvSpPr>
        <p:spPr>
          <a:prstGeom prst="rect">
            <a:avLst/>
          </a:prstGeom>
        </p:spPr>
        <p:txBody>
          <a:bodyPr/>
          <a:lstStyle/>
          <a:p>
            <a:pPr/>
            <a:r>
              <a:t>IPP Driverless Printing Extensions v2.0</a:t>
            </a:r>
          </a:p>
        </p:txBody>
      </p:sp>
      <p:sp>
        <p:nvSpPr>
          <p:cNvPr id="193" name="Current interim draft:…"/>
          <p:cNvSpPr txBox="1"/>
          <p:nvPr>
            <p:ph type="body" idx="1"/>
          </p:nvPr>
        </p:nvSpPr>
        <p:spPr>
          <a:prstGeom prst="rect">
            <a:avLst/>
          </a:prstGeom>
        </p:spPr>
        <p:txBody>
          <a:bodyPr/>
          <a:lstStyle/>
          <a:p>
            <a:pPr/>
            <a:r>
              <a:t>Current interim draft:</a:t>
            </a:r>
          </a:p>
          <a:p>
            <a:pPr lvl="1"/>
            <a:r>
              <a:rPr u="sng">
                <a:hlinkClick r:id="rId3" invalidUrl="" action="" tgtFrame="" tooltip="" history="1" highlightClick="0" endSnd="0"/>
              </a:rPr>
              <a:t>https://ftp.pwg.org/pub/pwg/ipp/wd/wd-ippjobprinterext3v20-20191003-rev.pdf</a:t>
            </a:r>
          </a:p>
          <a:p>
            <a:pPr/>
            <a:r>
              <a:t>Revision of PWG 5100.13-2012:</a:t>
            </a:r>
          </a:p>
          <a:p>
            <a:pPr lvl="1"/>
            <a:r>
              <a:t>Resolved all reported issues/errata</a:t>
            </a:r>
          </a:p>
          <a:p>
            <a:pPr lvl="1"/>
            <a:r>
              <a:t>Added message catalog syntax extensions and semantics for "_tooltip" and "_helpurl" (from HELPME best practice draft)</a:t>
            </a:r>
          </a:p>
          <a:p>
            <a:pPr lvl="1"/>
            <a:r>
              <a:t>Added "soft-proof-icc-profiles" and "print-quality-hints-supported" (from PQI best practice draft) </a:t>
            </a:r>
          </a:p>
          <a:p>
            <a:pPr lvl="1"/>
            <a:r>
              <a:t>Added extensions to "print-color-mode" and "print-quality" (from PQI best practice draft) </a:t>
            </a:r>
          </a:p>
          <a:p>
            <a:pPr/>
            <a:r>
              <a:t>Proposed schedule:</a:t>
            </a:r>
          </a:p>
          <a:p>
            <a:pPr lvl="1"/>
            <a:r>
              <a:t>Prototype draft Q4 2019/Q1 2020</a:t>
            </a:r>
          </a:p>
        </p:txBody>
      </p:sp>
      <p:sp>
        <p:nvSpPr>
          <p:cNvPr id="19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1" name="IPP Production Printing Ext. v2.0"/>
          <p:cNvSpPr txBox="1"/>
          <p:nvPr>
            <p:ph type="title"/>
          </p:nvPr>
        </p:nvSpPr>
        <p:spPr>
          <a:prstGeom prst="rect">
            <a:avLst/>
          </a:prstGeom>
        </p:spPr>
        <p:txBody>
          <a:bodyPr/>
          <a:lstStyle/>
          <a:p>
            <a:pPr/>
            <a:r>
              <a:t>IPP Production Printing Ext. v2.0</a:t>
            </a:r>
          </a:p>
        </p:txBody>
      </p:sp>
      <p:sp>
        <p:nvSpPr>
          <p:cNvPr id="202" name="Current prototype draft:…"/>
          <p:cNvSpPr txBox="1"/>
          <p:nvPr>
            <p:ph type="body" idx="1"/>
          </p:nvPr>
        </p:nvSpPr>
        <p:spPr>
          <a:prstGeom prst="rect">
            <a:avLst/>
          </a:prstGeom>
        </p:spPr>
        <p:txBody>
          <a:bodyPr/>
          <a:lstStyle/>
          <a:p>
            <a:pPr/>
            <a:r>
              <a:t>Current prototype draft:</a:t>
            </a:r>
          </a:p>
          <a:p>
            <a:pPr lvl="1"/>
            <a:r>
              <a:rPr u="sng">
                <a:hlinkClick r:id="rId3" invalidUrl="" action="" tgtFrame="" tooltip="" history="1" highlightClick="0" endSnd="0"/>
              </a:rPr>
              <a:t>https://ftp.pwg.org/pub/pwg/ipp/wd/wd-ippppx20-20190923-rev.pdf</a:t>
            </a:r>
          </a:p>
          <a:p>
            <a:pPr/>
            <a:r>
              <a:t>Revision of PWG 5100.3-2001:</a:t>
            </a:r>
          </a:p>
          <a:p>
            <a:pPr lvl="1"/>
            <a:r>
              <a:t>Addressed all issues/errata</a:t>
            </a:r>
          </a:p>
          <a:p>
            <a:pPr lvl="1"/>
            <a:r>
              <a:t>Finishing attributes were moved to PWG 5100.1-2017: IPP Finishings v2.1</a:t>
            </a:r>
          </a:p>
          <a:p>
            <a:pPr lvl="1"/>
            <a:r>
              <a:t>The "job-account-id", "job-accounting-user-id", "job-sheets-col", and "media-col" attributes were moved to PWG 5100.7-2019: IPP Job Extensions v2.0</a:t>
            </a:r>
          </a:p>
          <a:p>
            <a:pPr lvl="1"/>
            <a:r>
              <a:t>References to the old PWG 5100.4-2001 (Override Attributes) working draft have been removed since that specification was withdrawn</a:t>
            </a:r>
          </a:p>
          <a:p>
            <a:pPr/>
            <a:r>
              <a:t>Proposed schedule:</a:t>
            </a:r>
          </a:p>
          <a:p>
            <a:pPr lvl="1"/>
            <a:r>
              <a:t>Stable draft Q1 2020</a:t>
            </a:r>
          </a:p>
        </p:txBody>
      </p:sp>
      <p:sp>
        <p:nvSpPr>
          <p:cNvPr id="2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6"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07"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08"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09"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0" name="Break"/>
          <p:cNvSpPr txBox="1"/>
          <p:nvPr>
            <p:ph type="ctrTitle"/>
          </p:nvPr>
        </p:nvSpPr>
        <p:spPr>
          <a:prstGeom prst="rect">
            <a:avLst/>
          </a:prstGeom>
        </p:spPr>
        <p:txBody>
          <a:bodyPr/>
          <a:lstStyle/>
          <a:p>
            <a:pPr/>
            <a:r>
              <a:t>Break</a:t>
            </a:r>
          </a:p>
        </p:txBody>
      </p:sp>
      <p:sp>
        <p:nvSpPr>
          <p:cNvPr id="211" name="Resuming at 14:00 MDT"/>
          <p:cNvSpPr txBox="1"/>
          <p:nvPr>
            <p:ph type="subTitle" sz="half" idx="1"/>
          </p:nvPr>
        </p:nvSpPr>
        <p:spPr>
          <a:prstGeom prst="rect">
            <a:avLst/>
          </a:prstGeom>
        </p:spPr>
        <p:txBody>
          <a:bodyPr/>
          <a:lstStyle/>
          <a:p>
            <a:pPr/>
          </a:p>
          <a:p>
            <a:pPr>
              <a:defRPr i="1"/>
            </a:pPr>
            <a:r>
              <a:t>Resuming at 14:00 MDT</a:t>
            </a:r>
          </a:p>
        </p:txBody>
      </p:sp>
      <p:sp>
        <p:nvSpPr>
          <p:cNvPr id="21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1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9" name="IPP Enterprise Printing Extensions v2.0"/>
          <p:cNvSpPr txBox="1"/>
          <p:nvPr>
            <p:ph type="title"/>
          </p:nvPr>
        </p:nvSpPr>
        <p:spPr>
          <a:prstGeom prst="rect">
            <a:avLst/>
          </a:prstGeom>
        </p:spPr>
        <p:txBody>
          <a:bodyPr/>
          <a:lstStyle/>
          <a:p>
            <a:pPr/>
            <a:r>
              <a:t>IPP Enterprise Printing Extensions v2.0</a:t>
            </a:r>
          </a:p>
        </p:txBody>
      </p:sp>
      <p:sp>
        <p:nvSpPr>
          <p:cNvPr id="220" name="Current interim draft:…"/>
          <p:cNvSpPr txBox="1"/>
          <p:nvPr>
            <p:ph type="body" idx="1"/>
          </p:nvPr>
        </p:nvSpPr>
        <p:spPr>
          <a:prstGeom prst="rect">
            <a:avLst/>
          </a:prstGeom>
        </p:spPr>
        <p:txBody>
          <a:bodyPr/>
          <a:lstStyle/>
          <a:p>
            <a:pPr/>
            <a:r>
              <a:t>Current interim draft:</a:t>
            </a:r>
          </a:p>
          <a:p>
            <a:pPr lvl="1"/>
            <a:r>
              <a:rPr u="sng">
                <a:hlinkClick r:id="rId3" invalidUrl="" action="" tgtFrame="" tooltip="" history="1" highlightClick="0" endSnd="0"/>
              </a:rPr>
              <a:t>https://ftp.pwg.org/pub/pwg/ipp/wd/wd-ippepx20-20191010-rev.pdf</a:t>
            </a:r>
          </a:p>
          <a:p>
            <a:pPr/>
            <a:r>
              <a:t>Proposed schedule:</a:t>
            </a:r>
          </a:p>
          <a:p>
            <a:pPr lvl="1"/>
            <a:r>
              <a:t>Prototype draft in Q4 2019/Q1 2020</a:t>
            </a:r>
          </a:p>
        </p:txBody>
      </p:sp>
      <p:sp>
        <p:nvSpPr>
          <p:cNvPr id="22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4"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25"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26"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27"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28"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29" name="IPP Workgroup Session, Day 2"/>
          <p:cNvSpPr txBox="1"/>
          <p:nvPr>
            <p:ph type="ctrTitle"/>
          </p:nvPr>
        </p:nvSpPr>
        <p:spPr>
          <a:prstGeom prst="rect">
            <a:avLst/>
          </a:prstGeom>
        </p:spPr>
        <p:txBody>
          <a:bodyPr/>
          <a:lstStyle/>
          <a:p>
            <a:pPr/>
            <a:r>
              <a:t>IPP Workgroup Session, Day 2</a:t>
            </a:r>
          </a:p>
        </p:txBody>
      </p:sp>
      <p:sp>
        <p:nvSpPr>
          <p:cNvPr id="230" name="November 21, 2019"/>
          <p:cNvSpPr txBox="1"/>
          <p:nvPr>
            <p:ph type="subTitle" sz="half" idx="1"/>
          </p:nvPr>
        </p:nvSpPr>
        <p:spPr>
          <a:prstGeom prst="rect">
            <a:avLst/>
          </a:prstGeom>
        </p:spPr>
        <p:txBody>
          <a:bodyPr/>
          <a:lstStyle>
            <a:lvl1pPr marR="40639">
              <a:spcBef>
                <a:spcPts val="500"/>
              </a:spcBef>
            </a:lvl1pPr>
          </a:lstStyle>
          <a:p>
            <a:pPr/>
            <a:r>
              <a:t>November 21, 2019</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3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7" name="PWG IP Policy"/>
          <p:cNvSpPr txBox="1"/>
          <p:nvPr>
            <p:ph type="title"/>
          </p:nvPr>
        </p:nvSpPr>
        <p:spPr>
          <a:prstGeom prst="rect">
            <a:avLst/>
          </a:prstGeom>
        </p:spPr>
        <p:txBody>
          <a:bodyPr/>
          <a:lstStyle/>
          <a:p>
            <a:pPr/>
            <a:r>
              <a:t>PWG IP Policy</a:t>
            </a:r>
          </a:p>
        </p:txBody>
      </p:sp>
      <p:sp>
        <p:nvSpPr>
          <p:cNvPr id="238"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3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4"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4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6" name="Agenda"/>
          <p:cNvSpPr txBox="1"/>
          <p:nvPr>
            <p:ph type="title"/>
          </p:nvPr>
        </p:nvSpPr>
        <p:spPr>
          <a:prstGeom prst="rect">
            <a:avLst/>
          </a:prstGeom>
        </p:spPr>
        <p:txBody>
          <a:bodyPr/>
          <a:lstStyle/>
          <a:p>
            <a:pPr/>
            <a:r>
              <a:t>Agenda</a:t>
            </a:r>
          </a:p>
        </p:txBody>
      </p:sp>
      <p:graphicFrame>
        <p:nvGraphicFramePr>
          <p:cNvPr id="247" name="Table"/>
          <p:cNvGraphicFramePr/>
          <p:nvPr/>
        </p:nvGraphicFramePr>
        <p:xfrm>
          <a:off x="1441449" y="2608965"/>
          <a:ext cx="10517038"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Encrypted Jobs and Documents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Job Accounting with IPP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14:00 - 14:45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Printing Liaisons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14:45 - 15:00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48" name="November 21, 2019 (US Mountai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21, 2019 (US Mountain Daylight Time)</a:t>
            </a:r>
          </a:p>
        </p:txBody>
      </p:sp>
      <p:sp>
        <p:nvSpPr>
          <p:cNvPr id="24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4"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6" name="IPP Encrypted Jobs and Docs. v1.0"/>
          <p:cNvSpPr txBox="1"/>
          <p:nvPr>
            <p:ph type="title"/>
          </p:nvPr>
        </p:nvSpPr>
        <p:spPr>
          <a:prstGeom prst="rect">
            <a:avLst/>
          </a:prstGeom>
        </p:spPr>
        <p:txBody>
          <a:bodyPr/>
          <a:lstStyle/>
          <a:p>
            <a:pPr/>
            <a:r>
              <a:t>IPP Encrypted Jobs and Docs. v1.0</a:t>
            </a:r>
          </a:p>
        </p:txBody>
      </p:sp>
      <p:sp>
        <p:nvSpPr>
          <p:cNvPr id="257" name="Interim draft:…"/>
          <p:cNvSpPr txBox="1"/>
          <p:nvPr>
            <p:ph type="body" idx="1"/>
          </p:nvPr>
        </p:nvSpPr>
        <p:spPr>
          <a:prstGeom prst="rect">
            <a:avLst/>
          </a:prstGeom>
        </p:spPr>
        <p:txBody>
          <a:bodyPr/>
          <a:lstStyle/>
          <a:p>
            <a:pPr/>
            <a:r>
              <a:t>Interim draft:</a:t>
            </a:r>
          </a:p>
          <a:p>
            <a:pPr lvl="1"/>
            <a:r>
              <a:rPr u="sng">
                <a:hlinkClick r:id="rId3" invalidUrl="" action="" tgtFrame="" tooltip="" history="1" highlightClick="0" endSnd="0"/>
              </a:rPr>
              <a:t>https://ftp.pwg.org/pub/pwg/ipp/wd/wd-ipptrustnoone10-20190418-rev.pdf</a:t>
            </a:r>
          </a:p>
          <a:p>
            <a:pPr/>
            <a:r>
              <a:t>Summary:</a:t>
            </a:r>
          </a:p>
          <a:p>
            <a:pPr lvl="1"/>
            <a:r>
              <a:t>Goal is to provide end-to-end privacy and data integrity through intermediaries using existing public-key standards</a:t>
            </a:r>
          </a:p>
          <a:p>
            <a:pPr lvl="1"/>
            <a:r>
              <a:t>Defines new PGP-encrypted IPP message format, associated attributes, and operations</a:t>
            </a:r>
          </a:p>
          <a:p>
            <a:pPr/>
            <a:r>
              <a:t>Proposed schedule:</a:t>
            </a:r>
          </a:p>
          <a:p>
            <a:pPr lvl="1"/>
            <a:r>
              <a:t>Prototype draft Q1 2020</a:t>
            </a:r>
          </a:p>
        </p:txBody>
      </p:sp>
      <p:sp>
        <p:nvSpPr>
          <p:cNvPr id="2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3"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6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5" name="Job Accounting with IPP v1.0"/>
          <p:cNvSpPr txBox="1"/>
          <p:nvPr>
            <p:ph type="title"/>
          </p:nvPr>
        </p:nvSpPr>
        <p:spPr>
          <a:prstGeom prst="rect">
            <a:avLst/>
          </a:prstGeom>
        </p:spPr>
        <p:txBody>
          <a:bodyPr/>
          <a:lstStyle/>
          <a:p>
            <a:pPr/>
            <a:r>
              <a:t>Job Accounting with IPP v1.0</a:t>
            </a:r>
          </a:p>
        </p:txBody>
      </p:sp>
      <p:sp>
        <p:nvSpPr>
          <p:cNvPr id="266" name="Interim draft:…"/>
          <p:cNvSpPr txBox="1"/>
          <p:nvPr>
            <p:ph type="body" idx="1"/>
          </p:nvPr>
        </p:nvSpPr>
        <p:spPr>
          <a:prstGeom prst="rect">
            <a:avLst/>
          </a:prstGeom>
        </p:spPr>
        <p:txBody>
          <a:bodyPr/>
          <a:lstStyle/>
          <a:p>
            <a:pPr/>
            <a:r>
              <a:t>Interim draft:</a:t>
            </a:r>
          </a:p>
          <a:p>
            <a:pPr lvl="1"/>
            <a:r>
              <a:rPr u="sng">
                <a:hlinkClick r:id="rId3" invalidUrl="" action="" tgtFrame="" tooltip="" history="1" highlightClick="0" endSnd="0"/>
              </a:rPr>
              <a:t>https://ftp.pwg.org/pub/pwg/ipp/wd/wd-ippaccounting10-20191023.pdf</a:t>
            </a:r>
          </a:p>
          <a:p>
            <a:pPr/>
            <a:r>
              <a:t>Best Practice document defining how to support job accounting with existing IPP attributes and functionality</a:t>
            </a:r>
          </a:p>
          <a:p>
            <a:pPr lvl="1"/>
            <a:r>
              <a:t>Like the Implementor's Guide but for standards-based job accounting</a:t>
            </a:r>
          </a:p>
          <a:p>
            <a:pPr/>
            <a:r>
              <a:t>Next slides:</a:t>
            </a:r>
          </a:p>
          <a:p>
            <a:pPr lvl="1"/>
            <a:r>
              <a:t>Survey on the pwg-announce and IPP mailings lists</a:t>
            </a:r>
          </a:p>
          <a:p>
            <a:pPr lvl="1"/>
            <a:r>
              <a:t>Informed consent and optional metadata</a:t>
            </a:r>
          </a:p>
          <a:p>
            <a:pPr/>
            <a:r>
              <a:t>Proposed schedule:</a:t>
            </a:r>
          </a:p>
          <a:p>
            <a:pPr lvl="1"/>
            <a:r>
              <a:t>Prototype draft in Q1 2020</a:t>
            </a:r>
          </a:p>
        </p:txBody>
      </p:sp>
      <p:sp>
        <p:nvSpPr>
          <p:cNvPr id="26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2"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4" name="RFC: Job Accounting and Managed Printing Solutions"/>
          <p:cNvSpPr txBox="1"/>
          <p:nvPr>
            <p:ph type="title"/>
          </p:nvPr>
        </p:nvSpPr>
        <p:spPr>
          <a:prstGeom prst="rect">
            <a:avLst/>
          </a:prstGeom>
        </p:spPr>
        <p:txBody>
          <a:bodyPr/>
          <a:lstStyle/>
          <a:p>
            <a:pPr/>
            <a:r>
              <a:t>RFC: Job Accounting and Managed Printing Solutions</a:t>
            </a:r>
          </a:p>
        </p:txBody>
      </p:sp>
      <p:sp>
        <p:nvSpPr>
          <p:cNvPr id="275" name="Posted a request for comments to the pwg-announce and IPP mailing lists:…"/>
          <p:cNvSpPr txBox="1"/>
          <p:nvPr>
            <p:ph type="body" idx="1"/>
          </p:nvPr>
        </p:nvSpPr>
        <p:spPr>
          <a:prstGeom prst="rect">
            <a:avLst/>
          </a:prstGeom>
        </p:spPr>
        <p:txBody>
          <a:bodyPr/>
          <a:lstStyle/>
          <a:p>
            <a:pPr/>
            <a:r>
              <a:t>Posted a request for comments to the pwg-announce and IPP mailing lists:</a:t>
            </a:r>
          </a:p>
          <a:p>
            <a:pPr lvl="1"/>
            <a:r>
              <a:rPr>
                <a:hlinkClick r:id="rId3" invalidUrl="" action="" tgtFrame="" tooltip="" history="1" highlightClick="0" endSnd="0"/>
              </a:rPr>
              <a:t>https://www.pwg.org/pipermail/pwg-announce/2019/003899.html</a:t>
            </a:r>
          </a:p>
          <a:p>
            <a:pPr lvl="1"/>
            <a:r>
              <a:rPr>
                <a:hlinkClick r:id="rId4" invalidUrl="" action="" tgtFrame="" tooltip="" history="1" highlightClick="0" endSnd="0"/>
              </a:rPr>
              <a:t>https://www.pwg.org/pipermail/ipp/2019/020275.html</a:t>
            </a:r>
          </a:p>
          <a:p>
            <a:pPr/>
            <a:r>
              <a:t>Received four responses so far</a:t>
            </a:r>
          </a:p>
          <a:p>
            <a:pPr lvl="1"/>
            <a:r>
              <a:t>Consensus is that the current set of IPP operation and Job Template attributes can provide all of the metadata needed</a:t>
            </a:r>
          </a:p>
          <a:p>
            <a:pPr lvl="1"/>
            <a:r>
              <a:t>One wants tighter security - OAuth for authentication and stricter policies for TLS certificates, with self-signed certificates seen as a security issue</a:t>
            </a:r>
          </a:p>
          <a:p>
            <a:pPr lvl="1"/>
            <a:r>
              <a:t>Two want a clearly defined workflow for accounting - what attributes to use, what authentication to use, TLS requirements, etc.</a:t>
            </a:r>
          </a:p>
          <a:p>
            <a:pPr lvl="1"/>
            <a:r>
              <a:t>One expressed a desire to treat an authenticated identity separate from an accounting identity</a:t>
            </a:r>
          </a:p>
          <a:p>
            <a:pPr lvl="1"/>
            <a:r>
              <a:t>Metadata can be required, e.g. an account number for billing, or "nice to have", e.g. what applications are being used</a:t>
            </a:r>
          </a:p>
        </p:txBody>
      </p:sp>
      <p:sp>
        <p:nvSpPr>
          <p:cNvPr id="2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1"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8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3" name="Informed Consent and Optional Metadata"/>
          <p:cNvSpPr txBox="1"/>
          <p:nvPr>
            <p:ph type="title"/>
          </p:nvPr>
        </p:nvSpPr>
        <p:spPr>
          <a:prstGeom prst="rect">
            <a:avLst/>
          </a:prstGeom>
        </p:spPr>
        <p:txBody>
          <a:bodyPr/>
          <a:lstStyle/>
          <a:p>
            <a:pPr/>
            <a:r>
              <a:t>Informed Consent and Optional Metadata</a:t>
            </a:r>
          </a:p>
        </p:txBody>
      </p:sp>
      <p:sp>
        <p:nvSpPr>
          <p:cNvPr id="284" name="How to balance vendor and site needs/requirements with user privacy/regulatory (GDPR and others) compliance?…"/>
          <p:cNvSpPr txBox="1"/>
          <p:nvPr>
            <p:ph type="body" idx="1"/>
          </p:nvPr>
        </p:nvSpPr>
        <p:spPr>
          <a:prstGeom prst="rect">
            <a:avLst/>
          </a:prstGeom>
        </p:spPr>
        <p:txBody>
          <a:bodyPr/>
          <a:lstStyle/>
          <a:p>
            <a:pPr/>
            <a:r>
              <a:t>How to balance vendor and site needs/requirements with user privacy/regulatory (GDPR and others) compliance?</a:t>
            </a:r>
          </a:p>
          <a:p>
            <a:pPr lvl="1"/>
            <a:r>
              <a:t>Vendor/site needs can vary significantly</a:t>
            </a:r>
          </a:p>
          <a:p>
            <a:pPr lvl="1"/>
            <a:r>
              <a:t>Users need to know what information is being supplied and what is done with it, so that they can provide informed consent</a:t>
            </a:r>
          </a:p>
          <a:p>
            <a:pPr/>
            <a:r>
              <a:t>Printer (print service) can already list required attributes with "printer-mandatory-job-attributes (1setOf keyword)" Printer Description attribute</a:t>
            </a:r>
          </a:p>
          <a:p>
            <a:pPr lvl="1"/>
            <a:r>
              <a:t>New "printer-requested-job-attributes (1setOf keyword)" Printer Description attribute to list attributes that the Printer would like to see but are not required for Job submission</a:t>
            </a:r>
          </a:p>
          <a:p>
            <a:pPr lvl="1"/>
            <a:r>
              <a:t>Currently defined in the Job Accounting with IPP document, but could be moved to the IPP Driverless Printing Extensions (update of JPS3)</a:t>
            </a:r>
          </a:p>
          <a:p>
            <a:pPr/>
            <a:r>
              <a:t>Client can query these attributes prior to Job submission and display a consent dialog for the user</a:t>
            </a:r>
          </a:p>
        </p:txBody>
      </p:sp>
      <p:sp>
        <p:nvSpPr>
          <p:cNvPr id="2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0"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29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92" name="Informed Consent and Optional Metadata (con't)"/>
          <p:cNvSpPr txBox="1"/>
          <p:nvPr>
            <p:ph type="title"/>
          </p:nvPr>
        </p:nvSpPr>
        <p:spPr>
          <a:prstGeom prst="rect">
            <a:avLst/>
          </a:prstGeom>
        </p:spPr>
        <p:txBody>
          <a:bodyPr/>
          <a:lstStyle/>
          <a:p>
            <a:pPr/>
            <a:r>
              <a:t>Informed Consent and Optional Metadata (con't)</a:t>
            </a:r>
          </a:p>
        </p:txBody>
      </p:sp>
      <p:sp>
        <p:nvSpPr>
          <p:cNvPr id="29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294" name="Image" descr="Image"/>
          <p:cNvPicPr>
            <a:picLocks noChangeAspect="1"/>
          </p:cNvPicPr>
          <p:nvPr/>
        </p:nvPicPr>
        <p:blipFill>
          <a:blip r:embed="rId3">
            <a:extLst/>
          </a:blip>
          <a:stretch>
            <a:fillRect/>
          </a:stretch>
        </p:blipFill>
        <p:spPr>
          <a:xfrm>
            <a:off x="787400" y="2040792"/>
            <a:ext cx="11430001" cy="6789616"/>
          </a:xfrm>
          <a:prstGeom prst="rect">
            <a:avLst/>
          </a:prstGeom>
        </p:spPr>
      </p:pic>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9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99"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0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01" name="Break"/>
          <p:cNvSpPr txBox="1"/>
          <p:nvPr>
            <p:ph type="ctrTitle"/>
          </p:nvPr>
        </p:nvSpPr>
        <p:spPr>
          <a:prstGeom prst="rect">
            <a:avLst/>
          </a:prstGeom>
        </p:spPr>
        <p:txBody>
          <a:bodyPr/>
          <a:lstStyle/>
          <a:p>
            <a:pPr/>
            <a:r>
              <a:t>Break</a:t>
            </a:r>
          </a:p>
        </p:txBody>
      </p:sp>
      <p:sp>
        <p:nvSpPr>
          <p:cNvPr id="302" name="Resuming at 14:00 MDT"/>
          <p:cNvSpPr txBox="1"/>
          <p:nvPr>
            <p:ph type="subTitle" sz="half" idx="1"/>
          </p:nvPr>
        </p:nvSpPr>
        <p:spPr>
          <a:prstGeom prst="rect">
            <a:avLst/>
          </a:prstGeom>
        </p:spPr>
        <p:txBody>
          <a:bodyPr/>
          <a:lstStyle/>
          <a:p>
            <a:pPr/>
          </a:p>
          <a:p>
            <a:pPr>
              <a:defRPr i="1"/>
            </a:pPr>
            <a:r>
              <a:t>Resuming at 14:00 MDT</a:t>
            </a:r>
          </a:p>
        </p:txBody>
      </p:sp>
      <p:sp>
        <p:nvSpPr>
          <p:cNvPr id="3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0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0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0" name="3D Printing Liaisons"/>
          <p:cNvSpPr txBox="1"/>
          <p:nvPr>
            <p:ph type="title"/>
          </p:nvPr>
        </p:nvSpPr>
        <p:spPr>
          <a:prstGeom prst="rect">
            <a:avLst/>
          </a:prstGeom>
        </p:spPr>
        <p:txBody>
          <a:bodyPr/>
          <a:lstStyle/>
          <a:p>
            <a:pPr/>
            <a:r>
              <a:t>3D Printing Liaisons</a:t>
            </a:r>
          </a:p>
        </p:txBody>
      </p:sp>
      <p:sp>
        <p:nvSpPr>
          <p:cNvPr id="311" name="America Makes…"/>
          <p:cNvSpPr txBox="1"/>
          <p:nvPr>
            <p:ph type="body" idx="1"/>
          </p:nvPr>
        </p:nvSpPr>
        <p:spPr>
          <a:prstGeom prst="rect">
            <a:avLst/>
          </a:prstGeom>
        </p:spPr>
        <p:txBody>
          <a:bodyPr/>
          <a:lstStyle/>
          <a:p>
            <a:pPr marL="383539" indent="-342899">
              <a:defRPr sz="2800"/>
            </a:pPr>
            <a:r>
              <a:t>America Makes</a:t>
            </a:r>
          </a:p>
          <a:p>
            <a:pPr lvl="1" marL="840739" indent="-342899">
              <a:defRPr sz="2800"/>
            </a:pPr>
            <a:r>
              <a:rPr u="sng">
                <a:hlinkClick r:id="rId3" invalidUrl="" action="" tgtFrame="" tooltip="" history="1" highlightClick="0" endSnd="0"/>
              </a:rPr>
              <a:t>https://www.americamakes.us/</a:t>
            </a:r>
          </a:p>
          <a:p>
            <a:pPr marL="383539" indent="-342899">
              <a:defRPr sz="2800"/>
            </a:pPr>
            <a:r>
              <a:t>ASTM Committee F42 on Additive Manufacturing Technologies</a:t>
            </a:r>
          </a:p>
          <a:p>
            <a:pPr lvl="1">
              <a:defRPr sz="2200"/>
            </a:pPr>
            <a:r>
              <a:rPr u="sng">
                <a:hlinkClick r:id="rId4" invalidUrl="" action="" tgtFrame="" tooltip="" history="1" highlightClick="0" endSnd="0"/>
              </a:rPr>
              <a:t>https://www.astm.org/COMMITTEE/F42.htm</a:t>
            </a:r>
          </a:p>
          <a:p>
            <a:pPr marL="383539" indent="-342899">
              <a:defRPr sz="2800"/>
            </a:pPr>
            <a:r>
              <a:t>ISO/IEC JTC 1 WG 12 3D Printing and Scanning eCommittee</a:t>
            </a:r>
          </a:p>
          <a:p>
            <a:pPr lvl="1">
              <a:defRPr sz="2200"/>
            </a:pPr>
            <a:r>
              <a:rPr u="sng">
                <a:hlinkClick r:id="rId5" invalidUrl="" action="" tgtFrame="" tooltip="" history="1" highlightClick="0" endSnd="0"/>
              </a:rPr>
              <a:t>https://isotc.iso.org/livelink/livelink?func=ll&amp;objId=19905763&amp;objAction=browse&amp;viewType=1</a:t>
            </a:r>
          </a:p>
          <a:p>
            <a:pPr lvl="1">
              <a:defRPr sz="2200"/>
            </a:pPr>
            <a:r>
              <a:t>Participation in the ISO initiative is currently via INCITS (supports US TAG)</a:t>
            </a:r>
          </a:p>
          <a:p>
            <a:pPr lvl="1">
              <a:defRPr sz="2200"/>
            </a:pPr>
            <a:r>
              <a:t>ISTO working with INCITS to engage with official PWG liaison agreement</a:t>
            </a:r>
          </a:p>
          <a:p>
            <a:pPr lvl="1">
              <a:defRPr sz="2200"/>
            </a:pPr>
            <a:r>
              <a:t>INCITS also working on "4D printing" (moving parts)</a:t>
            </a:r>
          </a:p>
          <a:p>
            <a:pPr marL="326390" indent="-285750">
              <a:spcBef>
                <a:spcPts val="600"/>
              </a:spcBef>
              <a:defRPr sz="2200"/>
            </a:pPr>
            <a:r>
              <a:t>3DHEALS (Bioprinting/Healthcare)</a:t>
            </a:r>
          </a:p>
          <a:p>
            <a:pPr lvl="1">
              <a:defRPr sz="2200"/>
            </a:pPr>
            <a:r>
              <a:t>Paul attended Boston, MA meeting on July 18, 2019</a:t>
            </a:r>
          </a:p>
          <a:p>
            <a:pPr lvl="1">
              <a:defRPr sz="2200"/>
            </a:pPr>
            <a:r>
              <a:rPr u="sng">
                <a:hlinkClick r:id="rId6" invalidUrl="" action="" tgtFrame="" tooltip="" history="1" highlightClick="0" endSnd="0"/>
              </a:rPr>
              <a:t>https://3dheals.com/boston-annual-summer-event</a:t>
            </a:r>
          </a:p>
        </p:txBody>
      </p:sp>
      <p:sp>
        <p:nvSpPr>
          <p:cNvPr id="31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1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1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9" name="3D Printing Liaisons (con't)"/>
          <p:cNvSpPr txBox="1"/>
          <p:nvPr>
            <p:ph type="title"/>
          </p:nvPr>
        </p:nvSpPr>
        <p:spPr>
          <a:prstGeom prst="rect">
            <a:avLst/>
          </a:prstGeom>
        </p:spPr>
        <p:txBody>
          <a:bodyPr/>
          <a:lstStyle/>
          <a:p>
            <a:pPr/>
            <a:r>
              <a:t>3D Printing Liaisons (con't)</a:t>
            </a:r>
          </a:p>
        </p:txBody>
      </p:sp>
      <p:sp>
        <p:nvSpPr>
          <p:cNvPr id="320" name="3D PDF Consortium…"/>
          <p:cNvSpPr txBox="1"/>
          <p:nvPr>
            <p:ph type="body" idx="1"/>
          </p:nvPr>
        </p:nvSpPr>
        <p:spPr>
          <a:prstGeom prst="rect">
            <a:avLst/>
          </a:prstGeom>
        </p:spPr>
        <p:txBody>
          <a:bodyPr/>
          <a:lstStyle/>
          <a:p>
            <a:pPr marL="383539" indent="-342899">
              <a:defRPr sz="2800"/>
            </a:pPr>
            <a:r>
              <a:t>3D PDF Consortium</a:t>
            </a:r>
          </a:p>
          <a:p>
            <a:pPr lvl="1">
              <a:defRPr sz="2200"/>
            </a:pPr>
            <a:r>
              <a:rPr u="sng">
                <a:hlinkClick r:id="rId3" invalidUrl="" action="" tgtFrame="" tooltip="" history="1" highlightClick="0" endSnd="0"/>
              </a:rPr>
              <a:t>https://www.3dpdfconsortium.org</a:t>
            </a:r>
          </a:p>
          <a:p>
            <a:pPr lvl="1">
              <a:defRPr sz="2200"/>
            </a:pPr>
            <a:r>
              <a:t>Y.1447 semantics are not fully aligned with PWG semantics</a:t>
            </a:r>
          </a:p>
          <a:p>
            <a:pPr marL="383539" indent="-342899">
              <a:defRPr sz="2800"/>
            </a:pPr>
            <a:r>
              <a:t>3D Concrete Printing Standards Development</a:t>
            </a:r>
          </a:p>
          <a:p>
            <a:pPr lvl="1">
              <a:defRPr sz="2200"/>
            </a:pPr>
            <a:r>
              <a:t>ACI, ASTM, NIST</a:t>
            </a:r>
          </a:p>
          <a:p>
            <a:pPr lvl="1">
              <a:defRPr sz="2200"/>
            </a:pPr>
            <a:r>
              <a:t>September 2019 - NIST meeting in Gaithersburg MD</a:t>
            </a:r>
          </a:p>
          <a:p>
            <a:pPr lvl="1">
              <a:defRPr sz="2200"/>
            </a:pPr>
            <a:r>
              <a:t>November 21-22, 2019 - 1st Int'l Conference on 3D Printing &amp; Transportation - Wash, DC</a:t>
            </a:r>
          </a:p>
          <a:p>
            <a:pPr lvl="2" marL="1240789" indent="-285750">
              <a:spcBef>
                <a:spcPts val="600"/>
              </a:spcBef>
              <a:defRPr sz="2200"/>
            </a:pPr>
            <a:r>
              <a:rPr u="sng">
                <a:hlinkClick r:id="rId4" invalidUrl="" action="" tgtFrame="" tooltip="" history="1" highlightClick="0" endSnd="0"/>
              </a:rPr>
              <a:t>http://www.cvent.com/events/1st-international-conference-on-3d-printing-and-transportation/event-summary-2668ecc14e21461c962dc49841c84aee.aspx</a:t>
            </a:r>
          </a:p>
          <a:p>
            <a:pPr lvl="2" marL="1240789" indent="-285750">
              <a:spcBef>
                <a:spcPts val="600"/>
              </a:spcBef>
              <a:defRPr sz="2200"/>
            </a:pPr>
            <a:r>
              <a:t>Transportation Research Board (high precision manufacturing)</a:t>
            </a:r>
          </a:p>
          <a:p>
            <a:pPr lvl="1">
              <a:defRPr sz="2200"/>
            </a:pPr>
            <a:r>
              <a:t>July 6-8, 2020 - Digital Concrete 2020 - Eindhoven University, Netherlands</a:t>
            </a:r>
          </a:p>
          <a:p>
            <a:pPr lvl="2" marL="1240789" indent="-285750">
              <a:spcBef>
                <a:spcPts val="600"/>
              </a:spcBef>
              <a:defRPr sz="2200"/>
            </a:pPr>
            <a:r>
              <a:t>https://digitalconcrete2020.com/</a:t>
            </a:r>
          </a:p>
          <a:p>
            <a:pPr marL="383539" indent="-342899">
              <a:defRPr sz="2800"/>
            </a:pPr>
            <a:r>
              <a:t>3MF Consortium</a:t>
            </a:r>
          </a:p>
          <a:p>
            <a:pPr lvl="1">
              <a:defRPr sz="2200"/>
            </a:pPr>
            <a:r>
              <a:rPr u="sng">
                <a:hlinkClick r:id="rId5" invalidUrl="" action="" tgtFrame="" tooltip="" history="1" highlightClick="0" endSnd="0"/>
              </a:rPr>
              <a:t>https://www.3mf.io</a:t>
            </a:r>
          </a:p>
        </p:txBody>
      </p:sp>
      <p:sp>
        <p:nvSpPr>
          <p:cNvPr id="32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4"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25"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26" name="Copyright © 2019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27"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28" name="Next Steps"/>
          <p:cNvSpPr txBox="1"/>
          <p:nvPr>
            <p:ph type="ctrTitle"/>
          </p:nvPr>
        </p:nvSpPr>
        <p:spPr>
          <a:prstGeom prst="rect">
            <a:avLst/>
          </a:prstGeom>
        </p:spPr>
        <p:txBody>
          <a:bodyPr/>
          <a:lstStyle/>
          <a:p>
            <a:pPr/>
            <a:r>
              <a:t>Next Steps</a:t>
            </a:r>
          </a:p>
        </p:txBody>
      </p:sp>
      <p:sp>
        <p:nvSpPr>
          <p:cNvPr id="329" name="Body"/>
          <p:cNvSpPr txBox="1"/>
          <p:nvPr>
            <p:ph type="subTitle" sz="half" idx="1"/>
          </p:nvPr>
        </p:nvSpPr>
        <p:spPr>
          <a:prstGeom prst="rect">
            <a:avLst/>
          </a:prstGeom>
        </p:spPr>
        <p:txBody>
          <a:bodyPr/>
          <a:lstStyle/>
          <a:p>
            <a:pPr/>
          </a:p>
        </p:txBody>
      </p:sp>
      <p:sp>
        <p:nvSpPr>
          <p:cNvPr id="33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p:cNvSpPr txBox="1"/>
          <p:nvPr>
            <p:ph type="title"/>
          </p:nvPr>
        </p:nvSpPr>
        <p:spPr>
          <a:prstGeom prst="rect">
            <a:avLst/>
          </a:prstGeom>
        </p:spPr>
        <p:txBody>
          <a:bodyPr/>
          <a:lstStyle/>
          <a:p>
            <a:pPr/>
            <a:r>
              <a:t>Agenda</a:t>
            </a:r>
          </a:p>
        </p:txBody>
      </p:sp>
      <p:graphicFrame>
        <p:nvGraphicFramePr>
          <p:cNvPr id="9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09:00 - 10:00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PWG Plenary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10:00 - 10:30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Everywhere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System Service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Driverless Printing Ext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Production Printing Ext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14:00 - 15:00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Enterprise Printing Ext v2.0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3" name="November 20, 2019 (US Mountai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20, 2019 (US Mountain Daylight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3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3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3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3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37" name="Next Steps"/>
          <p:cNvSpPr txBox="1"/>
          <p:nvPr>
            <p:ph type="title"/>
          </p:nvPr>
        </p:nvSpPr>
        <p:spPr>
          <a:prstGeom prst="rect">
            <a:avLst/>
          </a:prstGeom>
        </p:spPr>
        <p:txBody>
          <a:bodyPr/>
          <a:lstStyle/>
          <a:p>
            <a:pPr/>
            <a:r>
              <a:t>Next Steps</a:t>
            </a:r>
          </a:p>
        </p:txBody>
      </p:sp>
      <p:sp>
        <p:nvSpPr>
          <p:cNvPr id="338" name="IPP Encrypted Jobs and Documents v1.0 (Mike/Smith)…"/>
          <p:cNvSpPr txBox="1"/>
          <p:nvPr>
            <p:ph type="body" idx="1"/>
          </p:nvPr>
        </p:nvSpPr>
        <p:spPr>
          <a:prstGeom prst="rect">
            <a:avLst/>
          </a:prstGeom>
        </p:spPr>
        <p:txBody>
          <a:bodyPr/>
          <a:lstStyle/>
          <a:p>
            <a:pPr/>
            <a:r>
              <a:t>IPP Encrypted Jobs and Documents v1.0 (Mike/Smith)</a:t>
            </a:r>
          </a:p>
          <a:p>
            <a:pPr lvl="1"/>
            <a:r>
              <a:t>Prototype draft in Q1 2020</a:t>
            </a:r>
          </a:p>
          <a:p>
            <a:pPr/>
            <a:r>
              <a:t>IPP Enterprise Printing Extensions v2.0 (Smith)</a:t>
            </a:r>
          </a:p>
          <a:p>
            <a:pPr lvl="1"/>
            <a:r>
              <a:t>Prototype draft in Q4 2019/Q1 2020</a:t>
            </a:r>
          </a:p>
          <a:p>
            <a:pPr/>
            <a:r>
              <a:t>IPP Everywhere and Self-Certification v1.1 (Mike/Smith)</a:t>
            </a:r>
          </a:p>
          <a:p>
            <a:pPr lvl="1"/>
            <a:r>
              <a:t>Stable working drafts/beta tools in Q4 2019/Q1 2020</a:t>
            </a:r>
          </a:p>
          <a:p>
            <a:pPr/>
            <a:r>
              <a:t>IPP Driverless Printing Extensions v2.0 (Smith)</a:t>
            </a:r>
          </a:p>
          <a:p>
            <a:pPr lvl="1"/>
            <a:r>
              <a:t>Prototype draft in Q4 2019/Q1 2020</a:t>
            </a:r>
          </a:p>
          <a:p>
            <a:pPr/>
            <a:r>
              <a:t>IPP Production Printing Extensions v2.0 (Mike)</a:t>
            </a:r>
          </a:p>
          <a:p>
            <a:pPr lvl="1"/>
            <a:r>
              <a:t>Stable draft in Q1 2020</a:t>
            </a:r>
          </a:p>
          <a:p>
            <a:pPr/>
            <a:r>
              <a:t>IPP System Service v1.0 (Ira/Mike)</a:t>
            </a:r>
          </a:p>
          <a:p>
            <a:pPr lvl="1"/>
            <a:r>
              <a:t>PWG Formal Vote ends November ??, 2019</a:t>
            </a:r>
          </a:p>
          <a:p>
            <a:pPr/>
            <a:r>
              <a:t>Job Accounting with IPP v1.0 (Mike)</a:t>
            </a:r>
          </a:p>
          <a:p>
            <a:pPr lvl="1"/>
            <a:r>
              <a:t>Prototype draft in Q1 2020</a:t>
            </a:r>
          </a:p>
        </p:txBody>
      </p:sp>
      <p:sp>
        <p:nvSpPr>
          <p:cNvPr id="33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4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4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4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44"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34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46" name="More Information"/>
          <p:cNvSpPr txBox="1"/>
          <p:nvPr>
            <p:ph type="title"/>
          </p:nvPr>
        </p:nvSpPr>
        <p:spPr>
          <a:prstGeom prst="rect">
            <a:avLst/>
          </a:prstGeom>
        </p:spPr>
        <p:txBody>
          <a:bodyPr/>
          <a:lstStyle/>
          <a:p>
            <a:pPr/>
            <a:r>
              <a:t>More Information</a:t>
            </a:r>
          </a:p>
        </p:txBody>
      </p:sp>
      <p:sp>
        <p:nvSpPr>
          <p:cNvPr id="347"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https://www.pwg.org/ipp/index.html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December 5 and 19, 2019 at 3pm ET</a:t>
            </a:r>
          </a:p>
        </p:txBody>
      </p:sp>
      <p:sp>
        <p:nvSpPr>
          <p:cNvPr id="34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1" name="Agenda"/>
          <p:cNvSpPr txBox="1"/>
          <p:nvPr>
            <p:ph type="title"/>
          </p:nvPr>
        </p:nvSpPr>
        <p:spPr>
          <a:prstGeom prst="rect">
            <a:avLst/>
          </a:prstGeom>
        </p:spPr>
        <p:txBody>
          <a:bodyPr/>
          <a:lstStyle/>
          <a:p>
            <a:pPr/>
            <a:r>
              <a:t>Agenda</a:t>
            </a:r>
          </a:p>
        </p:txBody>
      </p:sp>
      <p:graphicFrame>
        <p:nvGraphicFramePr>
          <p:cNvPr id="102" name="Table"/>
          <p:cNvGraphicFramePr/>
          <p:nvPr/>
        </p:nvGraphicFramePr>
        <p:xfrm>
          <a:off x="1441449" y="2608965"/>
          <a:ext cx="10517038" cy="37719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503061"/>
                <a:gridCol w="8013975"/>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09:00 - 11:00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Encrypted Jobs and Documents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Job Accounting with IPP v1.0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14:00 - 14:45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3D Printing Liaisons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14:45 - 15:00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03" name="November 21, 2019 (US Mountai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November 21, 2019 (US Mountain Daylight Time)</a:t>
            </a:r>
          </a:p>
        </p:txBody>
      </p:sp>
      <p:sp>
        <p:nvSpPr>
          <p:cNvPr id="10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9"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1" name="Charter"/>
          <p:cNvSpPr txBox="1"/>
          <p:nvPr>
            <p:ph type="title"/>
          </p:nvPr>
        </p:nvSpPr>
        <p:spPr>
          <a:prstGeom prst="rect">
            <a:avLst/>
          </a:prstGeom>
        </p:spPr>
        <p:txBody>
          <a:bodyPr/>
          <a:lstStyle/>
          <a:p>
            <a:pPr/>
            <a:r>
              <a:t>Charter</a:t>
            </a:r>
          </a:p>
        </p:txBody>
      </p:sp>
      <p:sp>
        <p:nvSpPr>
          <p:cNvPr id="112" name="Current charter:…"/>
          <p:cNvSpPr txBox="1"/>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http://ftp.pwg.org/pub/pwg/ipp/charter/ch-ipp-charter-20170615.pdf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11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8"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1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21" name="Officers"/>
          <p:cNvSpPr txBox="1"/>
          <p:nvPr>
            <p:ph type="title"/>
          </p:nvPr>
        </p:nvSpPr>
        <p:spPr>
          <a:prstGeom prst="rect">
            <a:avLst/>
          </a:prstGeom>
        </p:spPr>
        <p:txBody>
          <a:bodyPr/>
          <a:lstStyle/>
          <a:p>
            <a:pPr/>
            <a:r>
              <a:t>Officers</a:t>
            </a:r>
          </a:p>
        </p:txBody>
      </p:sp>
      <p:sp>
        <p:nvSpPr>
          <p:cNvPr id="122"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v1.0</a:t>
            </a:r>
          </a:p>
          <a:p>
            <a:pPr lvl="1"/>
            <a:r>
              <a:t>Michael Sweet (Apple) – IPP Encrypted Jobs and Documents v1.0, IPP Everywhere v1.1, IPP Everywhere Printer Self-Certification Manual v1.1, IPP Production Printing Extensions v2.0, IPP System Service v1.0, Job Accounting with IPP v1.0</a:t>
            </a:r>
          </a:p>
          <a:p>
            <a:pPr lvl="1"/>
            <a:r>
              <a:t>Smith Kennedy (HP Inc.) – IPP Driverless Printing Extensions v2.0 (DPX), IPP Encrypted Jobs and Documents v1.0, IPP Enterprise Printing Extensions v2.0 (EPX)</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7"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2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9" name="Status (1/3)"/>
          <p:cNvSpPr txBox="1"/>
          <p:nvPr>
            <p:ph type="title"/>
          </p:nvPr>
        </p:nvSpPr>
        <p:spPr>
          <a:prstGeom prst="rect">
            <a:avLst/>
          </a:prstGeom>
        </p:spPr>
        <p:txBody>
          <a:bodyPr/>
          <a:lstStyle/>
          <a:p>
            <a:pPr/>
            <a:r>
              <a:t>Status (1/3)</a:t>
            </a:r>
          </a:p>
        </p:txBody>
      </p:sp>
      <p:sp>
        <p:nvSpPr>
          <p:cNvPr id="130" name="PWG Specifications in development:…"/>
          <p:cNvSpPr txBox="1"/>
          <p:nvPr>
            <p:ph type="body" idx="1"/>
          </p:nvPr>
        </p:nvSpPr>
        <p:spPr>
          <a:prstGeom prst="rect">
            <a:avLst/>
          </a:prstGeom>
        </p:spPr>
        <p:txBody>
          <a:bodyPr/>
          <a:lstStyle/>
          <a:p>
            <a:pPr/>
            <a:r>
              <a:t>PWG Specifications in development:</a:t>
            </a:r>
          </a:p>
          <a:p>
            <a:pPr lvl="1"/>
            <a:r>
              <a:t>IPP Encrypted Jobs and Documents v1.0		- Interim </a:t>
            </a:r>
          </a:p>
          <a:p>
            <a:pPr lvl="1"/>
            <a:r>
              <a:t>IPP Everywhere v1.1				- Stable</a:t>
            </a:r>
          </a:p>
          <a:p>
            <a:pPr lvl="1"/>
            <a:r>
              <a:t>IPP Everywhere Printer Self-Certification Manual v1.1 - Prototype</a:t>
            </a:r>
          </a:p>
          <a:p>
            <a:pPr lvl="1"/>
            <a:r>
              <a:t>IPP Enterprise Printing Extensions v2.0		- Interim</a:t>
            </a:r>
          </a:p>
          <a:p>
            <a:pPr lvl="1"/>
            <a:r>
              <a:t>IPP Driverless Printing Extensions v2.0		- Interim</a:t>
            </a:r>
          </a:p>
          <a:p>
            <a:pPr lvl="1"/>
            <a:r>
              <a:t>IPP Production Printing Extensions v2.0		- Prototype</a:t>
            </a:r>
          </a:p>
          <a:p>
            <a:pPr lvl="1"/>
            <a:r>
              <a:t>IPP System Service v1.0				- Formal Vote</a:t>
            </a:r>
          </a:p>
          <a:p>
            <a:pPr/>
            <a:r>
              <a:t>IPP Best Practices in development:</a:t>
            </a:r>
          </a:p>
          <a:p>
            <a:pPr lvl="1"/>
            <a:r>
              <a:t>Job Accounting with IPP v1.0			- Initial</a:t>
            </a:r>
          </a:p>
          <a:p>
            <a:pPr/>
            <a:r>
              <a:t>Recently published:</a:t>
            </a:r>
          </a:p>
          <a:p>
            <a:pPr lvl="1"/>
            <a:r>
              <a:t>PWG 5100.7-2019: IPP Job Extensions v2.0</a:t>
            </a:r>
          </a:p>
          <a:p>
            <a:pPr lvl="1"/>
            <a:r>
              <a:t>PWG 5199.10-2019: IPP Authentication Methods v1.0</a:t>
            </a:r>
          </a:p>
        </p:txBody>
      </p:sp>
      <p:sp>
        <p:nvSpPr>
          <p:cNvPr id="13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6"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3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8" name="Status (2/3)"/>
          <p:cNvSpPr txBox="1"/>
          <p:nvPr>
            <p:ph type="title"/>
          </p:nvPr>
        </p:nvSpPr>
        <p:spPr>
          <a:prstGeom prst="rect">
            <a:avLst/>
          </a:prstGeom>
        </p:spPr>
        <p:txBody>
          <a:bodyPr/>
          <a:lstStyle/>
          <a:p>
            <a:pPr/>
            <a:r>
              <a:t>Status (2/3)</a:t>
            </a:r>
          </a:p>
        </p:txBody>
      </p:sp>
      <p:sp>
        <p:nvSpPr>
          <p:cNvPr id="139" name="Up-to-date pending IANA registrations online:…"/>
          <p:cNvSpPr txBox="1"/>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https://www.pwg.org/ipp/ipp-registrations.xml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412 printers currently listed</a:t>
            </a:r>
          </a:p>
          <a:p>
            <a:pPr lvl="1"/>
            <a:r>
              <a:t>Third 1.0 self-certification tools update released in November 2018</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ipp3dprinter, ippeveprinter, ippfind, ippproxy, ippserver, ipptool, ipptransform, and ipptransform3d</a:t>
            </a:r>
          </a:p>
        </p:txBody>
      </p:sp>
      <p:sp>
        <p:nvSpPr>
          <p:cNvPr id="140"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5" name="Copyright © 2019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2019 The Printer Working Group. All rights reserved. The IPP Everywhere and PWG logos are trademarks of the IEEE-ISTO.</a:t>
            </a:r>
          </a:p>
        </p:txBody>
      </p:sp>
      <p:sp>
        <p:nvSpPr>
          <p:cNvPr id="1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7" name="Status (3/3)"/>
          <p:cNvSpPr txBox="1"/>
          <p:nvPr>
            <p:ph type="title"/>
          </p:nvPr>
        </p:nvSpPr>
        <p:spPr>
          <a:prstGeom prst="rect">
            <a:avLst/>
          </a:prstGeom>
        </p:spPr>
        <p:txBody>
          <a:bodyPr/>
          <a:lstStyle/>
          <a:p>
            <a:pPr/>
            <a:r>
              <a:t>Status (3/3)</a:t>
            </a:r>
          </a:p>
        </p:txBody>
      </p:sp>
      <p:sp>
        <p:nvSpPr>
          <p:cNvPr id="148" name="Pending Errata:…"/>
          <p:cNvSpPr txBox="1"/>
          <p:nvPr>
            <p:ph type="body" idx="1"/>
          </p:nvPr>
        </p:nvSpPr>
        <p:spPr>
          <a:prstGeom prst="rect">
            <a:avLst/>
          </a:prstGeom>
        </p:spPr>
        <p:txBody>
          <a:bodyPr/>
          <a:lstStyle/>
          <a:p>
            <a:pPr marL="383539" indent="-342899">
              <a:defRPr sz="2800"/>
            </a:pPr>
            <a:r>
              <a:t>Pending Errata:</a:t>
            </a:r>
          </a:p>
          <a:p>
            <a:pPr lvl="1">
              <a:defRPr sz="2200"/>
            </a:pPr>
            <a:r>
              <a:t>PWG 5100.1-2017 (Finishings): 2 issues</a:t>
            </a:r>
          </a:p>
          <a:p>
            <a:pPr lvl="1">
              <a:defRPr sz="2200"/>
            </a:pPr>
            <a:r>
              <a:t>PWG 5100.5-2019 (Document Object): 3 issues</a:t>
            </a:r>
          </a:p>
          <a:p>
            <a:pPr lvl="1">
              <a:defRPr sz="2200"/>
            </a:pPr>
            <a:r>
              <a:t>PWG 5100.6-2003 (Page Overrides): 1 issues</a:t>
            </a:r>
          </a:p>
          <a:p>
            <a:pPr lvl="1">
              <a:defRPr sz="2200"/>
            </a:pPr>
            <a:r>
              <a:t>PWG 5100.9-2009 (State Extensions): 1 issues</a:t>
            </a:r>
          </a:p>
          <a:p>
            <a:pPr lvl="1">
              <a:defRPr sz="2200"/>
            </a:pPr>
            <a:r>
              <a:t>PWG 5100.12-2015 (IPP 2.0, 2.1, and 2.2): 2 issues</a:t>
            </a:r>
          </a:p>
          <a:p>
            <a:pPr lvl="1">
              <a:defRPr sz="2200"/>
            </a:pPr>
            <a:r>
              <a:t>PWG 5100.15-2014 (FaxOut): 2 issues</a:t>
            </a:r>
          </a:p>
          <a:p>
            <a:pPr lvl="1">
              <a:defRPr sz="2200"/>
            </a:pPr>
            <a:r>
              <a:t>PWG 5100.16-2015 (Transactions): 3 issues</a:t>
            </a:r>
          </a:p>
          <a:p>
            <a:pPr lvl="1">
              <a:defRPr sz="2200"/>
            </a:pPr>
            <a:r>
              <a:t>PWG 5100.18-2015 (Infrastructure Extensions): 5 issues</a:t>
            </a:r>
          </a:p>
          <a:p>
            <a:pPr lvl="1">
              <a:defRPr sz="2200"/>
            </a:pPr>
            <a:r>
              <a:t>PWG 5100.19-2015 (Implementor's Guide 2.0): 6 issues</a:t>
            </a:r>
          </a:p>
          <a:p>
            <a:pPr marL="326390" indent="-285750">
              <a:spcBef>
                <a:spcPts val="600"/>
              </a:spcBef>
              <a:defRPr sz="2200"/>
            </a:pPr>
            <a:r>
              <a:t>In-Progress Errata:</a:t>
            </a:r>
          </a:p>
          <a:p>
            <a:pPr lvl="1">
              <a:defRPr sz="2200"/>
            </a:pPr>
            <a:r>
              <a:t>PWG 5100.3-2001 (Production Printing): 2 issues</a:t>
            </a:r>
          </a:p>
          <a:p>
            <a:pPr lvl="1">
              <a:defRPr sz="2200"/>
            </a:pPr>
            <a:r>
              <a:t>PWG 5100.11-2010 (JPS2 - Enterprise Printing): 4 issues</a:t>
            </a:r>
          </a:p>
          <a:p>
            <a:pPr lvl="1">
              <a:defRPr sz="2200"/>
            </a:pPr>
            <a:r>
              <a:t>PWG 5100.13-2012 (JPS3 - Driverless Printing): 12 issues</a:t>
            </a:r>
          </a:p>
          <a:p>
            <a:pPr lvl="1">
              <a:defRPr sz="2200"/>
            </a:pPr>
            <a:r>
              <a:t>PWG 5100.14-2013 (Everywhere v1.0): 11 issues</a:t>
            </a:r>
          </a:p>
          <a:p>
            <a:pPr lvl="1">
              <a:defRPr sz="2200"/>
            </a:pPr>
            <a:r>
              <a:t>PWG 5100.20-2016 (Everywhere Self-Cert v1.0): 3 issues</a:t>
            </a:r>
          </a:p>
        </p:txBody>
      </p:sp>
      <p:sp>
        <p:nvSpPr>
          <p:cNvPr id="149"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