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1pPr>
    <a:lvl2pPr marL="57799" marR="57799" indent="3429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2pPr>
    <a:lvl3pPr marL="57799" marR="57799" indent="6858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3pPr>
    <a:lvl4pPr marL="57799" marR="57799" indent="10287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4pPr>
    <a:lvl5pPr marL="57799" marR="57799" indent="13716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5pPr>
    <a:lvl6pPr marL="57799" marR="57799" indent="17145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6pPr>
    <a:lvl7pPr marL="57799" marR="57799" indent="20574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7pPr>
    <a:lvl8pPr marL="57799" marR="57799" indent="24003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8pPr>
    <a:lvl9pPr marL="57799" marR="57799" indent="27432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8F44A2F1-9E1F-4B54-A3A2-5F16C0AD49E2}"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b="def" i="def"/>
      <a:tcStyle>
        <a:tcBdr/>
        <a:fill>
          <a:solidFill>
            <a:srgbClr val="C5C7C9">
              <a:alpha val="30000"/>
            </a:srgbClr>
          </a:solidFill>
        </a:fill>
      </a:tcStyle>
    </a:band2H>
    <a:firstCol>
      <a:tcTxStyle b="off" i="off">
        <a:fontRef idx="minor">
          <a:srgbClr val="000000"/>
        </a:fontRef>
        <a:srgbClr val="000000"/>
      </a:tcTxStyle>
      <a:tcStyle>
        <a:tcBdr>
          <a:left>
            <a:ln w="28575"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8575"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lastRow>
    <a:fir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8575"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Row>
  </a:tblStyle>
  <a:tblStyle styleId="{C7B018BB-80A7-4F77-B60F-C8B233D01FF8}" styleName="">
    <a:tblBg/>
    <a:wholeTbl>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def" i="def">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b="def" i="def"/>
      <a:tcStyle>
        <a:tcBdr/>
        <a:fill>
          <a:solidFill>
            <a:srgbClr val="C3C2C2"/>
          </a:solidFill>
        </a:fill>
      </a:tcStyle>
    </a:band2H>
    <a:firstCol>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def" i="def">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b="def" i="def"/>
      <a:tcStyle>
        <a:tcBdr/>
        <a:fill>
          <a:solidFill>
            <a:srgbClr val="DCE5E6"/>
          </a:solidFill>
        </a:fill>
      </a:tcStyle>
    </a:band2H>
    <a:firstCol>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def" i="def">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b="def" i="def"/>
      <a:tcStyle>
        <a:tcBdr/>
        <a:fill>
          <a:solidFill>
            <a:srgbClr val="DEDEDF"/>
          </a:solidFill>
        </a:fill>
      </a:tcStyle>
    </a:band2H>
    <a:firstCol>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def" i="def">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de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4C3C2611-4C71-4FC5-86AE-919BDF0F9419}" styleName="">
    <a:tblBg/>
    <a:wholeTbl>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 Id="rId37" Type="http://schemas.openxmlformats.org/officeDocument/2006/relationships/slide" Target="slides/slide30.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65" name="Shape 65"/>
          <p:cNvSpPr/>
          <p:nvPr>
            <p:ph type="sldImg"/>
          </p:nvPr>
        </p:nvSpPr>
        <p:spPr>
          <a:xfrm>
            <a:off x="1143000" y="685800"/>
            <a:ext cx="4572000" cy="3429000"/>
          </a:xfrm>
          <a:prstGeom prst="rect">
            <a:avLst/>
          </a:prstGeom>
        </p:spPr>
        <p:txBody>
          <a:bodyPr/>
          <a:lstStyle/>
          <a:p>
            <a:pPr/>
          </a:p>
        </p:txBody>
      </p:sp>
      <p:sp>
        <p:nvSpPr>
          <p:cNvPr id="66" name="Shape 66"/>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825500" latinLnBrk="0">
      <a:defRPr>
        <a:latin typeface="Lucida Grande"/>
        <a:ea typeface="Lucida Grande"/>
        <a:cs typeface="Lucida Grande"/>
        <a:sym typeface="Lucida Grande"/>
      </a:defRPr>
    </a:lvl1pPr>
    <a:lvl2pPr indent="228600" defTabSz="825500" latinLnBrk="0">
      <a:defRPr>
        <a:latin typeface="Lucida Grande"/>
        <a:ea typeface="Lucida Grande"/>
        <a:cs typeface="Lucida Grande"/>
        <a:sym typeface="Lucida Grande"/>
      </a:defRPr>
    </a:lvl2pPr>
    <a:lvl3pPr indent="457200" defTabSz="825500" latinLnBrk="0">
      <a:defRPr>
        <a:latin typeface="Lucida Grande"/>
        <a:ea typeface="Lucida Grande"/>
        <a:cs typeface="Lucida Grande"/>
        <a:sym typeface="Lucida Grande"/>
      </a:defRPr>
    </a:lvl3pPr>
    <a:lvl4pPr indent="685800" defTabSz="825500" latinLnBrk="0">
      <a:defRPr>
        <a:latin typeface="Lucida Grande"/>
        <a:ea typeface="Lucida Grande"/>
        <a:cs typeface="Lucida Grande"/>
        <a:sym typeface="Lucida Grande"/>
      </a:defRPr>
    </a:lvl4pPr>
    <a:lvl5pPr indent="914400" defTabSz="825500" latinLnBrk="0">
      <a:defRPr>
        <a:latin typeface="Lucida Grande"/>
        <a:ea typeface="Lucida Grande"/>
        <a:cs typeface="Lucida Grande"/>
        <a:sym typeface="Lucida Grande"/>
      </a:defRPr>
    </a:lvl5pPr>
    <a:lvl6pPr indent="1143000" defTabSz="825500" latinLnBrk="0">
      <a:defRPr>
        <a:latin typeface="Lucida Grande"/>
        <a:ea typeface="Lucida Grande"/>
        <a:cs typeface="Lucida Grande"/>
        <a:sym typeface="Lucida Grande"/>
      </a:defRPr>
    </a:lvl6pPr>
    <a:lvl7pPr indent="1371600" defTabSz="825500" latinLnBrk="0">
      <a:defRPr>
        <a:latin typeface="Lucida Grande"/>
        <a:ea typeface="Lucida Grande"/>
        <a:cs typeface="Lucida Grande"/>
        <a:sym typeface="Lucida Grande"/>
      </a:defRPr>
    </a:lvl7pPr>
    <a:lvl8pPr indent="1600200" defTabSz="825500" latinLnBrk="0">
      <a:defRPr>
        <a:latin typeface="Lucida Grande"/>
        <a:ea typeface="Lucida Grande"/>
        <a:cs typeface="Lucida Grande"/>
        <a:sym typeface="Lucida Grande"/>
      </a:defRPr>
    </a:lvl8pPr>
    <a:lvl9pPr indent="1828800" defTabSz="825500" latinLnBrk="0">
      <a:defRPr>
        <a:latin typeface="Lucida Grande"/>
        <a:ea typeface="Lucida Grande"/>
        <a:cs typeface="Lucida Grande"/>
        <a:sym typeface="Lucida Grand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0" showMasterPhAnim="1">
  <p:cSld name="Title">
    <p:spTree>
      <p:nvGrpSpPr>
        <p:cNvPr id="1" name=""/>
        <p:cNvGrpSpPr/>
        <p:nvPr/>
      </p:nvGrpSpPr>
      <p:grpSpPr>
        <a:xfrm>
          <a:off x="0" y="0"/>
          <a:ext cx="0" cy="0"/>
          <a:chOff x="0" y="0"/>
          <a:chExt cx="0" cy="0"/>
        </a:xfrm>
      </p:grpSpPr>
      <p:sp>
        <p:nvSpPr>
          <p:cNvPr id="1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7"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18"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19" name="Copyright © 2018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20"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21" name="Title Text"/>
          <p:cNvSpPr txBox="1"/>
          <p:nvPr>
            <p:ph type="title"/>
          </p:nvPr>
        </p:nvSpPr>
        <p:spPr>
          <a:xfrm>
            <a:off x="647700" y="4533900"/>
            <a:ext cx="11709400" cy="1803400"/>
          </a:xfrm>
          <a:prstGeom prst="rect">
            <a:avLst/>
          </a:prstGeom>
        </p:spPr>
        <p:txBody>
          <a:bodyPr/>
          <a:lstStyle>
            <a:lvl1pPr>
              <a:defRPr>
                <a:solidFill>
                  <a:srgbClr val="000000"/>
                </a:solidFill>
                <a:uFill>
                  <a:solidFill>
                    <a:srgbClr val="000000"/>
                  </a:solidFill>
                </a:uFill>
              </a:defRPr>
            </a:lvl1pPr>
          </a:lstStyle>
          <a:p>
            <a:pPr/>
            <a:r>
              <a:t>Title Text</a:t>
            </a:r>
          </a:p>
        </p:txBody>
      </p:sp>
      <p:sp>
        <p:nvSpPr>
          <p:cNvPr id="22" name="Body Level One…"/>
          <p:cNvSpPr txBox="1"/>
          <p:nvPr>
            <p:ph type="body" sz="half" idx="1"/>
          </p:nvPr>
        </p:nvSpPr>
        <p:spPr>
          <a:xfrm>
            <a:off x="647700" y="6324600"/>
            <a:ext cx="11709400" cy="2895600"/>
          </a:xfrm>
          <a:prstGeom prst="rect">
            <a:avLst/>
          </a:prstGeom>
        </p:spPr>
        <p:txBody>
          <a:bodyPr/>
          <a:lstStyle>
            <a:lvl1pPr marL="0" indent="0">
              <a:buSzTx/>
              <a:buNone/>
              <a:defRPr sz="3400"/>
            </a:lvl1pPr>
            <a:lvl2pPr marL="0" indent="0">
              <a:buSzTx/>
              <a:buNone/>
              <a:defRPr sz="3400"/>
            </a:lvl2pPr>
            <a:lvl3pPr marL="0" indent="0">
              <a:buSzTx/>
              <a:buNone/>
              <a:defRPr sz="3400"/>
            </a:lvl3pPr>
            <a:lvl4pPr marL="0" indent="0">
              <a:buSzTx/>
              <a:buNone/>
              <a:defRPr sz="3400"/>
            </a:lvl4pPr>
            <a:lvl5pPr marL="0" indent="0">
              <a:buSzTx/>
              <a:buNone/>
              <a:defRPr sz="3400"/>
            </a:lvl5pPr>
          </a:lstStyle>
          <a:p>
            <a:pPr/>
            <a:r>
              <a:t>Body Level One</a:t>
            </a:r>
          </a:p>
          <a:p>
            <a:pPr lvl="1"/>
            <a:r>
              <a:t>Body Level Two</a:t>
            </a:r>
          </a:p>
          <a:p>
            <a:pPr lvl="2"/>
            <a:r>
              <a:t>Body Level Three</a:t>
            </a:r>
          </a:p>
          <a:p>
            <a:pPr lvl="3"/>
            <a:r>
              <a:t>Body Level Four</a:t>
            </a:r>
          </a:p>
          <a:p>
            <a:pPr lvl="4"/>
            <a:r>
              <a:t>Body Level Five</a:t>
            </a:r>
          </a:p>
        </p:txBody>
      </p:sp>
      <p:sp>
        <p:nvSpPr>
          <p:cNvPr id="2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ullet Slide">
    <p:spTree>
      <p:nvGrpSpPr>
        <p:cNvPr id="1" name=""/>
        <p:cNvGrpSpPr/>
        <p:nvPr/>
      </p:nvGrpSpPr>
      <p:grpSpPr>
        <a:xfrm>
          <a:off x="0" y="0"/>
          <a:ext cx="0" cy="0"/>
          <a:chOff x="0" y="0"/>
          <a:chExt cx="0" cy="0"/>
        </a:xfrm>
      </p:grpSpPr>
      <p:sp>
        <p:nvSpPr>
          <p:cNvPr id="30" name="Title Text"/>
          <p:cNvSpPr txBox="1"/>
          <p:nvPr>
            <p:ph type="title"/>
          </p:nvPr>
        </p:nvSpPr>
        <p:spPr>
          <a:prstGeom prst="rect">
            <a:avLst/>
          </a:prstGeom>
        </p:spPr>
        <p:txBody>
          <a:bodyPr/>
          <a:lstStyle/>
          <a:p>
            <a:pPr/>
            <a:r>
              <a:t>Title Text</a:t>
            </a:r>
          </a:p>
        </p:txBody>
      </p:sp>
      <p:sp>
        <p:nvSpPr>
          <p:cNvPr id="31"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3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Diagram Slide">
    <p:spTree>
      <p:nvGrpSpPr>
        <p:cNvPr id="1" name=""/>
        <p:cNvGrpSpPr/>
        <p:nvPr/>
      </p:nvGrpSpPr>
      <p:grpSpPr>
        <a:xfrm>
          <a:off x="0" y="0"/>
          <a:ext cx="0" cy="0"/>
          <a:chOff x="0" y="0"/>
          <a:chExt cx="0" cy="0"/>
        </a:xfrm>
      </p:grpSpPr>
      <p:sp>
        <p:nvSpPr>
          <p:cNvPr id="3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40"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41"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42"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43"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44" name="Title Text"/>
          <p:cNvSpPr txBox="1"/>
          <p:nvPr>
            <p:ph type="title"/>
          </p:nvPr>
        </p:nvSpPr>
        <p:spPr>
          <a:xfrm>
            <a:off x="647700" y="65475"/>
            <a:ext cx="10782300" cy="1447801"/>
          </a:xfrm>
          <a:prstGeom prst="rect">
            <a:avLst/>
          </a:prstGeom>
        </p:spPr>
        <p:txBody>
          <a:bodyPr/>
          <a:lstStyle/>
          <a:p>
            <a:pPr/>
            <a:r>
              <a:t>Title Text</a:t>
            </a:r>
          </a:p>
        </p:txBody>
      </p:sp>
      <p:sp>
        <p:nvSpPr>
          <p:cNvPr id="4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2-Column Slide">
    <p:spTree>
      <p:nvGrpSpPr>
        <p:cNvPr id="1" name=""/>
        <p:cNvGrpSpPr/>
        <p:nvPr/>
      </p:nvGrpSpPr>
      <p:grpSpPr>
        <a:xfrm>
          <a:off x="0" y="0"/>
          <a:ext cx="0" cy="0"/>
          <a:chOff x="0" y="0"/>
          <a:chExt cx="0" cy="0"/>
        </a:xfrm>
      </p:grpSpPr>
      <p:sp>
        <p:nvSpPr>
          <p:cNvPr id="5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5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5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55"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5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57" name="Title Text"/>
          <p:cNvSpPr txBox="1"/>
          <p:nvPr>
            <p:ph type="title"/>
          </p:nvPr>
        </p:nvSpPr>
        <p:spPr>
          <a:xfrm>
            <a:off x="647700" y="65475"/>
            <a:ext cx="10744200" cy="1447801"/>
          </a:xfrm>
          <a:prstGeom prst="rect">
            <a:avLst/>
          </a:prstGeom>
        </p:spPr>
        <p:txBody>
          <a:bodyPr/>
          <a:lstStyle/>
          <a:p>
            <a:pPr/>
            <a:r>
              <a:t>Title Text</a:t>
            </a:r>
          </a:p>
        </p:txBody>
      </p:sp>
      <p:sp>
        <p:nvSpPr>
          <p:cNvPr id="58" name="Body Level One…"/>
          <p:cNvSpPr txBox="1"/>
          <p:nvPr>
            <p:ph type="body" idx="1"/>
          </p:nvPr>
        </p:nvSpPr>
        <p:spPr>
          <a:xfrm>
            <a:off x="647700" y="1955800"/>
            <a:ext cx="11557000" cy="7480300"/>
          </a:xfrm>
          <a:prstGeom prst="rect">
            <a:avLst/>
          </a:prstGeom>
        </p:spPr>
        <p:txBody>
          <a:bodyPr numCol="2" spcCol="577850"/>
          <a:lstStyle/>
          <a:p>
            <a:pPr/>
            <a:r>
              <a:t>Body Level One</a:t>
            </a:r>
          </a:p>
          <a:p>
            <a:pPr lvl="1"/>
            <a:r>
              <a:t>Body Level Two</a:t>
            </a:r>
          </a:p>
          <a:p>
            <a:pPr lvl="2"/>
            <a:r>
              <a:t>Body Level Three</a:t>
            </a:r>
          </a:p>
          <a:p>
            <a:pPr lvl="3"/>
            <a:r>
              <a:t>Body Level Four</a:t>
            </a:r>
          </a:p>
          <a:p>
            <a:pPr lvl="4"/>
            <a:r>
              <a:t>Body Level Five</a:t>
            </a:r>
          </a:p>
        </p:txBody>
      </p:sp>
      <p:sp>
        <p:nvSpPr>
          <p:cNvPr id="5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5"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7" name="Title Text"/>
          <p:cNvSpPr txBox="1"/>
          <p:nvPr>
            <p:ph type="title"/>
          </p:nvPr>
        </p:nvSpPr>
        <p:spPr>
          <a:xfrm>
            <a:off x="647700" y="65475"/>
            <a:ext cx="10769600" cy="1447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b"/>
          <a:lstStyle/>
          <a:p>
            <a:pPr/>
            <a:r>
              <a:t>Title Text</a:t>
            </a:r>
          </a:p>
        </p:txBody>
      </p:sp>
      <p:sp>
        <p:nvSpPr>
          <p:cNvPr id="8" name="Body Level One…"/>
          <p:cNvSpPr txBox="1"/>
          <p:nvPr>
            <p:ph type="body" idx="1"/>
          </p:nvPr>
        </p:nvSpPr>
        <p:spPr>
          <a:xfrm>
            <a:off x="647700" y="1955800"/>
            <a:ext cx="11709400" cy="74803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lstStyle>
            <a:lvl2pPr marL="783590" indent="-285750">
              <a:spcBef>
                <a:spcPts val="600"/>
              </a:spcBef>
              <a:defRPr sz="2400"/>
            </a:lvl2pPr>
            <a:lvl3pPr marL="1183639" indent="-228600">
              <a:defRPr sz="2400"/>
            </a:lvl3pPr>
            <a:lvl4pPr marL="1640839" indent="-228600">
              <a:spcBef>
                <a:spcPts val="500"/>
              </a:spcBef>
              <a:defRPr sz="1800"/>
            </a:lvl4pPr>
            <a:lvl5pPr marL="2098039" indent="-228600">
              <a:spcBef>
                <a:spcPts val="500"/>
              </a:spcBef>
              <a:defRPr sz="1800"/>
            </a:lvl5pPr>
          </a:lstStyle>
          <a:p>
            <a:pPr/>
            <a:r>
              <a:t>Body Level One</a:t>
            </a:r>
          </a:p>
          <a:p>
            <a:pPr lvl="1"/>
            <a:r>
              <a:t>Body Level Two</a:t>
            </a:r>
          </a:p>
          <a:p>
            <a:pPr lvl="2"/>
            <a:r>
              <a:t>Body Level Three</a:t>
            </a:r>
          </a:p>
          <a:p>
            <a:pPr lvl="3"/>
            <a:r>
              <a:t>Body Level Four</a:t>
            </a:r>
          </a:p>
          <a:p>
            <a:pPr lvl="4"/>
            <a:r>
              <a:t>Body Level Five</a:t>
            </a:r>
          </a:p>
        </p:txBody>
      </p:sp>
      <p:sp>
        <p:nvSpPr>
          <p:cNvPr id="9" name="Slide Number"/>
          <p:cNvSpPr txBox="1"/>
          <p:nvPr>
            <p:ph type="sldNum" sz="quarter" idx="2"/>
          </p:nvPr>
        </p:nvSpPr>
        <p:spPr>
          <a:xfrm>
            <a:off x="12513354" y="9487551"/>
            <a:ext cx="210468" cy="197384"/>
          </a:xfrm>
          <a:prstGeom prst="rect">
            <a:avLst/>
          </a:prstGeom>
          <a:ln w="12700">
            <a:miter lim="400000"/>
          </a:ln>
        </p:spPr>
        <p:txBody>
          <a:bodyPr wrap="none" lIns="0" tIns="0" rIns="0" bIns="0" anchor="ctr">
            <a:spAutoFit/>
          </a:bodyPr>
          <a:lstStyle>
            <a:lvl1pPr marL="0" marR="0" algn="ctr" defTabSz="825500">
              <a:defRPr sz="1400">
                <a:solidFill>
                  <a:srgbClr val="FFFFFF"/>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Lst>
  <p:transition xmlns:p14="http://schemas.microsoft.com/office/powerpoint/2010/main" spd="med" advClick="1"/>
  <p:txStyles>
    <p:titleStyle>
      <a:lvl1pPr marL="57799" marR="57799" indent="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1pPr>
      <a:lvl2pPr marL="57799" marR="57799" indent="2286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2pPr>
      <a:lvl3pPr marL="57799" marR="57799" indent="4572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3pPr>
      <a:lvl4pPr marL="57799" marR="57799" indent="6858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4pPr>
      <a:lvl5pPr marL="57799" marR="57799" indent="9144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5pPr>
      <a:lvl6pPr marL="57799" marR="57799" indent="11430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6pPr>
      <a:lvl7pPr marL="57799" marR="57799" indent="13716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7pPr>
      <a:lvl8pPr marL="57799" marR="57799" indent="16002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8pPr>
      <a:lvl9pPr marL="57799" marR="57799" indent="18288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9pPr>
    </p:titleStyle>
    <p:bodyStyle>
      <a:lvl1pPr marL="383540" marR="57799" indent="-3429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1pPr>
      <a:lvl2pPr marL="855027" marR="57799" indent="-357187"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2pPr>
      <a:lvl3pPr marL="1240789" marR="57799" indent="-28575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3pPr>
      <a:lvl4pPr marL="17932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4pPr>
      <a:lvl5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5pPr>
      <a:lvl6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6pPr>
      <a:lvl7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7pPr>
      <a:lvl8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8pPr>
      <a:lvl9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9pPr>
    </p:bodyStyle>
    <p:otherStyle>
      <a:lvl1pPr marL="0" marR="0" indent="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1pPr>
      <a:lvl2pPr marL="0" marR="0" indent="2286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2pPr>
      <a:lvl3pPr marL="0" marR="0" indent="4572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3pPr>
      <a:lvl4pPr marL="0" marR="0" indent="6858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4pPr>
      <a:lvl5pPr marL="0" marR="0" indent="9144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5pPr>
      <a:lvl6pPr marL="0" marR="0" indent="11430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6pPr>
      <a:lvl7pPr marL="0" marR="0" indent="13716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7pPr>
      <a:lvl8pPr marL="0" marR="0" indent="16002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8pPr>
      <a:lvl9pPr marL="0" marR="0" indent="18288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eve11-20180926-rev.pdf" TargetMode="External"/><Relationship Id="rId4" Type="http://schemas.openxmlformats.org/officeDocument/2006/relationships/hyperlink" Target="https://ftp.pwg.org/pub/pwg/ipp/wd/wd-ippeveselfcert11-20180824-rev.pdf" TargetMode="External"/></Relationships>

</file>

<file path=ppt/slides/_rels/slide1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3.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jobprinterext2v20-20180904.pdf" TargetMode="External"/></Relationships>

</file>

<file path=ppt/slides/_rels/slide15.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system10-20180701-rev.pdf" TargetMode="External"/></Relationships>

</file>

<file path=ppt/slides/_rels/slide1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auth10-20181019-rev.pdf" TargetMode="External"/></Relationships>

</file>

<file path=ppt/slides/_rels/slide18.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chair/membership_docs/pwg-ip-policy.pdf" TargetMode="External"/></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chair/membership_docs/pwg-ip-policy.pdf" TargetMode="External"/></Relationships>

</file>

<file path=ppt/slides/_rels/slide20.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2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astm.org/COMMITTEE/F42.htm" TargetMode="External"/><Relationship Id="rId4" Type="http://schemas.openxmlformats.org/officeDocument/2006/relationships/hyperlink" Target="http://standards.ieee.org/develop/wg/C3DP.html" TargetMode="External"/><Relationship Id="rId5" Type="http://schemas.openxmlformats.org/officeDocument/2006/relationships/hyperlink" Target="http://www.iso.org/committee/45020.html" TargetMode="External"/><Relationship Id="rId6" Type="http://schemas.openxmlformats.org/officeDocument/2006/relationships/hyperlink" Target="http://www.3dpdfconsortium.org" TargetMode="External"/><Relationship Id="rId7" Type="http://schemas.openxmlformats.org/officeDocument/2006/relationships/hyperlink" Target="http://www.3mf.io" TargetMode="External"/><Relationship Id="rId8" Type="http://schemas.openxmlformats.org/officeDocument/2006/relationships/hyperlink" Target="http://www.3dprintingindustry.com" TargetMode="External"/></Relationships>

</file>

<file path=ppt/slides/_rels/slide2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3d11-20180704-rev.pdf" TargetMode="External"/></Relationships>

</file>

<file path=ppt/slides/_rels/slide2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pwgsafegcode10-20180704-rev.pdf" TargetMode="External"/></Relationships>

</file>

<file path=ppt/slides/_rels/slide24.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2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pmpmfdalerts10-20180813-rev.pdf" TargetMode="External"/></Relationships>

</file>

<file path=ppt/slides/_rels/slide2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docobject11-201801022-rev.pdf" TargetMode="External"/></Relationships>

</file>

<file path=ppt/slides/_rels/slide27.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28.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3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www.pwg.org/ipp/index.html" TargetMode="External"/><Relationship Id="rId4" Type="http://schemas.openxmlformats.org/officeDocument/2006/relationships/hyperlink" Target="https://www.pwg.org/mailman/listinfo/ipp" TargetMode="External"/></Relationships>

</file>

<file path=ppt/slides/_rels/slide4.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ftp.pwg.org/pub/pwg/ipp/charter/ch-ipp-charter-20170615.pdf" TargetMode="External"/></Relationships>

</file>

<file path=ppt/slides/_rels/slide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8.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ipp/ipp-registrations.xml" TargetMode="External"/><Relationship Id="rId4" Type="http://schemas.openxmlformats.org/officeDocument/2006/relationships/hyperlink" Target="https://github.com/istopwg/ippregistry" TargetMode="External"/><Relationship Id="rId5" Type="http://schemas.openxmlformats.org/officeDocument/2006/relationships/hyperlink" Target="https://www.pwg.org/printers" TargetMode="External"/><Relationship Id="rId6" Type="http://schemas.openxmlformats.org/officeDocument/2006/relationships/hyperlink" Target="https://github.com/istopwg/ippsample" TargetMode="External"/></Relationships>

</file>

<file path=ppt/slides/_rels/slide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ipp/" TargetMode="External"/><Relationship Id="rId4" Type="http://schemas.openxmlformats.org/officeDocument/2006/relationships/hyperlink" Target="https://www.pwg.org/ippeveselfcert" TargetMode="External"/><Relationship Id="rId5" Type="http://schemas.openxmlformats.org/officeDocument/2006/relationships/hyperlink" Target="http://www.pwg.org/printers" TargetMode="External"/><Relationship Id="rId6" Type="http://schemas.openxmlformats.org/officeDocument/2006/relationships/hyperlink" Target="https://github.com/istopwg/ippeveselfcert" TargetMode="Externa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69"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70"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71" name="Copyright © 2018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72"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73"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74" name="IPP Workgroup Session, Day 1"/>
          <p:cNvSpPr txBox="1"/>
          <p:nvPr>
            <p:ph type="ctrTitle"/>
          </p:nvPr>
        </p:nvSpPr>
        <p:spPr>
          <a:prstGeom prst="rect">
            <a:avLst/>
          </a:prstGeom>
        </p:spPr>
        <p:txBody>
          <a:bodyPr/>
          <a:lstStyle/>
          <a:p>
            <a:pPr/>
            <a:r>
              <a:t>IPP Workgroup Session, Day 1</a:t>
            </a:r>
          </a:p>
        </p:txBody>
      </p:sp>
      <p:sp>
        <p:nvSpPr>
          <p:cNvPr id="75" name="November 14, 2018"/>
          <p:cNvSpPr txBox="1"/>
          <p:nvPr>
            <p:ph type="subTitle" sz="half" idx="1"/>
          </p:nvPr>
        </p:nvSpPr>
        <p:spPr>
          <a:prstGeom prst="rect">
            <a:avLst/>
          </a:prstGeom>
        </p:spPr>
        <p:txBody>
          <a:bodyPr/>
          <a:lstStyle>
            <a:lvl1pPr marR="40639">
              <a:spcBef>
                <a:spcPts val="500"/>
              </a:spcBef>
            </a:lvl1pPr>
          </a:lstStyle>
          <a:p>
            <a:pPr/>
            <a:r>
              <a:t>November 14, 2018</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1"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52"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53"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54"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155"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56" name="IPP Everywhere v1.1"/>
          <p:cNvSpPr txBox="1"/>
          <p:nvPr>
            <p:ph type="title"/>
          </p:nvPr>
        </p:nvSpPr>
        <p:spPr>
          <a:prstGeom prst="rect">
            <a:avLst/>
          </a:prstGeom>
        </p:spPr>
        <p:txBody>
          <a:bodyPr/>
          <a:lstStyle/>
          <a:p>
            <a:pPr/>
            <a:r>
              <a:t>IPP Everywhere v1.1</a:t>
            </a:r>
          </a:p>
        </p:txBody>
      </p:sp>
      <p:sp>
        <p:nvSpPr>
          <p:cNvPr id="157" name="Prototype drafts:…"/>
          <p:cNvSpPr txBox="1"/>
          <p:nvPr>
            <p:ph type="body" idx="1"/>
          </p:nvPr>
        </p:nvSpPr>
        <p:spPr>
          <a:prstGeom prst="rect">
            <a:avLst/>
          </a:prstGeom>
        </p:spPr>
        <p:txBody>
          <a:bodyPr/>
          <a:lstStyle/>
          <a:p>
            <a:pPr/>
            <a:r>
              <a:t>Prototype drafts:</a:t>
            </a:r>
          </a:p>
          <a:p>
            <a:pPr lvl="1"/>
            <a:r>
              <a:rPr u="sng">
                <a:hlinkClick r:id="rId3" invalidUrl="" action="" tgtFrame="" tooltip="" history="1" highlightClick="0" endSnd="0"/>
              </a:rPr>
              <a:t>https://ftp.pwg.org/pub/pwg/ipp/wd/wd-ippeve11-20180926-rev.pdf</a:t>
            </a:r>
          </a:p>
          <a:p>
            <a:pPr lvl="1"/>
            <a:r>
              <a:rPr u="sng">
                <a:hlinkClick r:id="rId4" invalidUrl="" action="" tgtFrame="" tooltip="" history="1" highlightClick="0" endSnd="0"/>
              </a:rPr>
              <a:t>https://ftp.pwg.org/pub/pwg/ipp/wd/wd-ippeveselfcert11-20180824-rev.pdf</a:t>
            </a:r>
          </a:p>
          <a:p>
            <a:pPr/>
            <a:r>
              <a:t>Proposed schedule:</a:t>
            </a:r>
          </a:p>
          <a:p>
            <a:pPr lvl="1"/>
            <a:r>
              <a:t>Stable drafts and beta tools Q4 2018/Q1 2019</a:t>
            </a:r>
          </a:p>
        </p:txBody>
      </p:sp>
      <p:sp>
        <p:nvSpPr>
          <p:cNvPr id="158"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0"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61"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6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63"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164"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65" name="Self-Certification 1.1 Update"/>
          <p:cNvSpPr txBox="1"/>
          <p:nvPr>
            <p:ph type="title"/>
          </p:nvPr>
        </p:nvSpPr>
        <p:spPr>
          <a:prstGeom prst="rect">
            <a:avLst/>
          </a:prstGeom>
        </p:spPr>
        <p:txBody>
          <a:bodyPr/>
          <a:lstStyle/>
          <a:p>
            <a:pPr/>
            <a:r>
              <a:t>Self-Certification 1.1 Update</a:t>
            </a:r>
          </a:p>
        </p:txBody>
      </p:sp>
      <p:sp>
        <p:nvSpPr>
          <p:cNvPr id="166" name="Tool changes:…"/>
          <p:cNvSpPr txBox="1"/>
          <p:nvPr>
            <p:ph type="body" idx="1"/>
          </p:nvPr>
        </p:nvSpPr>
        <p:spPr>
          <a:prstGeom prst="rect">
            <a:avLst/>
          </a:prstGeom>
        </p:spPr>
        <p:txBody>
          <a:bodyPr/>
          <a:lstStyle/>
          <a:p>
            <a:pPr/>
            <a:r>
              <a:t>Tool changes:</a:t>
            </a:r>
          </a:p>
          <a:p>
            <a:pPr lvl="1"/>
            <a:r>
              <a:t>Align with conformance requirements in v1.1 spec</a:t>
            </a:r>
          </a:p>
          <a:p>
            <a:pPr lvl="1"/>
            <a:r>
              <a:t>More tests for required operations: Cancel-My-Jobs, Close-Job, Identify-Printer</a:t>
            </a:r>
          </a:p>
          <a:p>
            <a:pPr lvl="1"/>
            <a:r>
              <a:t>New OS requirements</a:t>
            </a:r>
          </a:p>
          <a:p>
            <a:pPr lvl="2"/>
            <a:r>
              <a:t>Linux: Ubuntu LTS 18.04</a:t>
            </a:r>
          </a:p>
          <a:p>
            <a:pPr lvl="2"/>
            <a:r>
              <a:t>macOS: 10.14 or later</a:t>
            </a:r>
          </a:p>
          <a:p>
            <a:pPr lvl="2"/>
            <a:r>
              <a:t>Windows: 7 or later</a:t>
            </a:r>
          </a:p>
          <a:p>
            <a:pPr/>
            <a:r>
              <a:t>Portal changes:</a:t>
            </a:r>
          </a:p>
          <a:p>
            <a:pPr lvl="1"/>
            <a:r>
              <a:t>Track implementation type: logical device (server) vs. physical device (printer)</a:t>
            </a:r>
          </a:p>
          <a:p>
            <a:pPr lvl="1"/>
            <a:r>
              <a:t>Track specific capabilities (type of finishers, etc.)</a:t>
            </a:r>
          </a:p>
          <a:p>
            <a:pPr lvl="1"/>
            <a:r>
              <a:t>Existing submissions will be updated by hand (only 2 have finishers, all are printers)</a:t>
            </a:r>
          </a:p>
        </p:txBody>
      </p:sp>
      <p:sp>
        <p:nvSpPr>
          <p:cNvPr id="167"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9"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70"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71"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72"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173"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74" name="RFC: Submission Tools"/>
          <p:cNvSpPr txBox="1"/>
          <p:nvPr>
            <p:ph type="title"/>
          </p:nvPr>
        </p:nvSpPr>
        <p:spPr>
          <a:prstGeom prst="rect">
            <a:avLst/>
          </a:prstGeom>
        </p:spPr>
        <p:txBody>
          <a:bodyPr/>
          <a:lstStyle/>
          <a:p>
            <a:pPr/>
            <a:r>
              <a:t>RFC: Submission Tools</a:t>
            </a:r>
          </a:p>
        </p:txBody>
      </p:sp>
      <p:sp>
        <p:nvSpPr>
          <p:cNvPr id="175" name="Current PWG web site uses custom PHP code for the submission portal…"/>
          <p:cNvSpPr txBox="1"/>
          <p:nvPr>
            <p:ph type="body" idx="1"/>
          </p:nvPr>
        </p:nvSpPr>
        <p:spPr>
          <a:prstGeom prst="rect">
            <a:avLst/>
          </a:prstGeom>
        </p:spPr>
        <p:txBody>
          <a:bodyPr/>
          <a:lstStyle/>
          <a:p>
            <a:pPr/>
            <a:r>
              <a:t>Current PWG web site uses custom PHP code for the submission portal</a:t>
            </a:r>
          </a:p>
          <a:p>
            <a:pPr lvl="1"/>
            <a:r>
              <a:t>ISTO is pushing for changes to our web site hosting</a:t>
            </a:r>
          </a:p>
          <a:p>
            <a:pPr lvl="1"/>
            <a:r>
              <a:t>Github can provide us with web site hosting, but only supports "static" web sites (HTML, Javascript, etc.)</a:t>
            </a:r>
          </a:p>
          <a:p>
            <a:pPr/>
            <a:r>
              <a:t>What if we provided a local tool that validated the self-certification results and produced JSON data that could be submitted as an attachment to a Github issue, e.g.</a:t>
            </a:r>
            <a:br/>
            <a:br/>
            <a:r>
              <a:t>./validate "Printer Name"</a:t>
            </a:r>
            <a:br/>
          </a:p>
          <a:p>
            <a:pPr/>
            <a:r>
              <a:t>The local tool would produce a JSON file for submission as an issue on the ippeveselfcert project</a:t>
            </a:r>
          </a:p>
          <a:p>
            <a:pPr lvl="1"/>
            <a:r>
              <a:t>The webmaster (currently Mike Sweet) would merge the additions</a:t>
            </a:r>
          </a:p>
          <a:p>
            <a:pPr lvl="1"/>
            <a:r>
              <a:t>Changes/additions to existing registrations could be requested the same way</a:t>
            </a:r>
          </a:p>
        </p:txBody>
      </p:sp>
      <p:sp>
        <p:nvSpPr>
          <p:cNvPr id="176"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79"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180"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181" name="Copyright © 2018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182"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183" name="Lunch Break"/>
          <p:cNvSpPr txBox="1"/>
          <p:nvPr>
            <p:ph type="ctrTitle"/>
          </p:nvPr>
        </p:nvSpPr>
        <p:spPr>
          <a:prstGeom prst="rect">
            <a:avLst/>
          </a:prstGeom>
        </p:spPr>
        <p:txBody>
          <a:bodyPr/>
          <a:lstStyle/>
          <a:p>
            <a:pPr/>
            <a:r>
              <a:t>Lunch Break</a:t>
            </a:r>
          </a:p>
        </p:txBody>
      </p:sp>
      <p:sp>
        <p:nvSpPr>
          <p:cNvPr id="184" name="Resuming at 11:30am MT"/>
          <p:cNvSpPr txBox="1"/>
          <p:nvPr>
            <p:ph type="subTitle" sz="half" idx="1"/>
          </p:nvPr>
        </p:nvSpPr>
        <p:spPr>
          <a:prstGeom prst="rect">
            <a:avLst/>
          </a:prstGeom>
        </p:spPr>
        <p:txBody>
          <a:bodyPr/>
          <a:lstStyle/>
          <a:p>
            <a:pPr/>
          </a:p>
          <a:p>
            <a:pPr>
              <a:defRPr i="1"/>
            </a:pPr>
            <a:r>
              <a:t>Resuming at 11:30am MT</a:t>
            </a:r>
          </a:p>
        </p:txBody>
      </p:sp>
      <p:sp>
        <p:nvSpPr>
          <p:cNvPr id="185"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8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8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90"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191"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92" name="IPP Job and Printer Extensions - Set 2 v2.0 (JPS2)"/>
          <p:cNvSpPr txBox="1"/>
          <p:nvPr>
            <p:ph type="title"/>
          </p:nvPr>
        </p:nvSpPr>
        <p:spPr>
          <a:prstGeom prst="rect">
            <a:avLst/>
          </a:prstGeom>
        </p:spPr>
        <p:txBody>
          <a:bodyPr/>
          <a:lstStyle/>
          <a:p>
            <a:pPr/>
            <a:r>
              <a:t>IPP Job and Printer Extensions - Set 2 v2.0 (JPS2)</a:t>
            </a:r>
          </a:p>
        </p:txBody>
      </p:sp>
      <p:sp>
        <p:nvSpPr>
          <p:cNvPr id="193" name="Initial draft:…"/>
          <p:cNvSpPr txBox="1"/>
          <p:nvPr>
            <p:ph type="body" idx="1"/>
          </p:nvPr>
        </p:nvSpPr>
        <p:spPr>
          <a:prstGeom prst="rect">
            <a:avLst/>
          </a:prstGeom>
        </p:spPr>
        <p:txBody>
          <a:bodyPr/>
          <a:lstStyle/>
          <a:p>
            <a:pPr/>
            <a:r>
              <a:t>Initial draft:</a:t>
            </a:r>
          </a:p>
          <a:p>
            <a:pPr lvl="1"/>
            <a:r>
              <a:rPr u="sng">
                <a:hlinkClick r:id="rId3" invalidUrl="" action="" tgtFrame="" tooltip="" history="1" highlightClick="0" endSnd="0"/>
              </a:rPr>
              <a:t>https://ftp.pwg.org/pub/pwg/ipp/wd/wd-ippjobprinterext2v20-20180904.pdf</a:t>
            </a:r>
          </a:p>
          <a:p>
            <a:pPr/>
            <a:r>
              <a:t>Changes:</a:t>
            </a:r>
          </a:p>
          <a:p>
            <a:pPr lvl="1"/>
            <a:r>
              <a:t>Obsoletion of job-save-disposition</a:t>
            </a:r>
          </a:p>
          <a:p>
            <a:pPr lvl="1"/>
            <a:r>
              <a:t>Addition of job-reprint-password</a:t>
            </a:r>
          </a:p>
          <a:p>
            <a:pPr/>
            <a:r>
              <a:t>Proposed schedule:</a:t>
            </a:r>
          </a:p>
          <a:p>
            <a:pPr lvl="1"/>
            <a:r>
              <a:t>Prototype draft Q1 2018</a:t>
            </a:r>
          </a:p>
        </p:txBody>
      </p:sp>
      <p:sp>
        <p:nvSpPr>
          <p:cNvPr id="194"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97"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198"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199" name="Copyright © 2018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200"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201" name="Break"/>
          <p:cNvSpPr txBox="1"/>
          <p:nvPr>
            <p:ph type="ctrTitle"/>
          </p:nvPr>
        </p:nvSpPr>
        <p:spPr>
          <a:prstGeom prst="rect">
            <a:avLst/>
          </a:prstGeom>
        </p:spPr>
        <p:txBody>
          <a:bodyPr/>
          <a:lstStyle/>
          <a:p>
            <a:pPr/>
            <a:r>
              <a:t>Break</a:t>
            </a:r>
          </a:p>
        </p:txBody>
      </p:sp>
      <p:sp>
        <p:nvSpPr>
          <p:cNvPr id="202" name="Resuming at 1:15pm MT"/>
          <p:cNvSpPr txBox="1"/>
          <p:nvPr>
            <p:ph type="subTitle" sz="half" idx="1"/>
          </p:nvPr>
        </p:nvSpPr>
        <p:spPr>
          <a:prstGeom prst="rect">
            <a:avLst/>
          </a:prstGeom>
        </p:spPr>
        <p:txBody>
          <a:bodyPr/>
          <a:lstStyle/>
          <a:p>
            <a:pPr/>
          </a:p>
          <a:p>
            <a:pPr>
              <a:defRPr i="1"/>
            </a:pPr>
            <a:r>
              <a:t>Resuming at 1:15pm MT</a:t>
            </a:r>
          </a:p>
        </p:txBody>
      </p:sp>
      <p:sp>
        <p:nvSpPr>
          <p:cNvPr id="203"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5"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06"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07"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08"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209"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10" name="IPP System Service (SYSTEM)"/>
          <p:cNvSpPr txBox="1"/>
          <p:nvPr>
            <p:ph type="title"/>
          </p:nvPr>
        </p:nvSpPr>
        <p:spPr>
          <a:prstGeom prst="rect">
            <a:avLst/>
          </a:prstGeom>
        </p:spPr>
        <p:txBody>
          <a:bodyPr/>
          <a:lstStyle/>
          <a:p>
            <a:pPr/>
            <a:r>
              <a:t>IPP System Service (SYSTEM)</a:t>
            </a:r>
          </a:p>
        </p:txBody>
      </p:sp>
      <p:sp>
        <p:nvSpPr>
          <p:cNvPr id="211" name="Current prototype draft at:…"/>
          <p:cNvSpPr txBox="1"/>
          <p:nvPr>
            <p:ph type="body" idx="1"/>
          </p:nvPr>
        </p:nvSpPr>
        <p:spPr>
          <a:prstGeom prst="rect">
            <a:avLst/>
          </a:prstGeom>
        </p:spPr>
        <p:txBody>
          <a:bodyPr/>
          <a:lstStyle/>
          <a:p>
            <a:pPr/>
            <a:r>
              <a:t>Current prototype draft at:</a:t>
            </a:r>
          </a:p>
          <a:p>
            <a:pPr lvl="1"/>
            <a:r>
              <a:rPr u="sng">
                <a:hlinkClick r:id="rId3" invalidUrl="" action="" tgtFrame="" tooltip="" history="1" highlightClick="0" endSnd="0"/>
              </a:rPr>
              <a:t>https://ftp.pwg.org/pub/pwg/ipp/wd/wd-ippsystem10-20180701-rev.pdf</a:t>
            </a:r>
          </a:p>
          <a:p>
            <a:pPr/>
            <a:r>
              <a:t>Combines and implements a concrete IPP binding of the following abstract Semantic Model 2.0 services and objects:</a:t>
            </a:r>
          </a:p>
          <a:p>
            <a:pPr lvl="1"/>
            <a:r>
              <a:t>PWG 5108.06: System Object and System Control Service</a:t>
            </a:r>
          </a:p>
          <a:p>
            <a:pPr lvl="1"/>
            <a:r>
              <a:t>PWG 5108.03: Network Resource Service</a:t>
            </a:r>
          </a:p>
          <a:p>
            <a:pPr lvl="1"/>
            <a:r>
              <a:t>PWG 5109.1: Cloud Imaging Requirements and Model</a:t>
            </a:r>
          </a:p>
          <a:p>
            <a:pPr/>
            <a:r>
              <a:t>Proposed Schedule:</a:t>
            </a:r>
          </a:p>
          <a:p>
            <a:pPr lvl="1"/>
            <a:r>
              <a:t>Stable draft in Q4 2018/Q1 2019</a:t>
            </a:r>
          </a:p>
        </p:txBody>
      </p:sp>
      <p:sp>
        <p:nvSpPr>
          <p:cNvPr id="212"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4"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15"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1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17"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218"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19" name="IPP Authentication Methods"/>
          <p:cNvSpPr txBox="1"/>
          <p:nvPr>
            <p:ph type="title"/>
          </p:nvPr>
        </p:nvSpPr>
        <p:spPr>
          <a:prstGeom prst="rect">
            <a:avLst/>
          </a:prstGeom>
        </p:spPr>
        <p:txBody>
          <a:bodyPr/>
          <a:lstStyle/>
          <a:p>
            <a:pPr/>
            <a:r>
              <a:t>IPP Authentication Methods</a:t>
            </a:r>
          </a:p>
        </p:txBody>
      </p:sp>
      <p:sp>
        <p:nvSpPr>
          <p:cNvPr id="220" name="Current white paper:…"/>
          <p:cNvSpPr txBox="1"/>
          <p:nvPr>
            <p:ph type="body" idx="1"/>
          </p:nvPr>
        </p:nvSpPr>
        <p:spPr>
          <a:prstGeom prst="rect">
            <a:avLst/>
          </a:prstGeom>
        </p:spPr>
        <p:txBody>
          <a:bodyPr/>
          <a:lstStyle/>
          <a:p>
            <a:pPr/>
            <a:r>
              <a:t>Current white paper:</a:t>
            </a:r>
          </a:p>
          <a:p>
            <a:pPr lvl="1"/>
            <a:r>
              <a:rPr u="sng">
                <a:hlinkClick r:id="rId3" invalidUrl="" action="" tgtFrame="" tooltip="" history="1" highlightClick="0" endSnd="0"/>
              </a:rPr>
              <a:t>https://ftp.pwg.org/pub/pwg/ipp/wd/wd-ippauth10-20181019-rev.pdf</a:t>
            </a:r>
            <a:r>
              <a:t> </a:t>
            </a:r>
          </a:p>
          <a:p>
            <a:pPr/>
            <a:r>
              <a:t>Provides an overview of how HTTP authentication methods are used with IPP</a:t>
            </a:r>
          </a:p>
          <a:p>
            <a:pPr lvl="1"/>
            <a:r>
              <a:t>Currently HTTP Basic, HTTP Digest, HTTP Bearer (OAuth 2.0), HTTP Negotiate (Kerberos), TLS Client Certificate</a:t>
            </a:r>
          </a:p>
          <a:p>
            <a:pPr lvl="1"/>
            <a:r>
              <a:t>Discussion about SAML authentication with OAuth 2.0</a:t>
            </a:r>
          </a:p>
        </p:txBody>
      </p:sp>
      <p:sp>
        <p:nvSpPr>
          <p:cNvPr id="221"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3"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24"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225"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226" name="Copyright © 2018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227"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228"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229" name="IPP Workgroup Session, Day 2"/>
          <p:cNvSpPr txBox="1"/>
          <p:nvPr>
            <p:ph type="ctrTitle"/>
          </p:nvPr>
        </p:nvSpPr>
        <p:spPr>
          <a:prstGeom prst="rect">
            <a:avLst/>
          </a:prstGeom>
        </p:spPr>
        <p:txBody>
          <a:bodyPr/>
          <a:lstStyle/>
          <a:p>
            <a:pPr/>
            <a:r>
              <a:t>IPP Workgroup Session, Day 2</a:t>
            </a:r>
          </a:p>
        </p:txBody>
      </p:sp>
      <p:sp>
        <p:nvSpPr>
          <p:cNvPr id="230" name="November 15, 2018"/>
          <p:cNvSpPr txBox="1"/>
          <p:nvPr>
            <p:ph type="subTitle" sz="half" idx="1"/>
          </p:nvPr>
        </p:nvSpPr>
        <p:spPr>
          <a:prstGeom prst="rect">
            <a:avLst/>
          </a:prstGeom>
        </p:spPr>
        <p:txBody>
          <a:bodyPr/>
          <a:lstStyle>
            <a:lvl1pPr marR="40639">
              <a:spcBef>
                <a:spcPts val="500"/>
              </a:spcBef>
            </a:lvl1pPr>
          </a:lstStyle>
          <a:p>
            <a:pPr/>
            <a:r>
              <a:t>November 15, 2018</a:t>
            </a:r>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2"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33"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3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35"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23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37" name="PWG IP Policy"/>
          <p:cNvSpPr txBox="1"/>
          <p:nvPr>
            <p:ph type="title"/>
          </p:nvPr>
        </p:nvSpPr>
        <p:spPr>
          <a:prstGeom prst="rect">
            <a:avLst/>
          </a:prstGeom>
        </p:spPr>
        <p:txBody>
          <a:bodyPr/>
          <a:lstStyle/>
          <a:p>
            <a:pPr/>
            <a:r>
              <a:t>PWG IP Policy</a:t>
            </a:r>
          </a:p>
        </p:txBody>
      </p:sp>
      <p:sp>
        <p:nvSpPr>
          <p:cNvPr id="238" name="&quot;This meeting is being held in accordance with the PWG Intellectual Property Policy&quot;…"/>
          <p:cNvSpPr txBox="1"/>
          <p:nvPr>
            <p:ph type="body" idx="1"/>
          </p:nvPr>
        </p:nvSpPr>
        <p:spPr>
          <a:prstGeom prst="rect">
            <a:avLst/>
          </a:prstGeom>
        </p:spPr>
        <p:txBody>
          <a:bodyPr/>
          <a:lstStyle/>
          <a:p>
            <a:pPr/>
            <a:r>
              <a:t>"This meeting is being held in accordance with the PWG Intellectual Property Policy"</a:t>
            </a:r>
          </a:p>
          <a:p>
            <a:pPr lvl="1"/>
            <a:r>
              <a:rPr u="sng">
                <a:hlinkClick r:id="rId3" invalidUrl="" action="" tgtFrame="" tooltip="" history="1" highlightClick="0" endSnd="0"/>
              </a:rPr>
              <a:t>http://www.pwg.org/chair/membership_docs/pwg-ip-policy.pdf</a:t>
            </a:r>
          </a:p>
          <a:p>
            <a:pPr/>
            <a:r>
              <a:t>TL;DR: Anything you say in a PWG meeting or email to a PWG address can be used in a PWG standard</a:t>
            </a:r>
          </a:p>
          <a:p>
            <a:pPr lvl="1"/>
            <a:r>
              <a:t>(but please do read the IP policy above if you haven't done so)</a:t>
            </a:r>
          </a:p>
        </p:txBody>
      </p:sp>
      <p:sp>
        <p:nvSpPr>
          <p:cNvPr id="239"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7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7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7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80"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81"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82" name="PWG IP Policy"/>
          <p:cNvSpPr txBox="1"/>
          <p:nvPr>
            <p:ph type="title"/>
          </p:nvPr>
        </p:nvSpPr>
        <p:spPr>
          <a:prstGeom prst="rect">
            <a:avLst/>
          </a:prstGeom>
        </p:spPr>
        <p:txBody>
          <a:bodyPr/>
          <a:lstStyle/>
          <a:p>
            <a:pPr/>
            <a:r>
              <a:t>PWG IP Policy</a:t>
            </a:r>
          </a:p>
        </p:txBody>
      </p:sp>
      <p:sp>
        <p:nvSpPr>
          <p:cNvPr id="83" name="&quot;This meeting is being held in accordance with the PWG Intellectual Property Policy&quot;…"/>
          <p:cNvSpPr txBox="1"/>
          <p:nvPr>
            <p:ph type="body" idx="1"/>
          </p:nvPr>
        </p:nvSpPr>
        <p:spPr>
          <a:prstGeom prst="rect">
            <a:avLst/>
          </a:prstGeom>
        </p:spPr>
        <p:txBody>
          <a:bodyPr/>
          <a:lstStyle/>
          <a:p>
            <a:pPr/>
            <a:r>
              <a:t>"This meeting is being held in accordance with the PWG Intellectual Property Policy"</a:t>
            </a:r>
          </a:p>
          <a:p>
            <a:pPr lvl="1"/>
            <a:r>
              <a:rPr u="sng">
                <a:hlinkClick r:id="rId3" invalidUrl="" action="" tgtFrame="" tooltip="" history="1" highlightClick="0" endSnd="0"/>
              </a:rPr>
              <a:t>http://www.pwg.org/chair/membership_docs/pwg-ip-policy.pdf</a:t>
            </a:r>
          </a:p>
          <a:p>
            <a:pPr/>
            <a:r>
              <a:t>TL;DR: Anything you say in a PWG meeting or email to a PWG address can be used in a PWG standard</a:t>
            </a:r>
          </a:p>
          <a:p>
            <a:pPr lvl="1"/>
            <a:r>
              <a:t>(but please do read the IP policy above if you haven't done so)</a:t>
            </a:r>
          </a:p>
        </p:txBody>
      </p:sp>
      <p:sp>
        <p:nvSpPr>
          <p:cNvPr id="84"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1"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42"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43"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44"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245"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46" name="Agenda"/>
          <p:cNvSpPr txBox="1"/>
          <p:nvPr>
            <p:ph type="title"/>
          </p:nvPr>
        </p:nvSpPr>
        <p:spPr>
          <a:prstGeom prst="rect">
            <a:avLst/>
          </a:prstGeom>
        </p:spPr>
        <p:txBody>
          <a:bodyPr/>
          <a:lstStyle/>
          <a:p>
            <a:pPr/>
            <a:r>
              <a:t>Agenda</a:t>
            </a:r>
          </a:p>
        </p:txBody>
      </p:sp>
      <p:graphicFrame>
        <p:nvGraphicFramePr>
          <p:cNvPr id="247" name="Table"/>
          <p:cNvGraphicFramePr/>
          <p:nvPr/>
        </p:nvGraphicFramePr>
        <p:xfrm>
          <a:off x="1441449" y="2608965"/>
          <a:ext cx="10147301" cy="3552259"/>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670870"/>
                <a:gridCol w="7476429"/>
              </a:tblGrid>
              <a:tr h="48895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r>
              <a:tr h="495300">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09:00 - 11:00</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IDS WG: Status and Discussion</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11:00 - 11:30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Break / Lunch</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850900">
                <a:tc>
                  <a:txBody>
                    <a:bodyPr/>
                    <a:lstStyle/>
                    <a:p>
                      <a:pPr marR="57799" algn="l" defTabSz="1295400">
                        <a:spcBef>
                          <a:spcPts val="600"/>
                        </a:spcBef>
                        <a:tabLst>
                          <a:tab pos="1295400" algn="l"/>
                        </a:tabLst>
                        <a:defRPr sz="1800">
                          <a:uFillTx/>
                        </a:defRPr>
                      </a:pPr>
                      <a:r>
                        <a:rPr sz="2400">
                          <a:uFill>
                            <a:solidFill>
                              <a:srgbClr val="000000"/>
                            </a:solidFill>
                          </a:uFill>
                          <a:sym typeface="Verdana"/>
                        </a:rPr>
                        <a:t>11:30 - 12:15</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3D Liaison Status Report and Discussion</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12:15 - 13:00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3D v1.1, PWG Safe G-Code</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13:00 - 13:15</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Break</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13:15 - 13:45</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MFD Alerts v1.1</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13:45 - 14:30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Document Object v1.1</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14:30 - 15:00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Next Steps</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bl>
          </a:graphicData>
        </a:graphic>
      </p:graphicFrame>
      <p:sp>
        <p:nvSpPr>
          <p:cNvPr id="248" name="November 15, 2018 (Mountain Standard Time)"/>
          <p:cNvSpPr txBox="1"/>
          <p:nvPr/>
        </p:nvSpPr>
        <p:spPr>
          <a:xfrm>
            <a:off x="1416050" y="1997334"/>
            <a:ext cx="10147301" cy="5459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a:defRPr b="1" sz="3100"/>
            </a:lvl1pPr>
          </a:lstStyle>
          <a:p>
            <a:pPr/>
            <a:r>
              <a:t>November 15, 2018 (Mountain Standard Time)</a:t>
            </a:r>
          </a:p>
        </p:txBody>
      </p:sp>
      <p:sp>
        <p:nvSpPr>
          <p:cNvPr id="249"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1"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52"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53"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54"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255"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56" name="IPP 3D Liaison Discussions"/>
          <p:cNvSpPr txBox="1"/>
          <p:nvPr>
            <p:ph type="title"/>
          </p:nvPr>
        </p:nvSpPr>
        <p:spPr>
          <a:prstGeom prst="rect">
            <a:avLst/>
          </a:prstGeom>
        </p:spPr>
        <p:txBody>
          <a:bodyPr/>
          <a:lstStyle/>
          <a:p>
            <a:pPr/>
            <a:r>
              <a:t>IPP 3D Liaison Discussions</a:t>
            </a:r>
          </a:p>
        </p:txBody>
      </p:sp>
      <p:sp>
        <p:nvSpPr>
          <p:cNvPr id="257" name="ASTM Committee F42 on Additive Manufacturing Technologies…"/>
          <p:cNvSpPr txBox="1"/>
          <p:nvPr>
            <p:ph type="body" idx="1"/>
          </p:nvPr>
        </p:nvSpPr>
        <p:spPr>
          <a:prstGeom prst="rect">
            <a:avLst/>
          </a:prstGeom>
        </p:spPr>
        <p:txBody>
          <a:bodyPr/>
          <a:lstStyle/>
          <a:p>
            <a:pPr/>
            <a:r>
              <a:t>ASTM Committee F42 on Additive Manufacturing Technologies</a:t>
            </a:r>
          </a:p>
          <a:p>
            <a:pPr lvl="1"/>
            <a:r>
              <a:rPr u="sng">
                <a:hlinkClick r:id="rId3" invalidUrl="" action="" tgtFrame="" tooltip="" history="1" highlightClick="0" endSnd="0"/>
              </a:rPr>
              <a:t>www.astm.org/COMMITTEE/F42.htm</a:t>
            </a:r>
          </a:p>
          <a:p>
            <a:pPr/>
            <a:r>
              <a:t>IEEE Consumer 3D Printing Working Group (P3030)</a:t>
            </a:r>
          </a:p>
          <a:p>
            <a:pPr lvl="1"/>
            <a:r>
              <a:rPr u="sng">
                <a:hlinkClick r:id="rId4" invalidUrl="" action="" tgtFrame="" tooltip="" history="1" highlightClick="0" endSnd="0"/>
              </a:rPr>
              <a:t>standards.ieee.org/develop/wg/C3DP.html</a:t>
            </a:r>
          </a:p>
          <a:p>
            <a:pPr/>
            <a:r>
              <a:t>ISO/IEC JTC 1 3D Printing and Scanning Study Group</a:t>
            </a:r>
          </a:p>
          <a:p>
            <a:pPr lvl="1"/>
            <a:r>
              <a:rPr u="sng">
                <a:hlinkClick r:id="rId5" invalidUrl="" action="" tgtFrame="" tooltip="" history="1" highlightClick="0" endSnd="0"/>
              </a:rPr>
              <a:t>www.iso.org/committee/45020.html</a:t>
            </a:r>
          </a:p>
          <a:p>
            <a:pPr/>
            <a:r>
              <a:t>3D PDF Consortium</a:t>
            </a:r>
          </a:p>
          <a:p>
            <a:pPr lvl="1"/>
            <a:r>
              <a:rPr u="sng">
                <a:hlinkClick r:id="rId6" invalidUrl="" action="" tgtFrame="" tooltip="" history="1" highlightClick="0" endSnd="0"/>
              </a:rPr>
              <a:t>www.3dpdfconsortium.org</a:t>
            </a:r>
          </a:p>
          <a:p>
            <a:pPr/>
            <a:r>
              <a:t>3MF Consortium</a:t>
            </a:r>
          </a:p>
          <a:p>
            <a:pPr lvl="1"/>
            <a:r>
              <a:rPr u="sng">
                <a:hlinkClick r:id="rId7" invalidUrl="" action="" tgtFrame="" tooltip="" history="1" highlightClick="0" endSnd="0"/>
              </a:rPr>
              <a:t>www.3mf.io</a:t>
            </a:r>
          </a:p>
          <a:p>
            <a:pPr/>
            <a:r>
              <a:t>Press requests</a:t>
            </a:r>
          </a:p>
          <a:p>
            <a:pPr lvl="1"/>
            <a:r>
              <a:t>"3D Printing Industry" web site: </a:t>
            </a:r>
            <a:r>
              <a:rPr u="sng">
                <a:hlinkClick r:id="rId8" invalidUrl="" action="" tgtFrame="" tooltip="" history="1" highlightClick="0" endSnd="0"/>
              </a:rPr>
              <a:t>www.3dprintingindustry.com</a:t>
            </a:r>
          </a:p>
        </p:txBody>
      </p:sp>
      <p:sp>
        <p:nvSpPr>
          <p:cNvPr id="258"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0"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61"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6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63"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264"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65" name="IPP 3D Printing Extensions v1.1"/>
          <p:cNvSpPr txBox="1"/>
          <p:nvPr>
            <p:ph type="title"/>
          </p:nvPr>
        </p:nvSpPr>
        <p:spPr>
          <a:prstGeom prst="rect">
            <a:avLst/>
          </a:prstGeom>
        </p:spPr>
        <p:txBody>
          <a:bodyPr/>
          <a:lstStyle/>
          <a:p>
            <a:pPr/>
            <a:r>
              <a:t>IPP 3D Printing Extensions v1.1</a:t>
            </a:r>
          </a:p>
        </p:txBody>
      </p:sp>
      <p:sp>
        <p:nvSpPr>
          <p:cNvPr id="266" name="Prototype draft:…"/>
          <p:cNvSpPr txBox="1"/>
          <p:nvPr>
            <p:ph type="body" idx="1"/>
          </p:nvPr>
        </p:nvSpPr>
        <p:spPr>
          <a:prstGeom prst="rect">
            <a:avLst/>
          </a:prstGeom>
        </p:spPr>
        <p:txBody>
          <a:bodyPr/>
          <a:lstStyle/>
          <a:p>
            <a:pPr/>
            <a:r>
              <a:t>Prototype draft:</a:t>
            </a:r>
          </a:p>
          <a:p>
            <a:pPr lvl="1"/>
            <a:r>
              <a:rPr u="sng">
                <a:hlinkClick r:id="rId3" invalidUrl="" action="" tgtFrame="" tooltip="" history="1" highlightClick="0" endSnd="0"/>
              </a:rPr>
              <a:t>https://ftp.pwg.org/pub/pwg/ipp/wd/wd-ipp3d11-20180704-rev.pdf</a:t>
            </a:r>
          </a:p>
          <a:p>
            <a:pPr/>
            <a:r>
              <a:t>Errata update to address specific implementation issues on entry-level 3D printers and enable support for generic cloud/local slicing services</a:t>
            </a:r>
          </a:p>
          <a:p>
            <a:pPr/>
            <a:r>
              <a:t>Proposed schedule:</a:t>
            </a:r>
          </a:p>
          <a:p>
            <a:pPr lvl="1"/>
            <a:r>
              <a:t>Stable draft Q4 2018</a:t>
            </a:r>
          </a:p>
        </p:txBody>
      </p:sp>
      <p:sp>
        <p:nvSpPr>
          <p:cNvPr id="267"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9"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70"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71"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72"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273"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74" name="PWG Safe G-Code Subset for 3D Printing"/>
          <p:cNvSpPr txBox="1"/>
          <p:nvPr>
            <p:ph type="title"/>
          </p:nvPr>
        </p:nvSpPr>
        <p:spPr>
          <a:prstGeom prst="rect">
            <a:avLst/>
          </a:prstGeom>
        </p:spPr>
        <p:txBody>
          <a:bodyPr/>
          <a:lstStyle/>
          <a:p>
            <a:pPr/>
            <a:r>
              <a:t>PWG Safe G-Code Subset for 3D Printing</a:t>
            </a:r>
          </a:p>
        </p:txBody>
      </p:sp>
      <p:sp>
        <p:nvSpPr>
          <p:cNvPr id="275" name="Stable draft:…"/>
          <p:cNvSpPr txBox="1"/>
          <p:nvPr>
            <p:ph type="body" idx="1"/>
          </p:nvPr>
        </p:nvSpPr>
        <p:spPr>
          <a:prstGeom prst="rect">
            <a:avLst/>
          </a:prstGeom>
        </p:spPr>
        <p:txBody>
          <a:bodyPr/>
          <a:lstStyle/>
          <a:p>
            <a:pPr/>
            <a:r>
              <a:t>Stable draft:</a:t>
            </a:r>
          </a:p>
          <a:p>
            <a:pPr lvl="1"/>
            <a:r>
              <a:rPr u="sng">
                <a:hlinkClick r:id="rId3" invalidUrl="" action="" tgtFrame="" tooltip="" history="1" highlightClick="0" endSnd="0"/>
              </a:rPr>
              <a:t>https://ftp.pwg.org/pub/pwg/ipp/wd/wd-pwgsafegcode10-20180704-rev.pdf</a:t>
            </a:r>
          </a:p>
          <a:p>
            <a:pPr/>
            <a:r>
              <a:t>Best Practice document that defines a common subset of G-Code for FDM printers</a:t>
            </a:r>
          </a:p>
          <a:p>
            <a:pPr lvl="1"/>
            <a:r>
              <a:t>Convenient format for adoption by existing 3D printers</a:t>
            </a:r>
          </a:p>
          <a:p>
            <a:pPr lvl="1"/>
            <a:r>
              <a:t>Targeting only as a best practice document because G-Code isn't an ideal long-term intermediate format</a:t>
            </a:r>
          </a:p>
          <a:p>
            <a:pPr/>
            <a:r>
              <a:t>Have solicited review from outside developers</a:t>
            </a:r>
          </a:p>
          <a:p>
            <a:pPr/>
            <a:r>
              <a:t>Discussion:</a:t>
            </a:r>
          </a:p>
          <a:p>
            <a:pPr lvl="1"/>
            <a:r>
              <a:t>Other G-Code commands required?</a:t>
            </a:r>
          </a:p>
          <a:p>
            <a:pPr lvl="1"/>
            <a:r>
              <a:t>Other Printer Description or Job Template attributes required?</a:t>
            </a:r>
          </a:p>
          <a:p>
            <a:pPr/>
            <a:r>
              <a:t>Proposed schedule:</a:t>
            </a:r>
          </a:p>
          <a:p>
            <a:pPr lvl="1"/>
            <a:r>
              <a:t>IPP WG Last Call Q4 2018</a:t>
            </a:r>
          </a:p>
        </p:txBody>
      </p:sp>
      <p:sp>
        <p:nvSpPr>
          <p:cNvPr id="276"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79"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280"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281" name="Copyright © 2018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282"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283" name="Break"/>
          <p:cNvSpPr txBox="1"/>
          <p:nvPr>
            <p:ph type="ctrTitle"/>
          </p:nvPr>
        </p:nvSpPr>
        <p:spPr>
          <a:prstGeom prst="rect">
            <a:avLst/>
          </a:prstGeom>
        </p:spPr>
        <p:txBody>
          <a:bodyPr/>
          <a:lstStyle/>
          <a:p>
            <a:pPr/>
            <a:r>
              <a:t>Break</a:t>
            </a:r>
          </a:p>
        </p:txBody>
      </p:sp>
      <p:sp>
        <p:nvSpPr>
          <p:cNvPr id="284" name="Resuming at 1:15pm MT"/>
          <p:cNvSpPr txBox="1"/>
          <p:nvPr>
            <p:ph type="subTitle" sz="half" idx="1"/>
          </p:nvPr>
        </p:nvSpPr>
        <p:spPr>
          <a:prstGeom prst="rect">
            <a:avLst/>
          </a:prstGeom>
        </p:spPr>
        <p:txBody>
          <a:bodyPr/>
          <a:lstStyle/>
          <a:p>
            <a:pPr/>
          </a:p>
          <a:p>
            <a:pPr>
              <a:defRPr i="1"/>
            </a:pPr>
            <a:r>
              <a:t>Resuming at 1:15pm MT</a:t>
            </a:r>
          </a:p>
        </p:txBody>
      </p:sp>
      <p:sp>
        <p:nvSpPr>
          <p:cNvPr id="285"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8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8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8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90"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291"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92" name="MFD Alerts v1.1"/>
          <p:cNvSpPr txBox="1"/>
          <p:nvPr>
            <p:ph type="title"/>
          </p:nvPr>
        </p:nvSpPr>
        <p:spPr>
          <a:prstGeom prst="rect">
            <a:avLst/>
          </a:prstGeom>
        </p:spPr>
        <p:txBody>
          <a:bodyPr/>
          <a:lstStyle/>
          <a:p>
            <a:pPr/>
            <a:r>
              <a:t>MFD Alerts v1.1</a:t>
            </a:r>
          </a:p>
        </p:txBody>
      </p:sp>
      <p:sp>
        <p:nvSpPr>
          <p:cNvPr id="293" name="Initial draft:…"/>
          <p:cNvSpPr txBox="1"/>
          <p:nvPr>
            <p:ph type="body" idx="1"/>
          </p:nvPr>
        </p:nvSpPr>
        <p:spPr>
          <a:prstGeom prst="rect">
            <a:avLst/>
          </a:prstGeom>
        </p:spPr>
        <p:txBody>
          <a:bodyPr/>
          <a:lstStyle/>
          <a:p>
            <a:pPr/>
            <a:r>
              <a:t>Initial draft:</a:t>
            </a:r>
          </a:p>
          <a:p>
            <a:pPr lvl="1"/>
            <a:r>
              <a:rPr u="sng">
                <a:hlinkClick r:id="rId3" invalidUrl="" action="" tgtFrame="" tooltip="" history="1" highlightClick="0" endSnd="0"/>
              </a:rPr>
              <a:t>https://ftp.pwg.org/pub/pwg/ipp/wd/wd-pmpmfdalerts10-20180813-rev.pdf</a:t>
            </a:r>
          </a:p>
          <a:p>
            <a:pPr/>
            <a:r>
              <a:t>Changes:</a:t>
            </a:r>
          </a:p>
          <a:p>
            <a:pPr lvl="1"/>
            <a:r>
              <a:t>New marker supply alerts</a:t>
            </a:r>
          </a:p>
          <a:p>
            <a:pPr lvl="1"/>
            <a:r>
              <a:t>General cleanup/registration fixes</a:t>
            </a:r>
          </a:p>
          <a:p>
            <a:pPr/>
            <a:r>
              <a:t>Proposed schedule:</a:t>
            </a:r>
          </a:p>
          <a:p>
            <a:pPr lvl="1"/>
            <a:r>
              <a:t>Prototype draft Q1 2019</a:t>
            </a:r>
          </a:p>
        </p:txBody>
      </p:sp>
      <p:sp>
        <p:nvSpPr>
          <p:cNvPr id="294"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96"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97"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9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99"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30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01" name="IPP Document Object v1.1"/>
          <p:cNvSpPr txBox="1"/>
          <p:nvPr>
            <p:ph type="title"/>
          </p:nvPr>
        </p:nvSpPr>
        <p:spPr>
          <a:prstGeom prst="rect">
            <a:avLst/>
          </a:prstGeom>
        </p:spPr>
        <p:txBody>
          <a:bodyPr/>
          <a:lstStyle/>
          <a:p>
            <a:pPr/>
            <a:r>
              <a:t>IPP Document Object v1.1</a:t>
            </a:r>
          </a:p>
        </p:txBody>
      </p:sp>
      <p:sp>
        <p:nvSpPr>
          <p:cNvPr id="302" name="Interim draft:…"/>
          <p:cNvSpPr txBox="1"/>
          <p:nvPr>
            <p:ph type="body" idx="1"/>
          </p:nvPr>
        </p:nvSpPr>
        <p:spPr>
          <a:prstGeom prst="rect">
            <a:avLst/>
          </a:prstGeom>
        </p:spPr>
        <p:txBody>
          <a:bodyPr/>
          <a:lstStyle/>
          <a:p>
            <a:pPr/>
            <a:r>
              <a:t>Interim draft:</a:t>
            </a:r>
          </a:p>
          <a:p>
            <a:pPr lvl="1"/>
            <a:r>
              <a:rPr u="sng">
                <a:hlinkClick r:id="rId3" invalidUrl="" action="" tgtFrame="" tooltip="" history="1" highlightClick="0" endSnd="0"/>
              </a:rPr>
              <a:t>https://ftp.pwg.org/pub/pwg/ipp/wd/wd-ippdocobject11-201801022-rev.pdf</a:t>
            </a:r>
          </a:p>
          <a:p>
            <a:pPr/>
            <a:r>
              <a:t>Changes:</a:t>
            </a:r>
          </a:p>
          <a:p>
            <a:pPr lvl="1"/>
            <a:r>
              <a:t>General cleanup</a:t>
            </a:r>
          </a:p>
          <a:p>
            <a:pPr lvl="1"/>
            <a:r>
              <a:t>Removal of obsolete attributes and values</a:t>
            </a:r>
          </a:p>
          <a:p>
            <a:pPr lvl="1"/>
            <a:r>
              <a:t>No longer requires multiple document support (just Create-Job and Send-Document)</a:t>
            </a:r>
          </a:p>
          <a:p>
            <a:pPr/>
            <a:r>
              <a:t>Proposed schedule:</a:t>
            </a:r>
          </a:p>
          <a:p>
            <a:pPr lvl="1"/>
            <a:r>
              <a:t>Prototype draft Q1 2019</a:t>
            </a:r>
          </a:p>
        </p:txBody>
      </p:sp>
      <p:sp>
        <p:nvSpPr>
          <p:cNvPr id="303"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05"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06"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307"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308" name="Copyright © 2018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309"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310" name="Next Steps"/>
          <p:cNvSpPr txBox="1"/>
          <p:nvPr>
            <p:ph type="ctrTitle"/>
          </p:nvPr>
        </p:nvSpPr>
        <p:spPr>
          <a:prstGeom prst="rect">
            <a:avLst/>
          </a:prstGeom>
        </p:spPr>
        <p:txBody>
          <a:bodyPr/>
          <a:lstStyle/>
          <a:p>
            <a:pPr/>
            <a:r>
              <a:t>Next Steps</a:t>
            </a:r>
          </a:p>
        </p:txBody>
      </p:sp>
      <p:sp>
        <p:nvSpPr>
          <p:cNvPr id="311" name="Body"/>
          <p:cNvSpPr txBox="1"/>
          <p:nvPr>
            <p:ph type="subTitle" sz="half" idx="1"/>
          </p:nvPr>
        </p:nvSpPr>
        <p:spPr>
          <a:prstGeom prst="rect">
            <a:avLst/>
          </a:prstGeom>
        </p:spPr>
        <p:txBody>
          <a:bodyPr/>
          <a:lstStyle/>
          <a:p>
            <a:pPr/>
          </a:p>
        </p:txBody>
      </p:sp>
      <p:sp>
        <p:nvSpPr>
          <p:cNvPr id="312"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14"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15"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1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17"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318"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19" name="Next Steps"/>
          <p:cNvSpPr txBox="1"/>
          <p:nvPr>
            <p:ph type="title"/>
          </p:nvPr>
        </p:nvSpPr>
        <p:spPr>
          <a:prstGeom prst="rect">
            <a:avLst/>
          </a:prstGeom>
        </p:spPr>
        <p:txBody>
          <a:bodyPr/>
          <a:lstStyle/>
          <a:p>
            <a:pPr/>
            <a:r>
              <a:t>Next Steps</a:t>
            </a:r>
          </a:p>
        </p:txBody>
      </p:sp>
      <p:sp>
        <p:nvSpPr>
          <p:cNvPr id="320" name="&quot;How to Use the Internet Printing Protocol&quot; Book (Mike/Pete)…"/>
          <p:cNvSpPr txBox="1"/>
          <p:nvPr>
            <p:ph type="body" idx="1"/>
          </p:nvPr>
        </p:nvSpPr>
        <p:spPr>
          <a:prstGeom prst="rect">
            <a:avLst/>
          </a:prstGeom>
        </p:spPr>
        <p:txBody>
          <a:bodyPr/>
          <a:lstStyle/>
          <a:p>
            <a:pPr/>
            <a:r>
              <a:t>"How to Use the Internet Printing Protocol" Book (Mike/Pete)</a:t>
            </a:r>
          </a:p>
          <a:p>
            <a:pPr lvl="1"/>
            <a:r>
              <a:t>Publish stable version in Q4 2018, post updates as needed</a:t>
            </a:r>
          </a:p>
          <a:p>
            <a:pPr/>
            <a:r>
              <a:t>IPP Authentication Methods (Smith)</a:t>
            </a:r>
          </a:p>
          <a:p>
            <a:pPr lvl="1"/>
            <a:r>
              <a:t>Continue developing as best practice</a:t>
            </a:r>
          </a:p>
          <a:p>
            <a:pPr/>
            <a:r>
              <a:t>IPP Document Object v1.1 (Mike)</a:t>
            </a:r>
          </a:p>
          <a:p>
            <a:pPr lvl="1"/>
            <a:r>
              <a:t>Prototype draft in Q1 2019</a:t>
            </a:r>
          </a:p>
          <a:p>
            <a:pPr/>
            <a:r>
              <a:t>IPP Everywhere and Self-Certification v1.1 (Mike/Smith)</a:t>
            </a:r>
          </a:p>
          <a:p>
            <a:pPr lvl="1"/>
            <a:r>
              <a:t>Stable working drafts/beta tools in Q4 2018</a:t>
            </a:r>
          </a:p>
          <a:p>
            <a:pPr/>
            <a:r>
              <a:t>IPP Job Extensions v1.1 (Mike)</a:t>
            </a:r>
          </a:p>
          <a:p>
            <a:pPr lvl="1"/>
            <a:r>
              <a:t>Prototype draft in Q1 2019</a:t>
            </a:r>
          </a:p>
          <a:p>
            <a:pPr/>
            <a:r>
              <a:t>IPP Job and Printer Extensions - Set 2 v2.0 (Smith)</a:t>
            </a:r>
          </a:p>
          <a:p>
            <a:pPr lvl="1"/>
            <a:r>
              <a:t>Prototype draft in Q1 2019</a:t>
            </a:r>
          </a:p>
        </p:txBody>
      </p:sp>
      <p:sp>
        <p:nvSpPr>
          <p:cNvPr id="321"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2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2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25"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26"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327"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28" name="Next Steps (con't)"/>
          <p:cNvSpPr txBox="1"/>
          <p:nvPr>
            <p:ph type="title"/>
          </p:nvPr>
        </p:nvSpPr>
        <p:spPr>
          <a:prstGeom prst="rect">
            <a:avLst/>
          </a:prstGeom>
        </p:spPr>
        <p:txBody>
          <a:bodyPr/>
          <a:lstStyle/>
          <a:p>
            <a:pPr/>
            <a:r>
              <a:t>Next Steps (con't)</a:t>
            </a:r>
          </a:p>
        </p:txBody>
      </p:sp>
      <p:sp>
        <p:nvSpPr>
          <p:cNvPr id="329" name="IPP System Service (Ira/Mike)…"/>
          <p:cNvSpPr txBox="1"/>
          <p:nvPr>
            <p:ph type="body" idx="1"/>
          </p:nvPr>
        </p:nvSpPr>
        <p:spPr>
          <a:prstGeom prst="rect">
            <a:avLst/>
          </a:prstGeom>
        </p:spPr>
        <p:txBody>
          <a:bodyPr/>
          <a:lstStyle/>
          <a:p>
            <a:pPr/>
            <a:r>
              <a:t>IPP System Service (Ira/Mike)</a:t>
            </a:r>
          </a:p>
          <a:p>
            <a:pPr lvl="1"/>
            <a:r>
              <a:t>Stable working draft in Q4 2018 </a:t>
            </a:r>
          </a:p>
          <a:p>
            <a:pPr/>
            <a:r>
              <a:t>IPP 3D Printing Extensions v1.1 (Mike)</a:t>
            </a:r>
          </a:p>
          <a:p>
            <a:pPr lvl="1"/>
            <a:r>
              <a:t>Stable draft in Q4 2018 </a:t>
            </a:r>
          </a:p>
          <a:p>
            <a:pPr/>
            <a:r>
              <a:t>PWG Safe G-Code Subset for 3D Printing (Mike)</a:t>
            </a:r>
          </a:p>
          <a:p>
            <a:pPr lvl="1"/>
            <a:r>
              <a:t>IPP WG Last Call in Q4 2018 </a:t>
            </a:r>
          </a:p>
          <a:p>
            <a:pPr/>
            <a:r>
              <a:t>MFD Alerts v1.1 (Ira - Errata Update)</a:t>
            </a:r>
          </a:p>
          <a:p>
            <a:pPr lvl="1"/>
            <a:r>
              <a:t>Prototype working draft in Q1 2019</a:t>
            </a:r>
          </a:p>
          <a:p>
            <a:pPr/>
            <a:r>
              <a:t>Investigate other errata updates:</a:t>
            </a:r>
          </a:p>
          <a:p>
            <a:pPr lvl="1"/>
            <a:r>
              <a:t>RFC 3996: 'ippget' Pull Notification Method</a:t>
            </a:r>
          </a:p>
          <a:p>
            <a:pPr/>
            <a:r>
              <a:t>IPP Encrypted Jobs and Documents (Mike/Smith)</a:t>
            </a:r>
          </a:p>
          <a:p>
            <a:pPr lvl="1"/>
            <a:r>
              <a:t>Prototype draft in Q2 2019</a:t>
            </a:r>
          </a:p>
        </p:txBody>
      </p:sp>
      <p:sp>
        <p:nvSpPr>
          <p:cNvPr id="330"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8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8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8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89"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9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91" name="Agenda"/>
          <p:cNvSpPr txBox="1"/>
          <p:nvPr>
            <p:ph type="title"/>
          </p:nvPr>
        </p:nvSpPr>
        <p:spPr>
          <a:prstGeom prst="rect">
            <a:avLst/>
          </a:prstGeom>
        </p:spPr>
        <p:txBody>
          <a:bodyPr/>
          <a:lstStyle/>
          <a:p>
            <a:pPr/>
            <a:r>
              <a:t>Agenda</a:t>
            </a:r>
          </a:p>
        </p:txBody>
      </p:sp>
      <p:graphicFrame>
        <p:nvGraphicFramePr>
          <p:cNvPr id="92" name="Table"/>
          <p:cNvGraphicFramePr/>
          <p:nvPr/>
        </p:nvGraphicFramePr>
        <p:xfrm>
          <a:off x="1441449" y="2608965"/>
          <a:ext cx="10147301" cy="3552259"/>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670870"/>
                <a:gridCol w="7476429"/>
              </a:tblGrid>
              <a:tr h="48895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r>
              <a:tr h="495300">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09:00 - 10:15</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PWG Plenary</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10:15 - 10:30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Status</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10:30 - 11:00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Everywhere v1.1</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11:00 - 11:30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Break / Lunch</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11:30 - 13:00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JPS2 v2.0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13:00 - 13:15</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Break</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13:15 - 14:00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System Service</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14:00 - 15:00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Authentication Methods</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bl>
          </a:graphicData>
        </a:graphic>
      </p:graphicFrame>
      <p:sp>
        <p:nvSpPr>
          <p:cNvPr id="93" name="November 14, 2018 (Mountain Standard Time)"/>
          <p:cNvSpPr txBox="1"/>
          <p:nvPr/>
        </p:nvSpPr>
        <p:spPr>
          <a:xfrm>
            <a:off x="1416050" y="1997334"/>
            <a:ext cx="10147301" cy="5459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a:defRPr b="1" sz="3100"/>
            </a:lvl1pPr>
          </a:lstStyle>
          <a:p>
            <a:pPr/>
            <a:r>
              <a:t>November 14, 2018 (Mountain Standard Time)</a:t>
            </a:r>
          </a:p>
        </p:txBody>
      </p:sp>
      <p:sp>
        <p:nvSpPr>
          <p:cNvPr id="94"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32"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33"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3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35"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33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37" name="More Information"/>
          <p:cNvSpPr txBox="1"/>
          <p:nvPr>
            <p:ph type="title"/>
          </p:nvPr>
        </p:nvSpPr>
        <p:spPr>
          <a:prstGeom prst="rect">
            <a:avLst/>
          </a:prstGeom>
        </p:spPr>
        <p:txBody>
          <a:bodyPr/>
          <a:lstStyle/>
          <a:p>
            <a:pPr/>
            <a:r>
              <a:t>More Information</a:t>
            </a:r>
          </a:p>
        </p:txBody>
      </p:sp>
      <p:sp>
        <p:nvSpPr>
          <p:cNvPr id="338" name="We welcome participation from all interested parties…"/>
          <p:cNvSpPr txBox="1"/>
          <p:nvPr>
            <p:ph type="body" idx="1"/>
          </p:nvPr>
        </p:nvSpPr>
        <p:spPr>
          <a:prstGeom prst="rect">
            <a:avLst/>
          </a:prstGeom>
        </p:spPr>
        <p:txBody>
          <a:bodyPr/>
          <a:lstStyle/>
          <a:p>
            <a:pPr/>
            <a:r>
              <a:t>We welcome participation from all interested parties</a:t>
            </a:r>
          </a:p>
          <a:p>
            <a:pPr/>
            <a:r>
              <a:t>IPP Working Group web page</a:t>
            </a:r>
          </a:p>
          <a:p>
            <a:pPr lvl="1"/>
            <a:r>
              <a:rPr u="sng">
                <a:hlinkClick r:id="rId3" invalidUrl="" action="" tgtFrame="" tooltip="" history="1" highlightClick="0" endSnd="0"/>
              </a:rPr>
              <a:t>https://www.pwg.org/ipp/index.html</a:t>
            </a:r>
            <a:r>
              <a:t> </a:t>
            </a:r>
          </a:p>
          <a:p>
            <a:pPr/>
            <a:r>
              <a:t>Subscribe to the IPP mailing list </a:t>
            </a:r>
          </a:p>
          <a:p>
            <a:pPr lvl="1"/>
            <a:r>
              <a:rPr u="sng">
                <a:hlinkClick r:id="rId4" invalidUrl="" action="" tgtFrame="" tooltip="" history="1" highlightClick="0" endSnd="0"/>
              </a:rPr>
              <a:t>https://www.pwg.org/mailman/listinfo/ipp</a:t>
            </a:r>
          </a:p>
          <a:p>
            <a:pPr/>
            <a:r>
              <a:t>IPP WG holds bi-weekly phone conferences announced on the IPP mailing list</a:t>
            </a:r>
          </a:p>
          <a:p>
            <a:pPr lvl="1"/>
            <a:r>
              <a:t>Next conference call scheduled for Thursday, December 6, 2018 at 3pm ET</a:t>
            </a:r>
          </a:p>
        </p:txBody>
      </p:sp>
      <p:sp>
        <p:nvSpPr>
          <p:cNvPr id="339"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9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9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9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99"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10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01" name="Agenda"/>
          <p:cNvSpPr txBox="1"/>
          <p:nvPr>
            <p:ph type="title"/>
          </p:nvPr>
        </p:nvSpPr>
        <p:spPr>
          <a:prstGeom prst="rect">
            <a:avLst/>
          </a:prstGeom>
        </p:spPr>
        <p:txBody>
          <a:bodyPr/>
          <a:lstStyle/>
          <a:p>
            <a:pPr/>
            <a:r>
              <a:t>Agenda</a:t>
            </a:r>
          </a:p>
        </p:txBody>
      </p:sp>
      <p:graphicFrame>
        <p:nvGraphicFramePr>
          <p:cNvPr id="102" name="Table"/>
          <p:cNvGraphicFramePr/>
          <p:nvPr/>
        </p:nvGraphicFramePr>
        <p:xfrm>
          <a:off x="1441449" y="2608965"/>
          <a:ext cx="10147301" cy="3552259"/>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670870"/>
                <a:gridCol w="7476429"/>
              </a:tblGrid>
              <a:tr h="48895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r>
              <a:tr h="495300">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09:00 - 11:00</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IDS WG: Status and Discussion</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11:00 - 11:30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Break / Lunch</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850900">
                <a:tc>
                  <a:txBody>
                    <a:bodyPr/>
                    <a:lstStyle/>
                    <a:p>
                      <a:pPr marR="57799" algn="l" defTabSz="1295400">
                        <a:spcBef>
                          <a:spcPts val="600"/>
                        </a:spcBef>
                        <a:tabLst>
                          <a:tab pos="1295400" algn="l"/>
                        </a:tabLst>
                        <a:defRPr sz="1800">
                          <a:uFillTx/>
                        </a:defRPr>
                      </a:pPr>
                      <a:r>
                        <a:rPr sz="2400">
                          <a:uFill>
                            <a:solidFill>
                              <a:srgbClr val="000000"/>
                            </a:solidFill>
                          </a:uFill>
                          <a:sym typeface="Verdana"/>
                        </a:rPr>
                        <a:t>11:30 - 12:15</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3D Liaison Status Report and Discussion</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12:15 - 13:00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3D v1.1, PWG Safe G-Code</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13:00 - 13:15</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Break</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13:15 - 13:45</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MFD Alerts v1.1</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13:45 - 14:30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Document Object v1.1</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14:30 - 15:00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Next Steps</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bl>
          </a:graphicData>
        </a:graphic>
      </p:graphicFrame>
      <p:sp>
        <p:nvSpPr>
          <p:cNvPr id="103" name="November 15, 2018 (Mountain Standard Time)"/>
          <p:cNvSpPr txBox="1"/>
          <p:nvPr/>
        </p:nvSpPr>
        <p:spPr>
          <a:xfrm>
            <a:off x="1416050" y="1997334"/>
            <a:ext cx="10147301" cy="5459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a:defRPr b="1" sz="3100"/>
            </a:lvl1pPr>
          </a:lstStyle>
          <a:p>
            <a:pPr/>
            <a:r>
              <a:t>November 15, 2018 (Mountain Standard Time)</a:t>
            </a:r>
          </a:p>
        </p:txBody>
      </p:sp>
      <p:sp>
        <p:nvSpPr>
          <p:cNvPr id="104"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6"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07"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0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09"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11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11" name="Charter"/>
          <p:cNvSpPr txBox="1"/>
          <p:nvPr>
            <p:ph type="title"/>
          </p:nvPr>
        </p:nvSpPr>
        <p:spPr>
          <a:prstGeom prst="rect">
            <a:avLst/>
          </a:prstGeom>
        </p:spPr>
        <p:txBody>
          <a:bodyPr/>
          <a:lstStyle/>
          <a:p>
            <a:pPr/>
            <a:r>
              <a:t>Charter</a:t>
            </a:r>
          </a:p>
        </p:txBody>
      </p:sp>
      <p:sp>
        <p:nvSpPr>
          <p:cNvPr id="112" name="Current charter:…"/>
          <p:cNvSpPr txBox="1"/>
          <p:nvPr>
            <p:ph type="body" idx="1"/>
          </p:nvPr>
        </p:nvSpPr>
        <p:spPr>
          <a:prstGeom prst="rect">
            <a:avLst/>
          </a:prstGeom>
        </p:spPr>
        <p:txBody>
          <a:bodyPr/>
          <a:lstStyle/>
          <a:p>
            <a:pPr/>
            <a:r>
              <a:t>Current charter:</a:t>
            </a:r>
          </a:p>
          <a:p>
            <a:pPr lvl="1"/>
            <a:r>
              <a:rPr u="sng">
                <a:hlinkClick r:id="rId3" invalidUrl="" action="" tgtFrame="" tooltip="" history="1" highlightClick="0" endSnd="0"/>
              </a:rPr>
              <a:t>http://ftp.pwg.org/pub/pwg/ipp/charter/ch-ipp-charter-20170615.pdf</a:t>
            </a:r>
          </a:p>
          <a:p>
            <a:pPr/>
            <a:r>
              <a:t>The Internet Printing Protocol (IPP) workgroup is chartered with the maintenance of IPP, the IETF IPP registry, and support for new clients, network architectures (Cloud, SDN), service bindings for MFDs and Imaging Systems, and emerging technologies such as 3D Printing</a:t>
            </a:r>
          </a:p>
          <a:p>
            <a:pPr/>
            <a:r>
              <a:t>In addition, we maintain the IETF Finisher MIB, Job MIB, and Printer MIB registries, and handle synchronization with changes in IPP</a:t>
            </a:r>
          </a:p>
        </p:txBody>
      </p:sp>
      <p:sp>
        <p:nvSpPr>
          <p:cNvPr id="113"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5"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16"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17"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18"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119"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20"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121" name="Officers"/>
          <p:cNvSpPr txBox="1"/>
          <p:nvPr>
            <p:ph type="title"/>
          </p:nvPr>
        </p:nvSpPr>
        <p:spPr>
          <a:prstGeom prst="rect">
            <a:avLst/>
          </a:prstGeom>
        </p:spPr>
        <p:txBody>
          <a:bodyPr/>
          <a:lstStyle/>
          <a:p>
            <a:pPr/>
            <a:r>
              <a:t>Officers</a:t>
            </a:r>
          </a:p>
        </p:txBody>
      </p:sp>
      <p:sp>
        <p:nvSpPr>
          <p:cNvPr id="122" name="IPP WG Co-Chairs:…"/>
          <p:cNvSpPr txBox="1"/>
          <p:nvPr>
            <p:ph type="body" idx="1"/>
          </p:nvPr>
        </p:nvSpPr>
        <p:spPr>
          <a:prstGeom prst="rect">
            <a:avLst/>
          </a:prstGeom>
        </p:spPr>
        <p:txBody>
          <a:bodyPr/>
          <a:lstStyle/>
          <a:p>
            <a:pPr/>
            <a:r>
              <a:t>IPP WG Co-Chairs:</a:t>
            </a:r>
          </a:p>
          <a:p>
            <a:pPr lvl="1"/>
            <a:r>
              <a:t>Paul Tykodi (TCS)</a:t>
            </a:r>
          </a:p>
          <a:p>
            <a:pPr lvl="1"/>
            <a:r>
              <a:t>Ira McDonald (High North)</a:t>
            </a:r>
          </a:p>
          <a:p>
            <a:pPr/>
            <a:r>
              <a:t>IPP WG Secretary:</a:t>
            </a:r>
          </a:p>
          <a:p>
            <a:pPr lvl="1"/>
            <a:r>
              <a:t>Michael Sweet (Apple)</a:t>
            </a:r>
          </a:p>
          <a:p>
            <a:pPr/>
            <a:r>
              <a:t>IPP WG Document Editors:</a:t>
            </a:r>
          </a:p>
          <a:p>
            <a:pPr lvl="1"/>
            <a:r>
              <a:t>Ira McDonald (High North) – IPP System Service, MFD Alerts v1.1</a:t>
            </a:r>
          </a:p>
          <a:p>
            <a:pPr lvl="1"/>
            <a:r>
              <a:t>Michael Sweet (Apple) – How to Use the Internet Printing Protocol, IPP 3D Printing Extensions v1.1, IPP Document Object v1.1, IPP Encrypted Jobs and Documents, IPP Everywhere v1.1, IPP Everywhere Printer Self-Certification Manual v1.1, IPP Job Extensions v1.1, IPP System Service, PWG Safe G-Code</a:t>
            </a:r>
          </a:p>
          <a:p>
            <a:pPr lvl="1"/>
            <a:r>
              <a:t>Smith Kennedy (HP Inc.) – IPP Authentication Methods, IPP Encrypted Jobs and Documents, IPP Job and Printer Extensions - Set 2 v2.0 (JPS2)</a:t>
            </a:r>
          </a:p>
          <a:p>
            <a:pPr lvl="1"/>
            <a:r>
              <a:t>Peter Zehler (Xerox) - How to Use the Internet Printing Protocol</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4"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25"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2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27"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128"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29" name="Status (1/2)"/>
          <p:cNvSpPr txBox="1"/>
          <p:nvPr>
            <p:ph type="title"/>
          </p:nvPr>
        </p:nvSpPr>
        <p:spPr>
          <a:prstGeom prst="rect">
            <a:avLst/>
          </a:prstGeom>
        </p:spPr>
        <p:txBody>
          <a:bodyPr/>
          <a:lstStyle/>
          <a:p>
            <a:pPr/>
            <a:r>
              <a:t>Status (1/2)</a:t>
            </a:r>
          </a:p>
        </p:txBody>
      </p:sp>
      <p:sp>
        <p:nvSpPr>
          <p:cNvPr id="130" name="PWG Specifications in development:…"/>
          <p:cNvSpPr txBox="1"/>
          <p:nvPr>
            <p:ph type="body" idx="1"/>
          </p:nvPr>
        </p:nvSpPr>
        <p:spPr>
          <a:prstGeom prst="rect">
            <a:avLst/>
          </a:prstGeom>
        </p:spPr>
        <p:txBody>
          <a:bodyPr/>
          <a:lstStyle/>
          <a:p>
            <a:pPr marL="383539" indent="-342899">
              <a:defRPr sz="2900"/>
            </a:pPr>
            <a:r>
              <a:t>PWG Specifications in development:</a:t>
            </a:r>
          </a:p>
          <a:p>
            <a:pPr lvl="1">
              <a:defRPr sz="2300"/>
            </a:pPr>
            <a:r>
              <a:t>IPP 3D Printing Extensions v1.1		- Prototype Draft</a:t>
            </a:r>
          </a:p>
          <a:p>
            <a:pPr lvl="1">
              <a:defRPr sz="2300"/>
            </a:pPr>
            <a:r>
              <a:t>IPP Document Object v1.1			- Interim Draft</a:t>
            </a:r>
          </a:p>
          <a:p>
            <a:pPr lvl="1">
              <a:defRPr sz="2300"/>
            </a:pPr>
            <a:r>
              <a:t>IPP Everywhere v1.1				- Prototype Draft</a:t>
            </a:r>
          </a:p>
          <a:p>
            <a:pPr lvl="1">
              <a:defRPr sz="2300"/>
            </a:pPr>
            <a:r>
              <a:t>IPP Everywhere Printer Self-Certification 	- Prototype Draft</a:t>
            </a:r>
            <a:br/>
            <a:r>
              <a:t>Manual v1.1</a:t>
            </a:r>
          </a:p>
          <a:p>
            <a:pPr lvl="1">
              <a:defRPr sz="2300"/>
            </a:pPr>
            <a:r>
              <a:t>IPP Job Extensions v1.1			- Interim Draft</a:t>
            </a:r>
          </a:p>
          <a:p>
            <a:pPr lvl="1">
              <a:defRPr sz="2300"/>
            </a:pPr>
            <a:r>
              <a:t>IPP Job and Printer Extensions - Set 2 v2.0	- Initial Draft</a:t>
            </a:r>
          </a:p>
          <a:p>
            <a:pPr lvl="1">
              <a:defRPr sz="2300"/>
            </a:pPr>
            <a:r>
              <a:t>IPP System Service v1.0			- Prototype Draft</a:t>
            </a:r>
          </a:p>
          <a:p>
            <a:pPr lvl="1">
              <a:defRPr sz="2300"/>
            </a:pPr>
            <a:r>
              <a:t>MFD Alerts v1.1				- Initial Draft</a:t>
            </a:r>
          </a:p>
          <a:p>
            <a:pPr marL="383539" indent="-342899">
              <a:defRPr sz="2900"/>
            </a:pPr>
            <a:r>
              <a:t>IPP Best Practices in development:</a:t>
            </a:r>
          </a:p>
          <a:p>
            <a:pPr lvl="1">
              <a:defRPr sz="2300"/>
            </a:pPr>
            <a:r>
              <a:t>IPP Authentication Methods			- Interim Draft</a:t>
            </a:r>
          </a:p>
          <a:p>
            <a:pPr lvl="1">
              <a:defRPr sz="2300"/>
            </a:pPr>
            <a:r>
              <a:t>IPP Encrypted Jobs and Documents		- Interim Draft</a:t>
            </a:r>
          </a:p>
          <a:p>
            <a:pPr lvl="1">
              <a:defRPr sz="2300"/>
            </a:pPr>
            <a:r>
              <a:t>PWG Safe G-Code Subset for 3D Printing	- Stable Draft</a:t>
            </a:r>
          </a:p>
          <a:p>
            <a:pPr marL="383539" indent="-342899">
              <a:defRPr sz="2900"/>
            </a:pPr>
            <a:r>
              <a:t>IPP Book in development:</a:t>
            </a:r>
          </a:p>
          <a:p>
            <a:pPr lvl="1">
              <a:defRPr sz="2300"/>
            </a:pPr>
            <a:r>
              <a:t>How to Use the Internet Printing Protocol	- Interim Draft</a:t>
            </a:r>
          </a:p>
        </p:txBody>
      </p:sp>
      <p:sp>
        <p:nvSpPr>
          <p:cNvPr id="131"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3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35"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36"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137"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38" name="Status (2/2)"/>
          <p:cNvSpPr txBox="1"/>
          <p:nvPr>
            <p:ph type="title"/>
          </p:nvPr>
        </p:nvSpPr>
        <p:spPr>
          <a:prstGeom prst="rect">
            <a:avLst/>
          </a:prstGeom>
        </p:spPr>
        <p:txBody>
          <a:bodyPr/>
          <a:lstStyle/>
          <a:p>
            <a:pPr/>
            <a:r>
              <a:t>Status (2/2)</a:t>
            </a:r>
          </a:p>
        </p:txBody>
      </p:sp>
      <p:sp>
        <p:nvSpPr>
          <p:cNvPr id="139" name="Up-to-date pending IANA registrations online:…"/>
          <p:cNvSpPr txBox="1"/>
          <p:nvPr>
            <p:ph type="body" idx="1"/>
          </p:nvPr>
        </p:nvSpPr>
        <p:spPr>
          <a:prstGeom prst="rect">
            <a:avLst/>
          </a:prstGeom>
        </p:spPr>
        <p:txBody>
          <a:bodyPr/>
          <a:lstStyle/>
          <a:p>
            <a:pPr/>
            <a:r>
              <a:t>Up-to-date pending IANA registrations online:</a:t>
            </a:r>
          </a:p>
          <a:p>
            <a:pPr lvl="1"/>
            <a:r>
              <a:rPr u="sng">
                <a:hlinkClick r:id="rId3" invalidUrl="" action="" tgtFrame="" tooltip="" history="1" highlightClick="0" endSnd="0"/>
              </a:rPr>
              <a:t>http://www.pwg.org/ipp/ipp-registrations.xml</a:t>
            </a:r>
          </a:p>
          <a:p>
            <a:pPr lvl="1"/>
            <a:r>
              <a:t>Continue to maintain this in parallel for new specifications</a:t>
            </a:r>
          </a:p>
          <a:p>
            <a:pPr lvl="1"/>
            <a:r>
              <a:t>Github repository: </a:t>
            </a:r>
            <a:r>
              <a:rPr u="sng">
                <a:hlinkClick r:id="rId4" invalidUrl="" action="" tgtFrame="" tooltip="" history="1" highlightClick="0" endSnd="0"/>
              </a:rPr>
              <a:t>https://github.com/istopwg/ippregistry</a:t>
            </a:r>
            <a:br/>
          </a:p>
          <a:p>
            <a:pPr/>
            <a:r>
              <a:t>IPP Everywhere Printer Self-Certifications:</a:t>
            </a:r>
          </a:p>
          <a:p>
            <a:pPr lvl="1"/>
            <a:r>
              <a:rPr u="sng">
                <a:hlinkClick r:id="rId5" invalidUrl="" action="" tgtFrame="" tooltip="" history="1" highlightClick="0" endSnd="0"/>
              </a:rPr>
              <a:t>https://www.pwg.org/printers</a:t>
            </a:r>
            <a:r>
              <a:t> </a:t>
            </a:r>
          </a:p>
          <a:p>
            <a:pPr lvl="1"/>
            <a:r>
              <a:t>355 printers currently listed (tripled since August 2017)</a:t>
            </a:r>
          </a:p>
          <a:p>
            <a:pPr lvl="1"/>
            <a:r>
              <a:t>Second 1.0 self-certification tools update released in October 2017</a:t>
            </a:r>
          </a:p>
          <a:p>
            <a:pPr lvl="1"/>
            <a:r>
              <a:t>Third 1.0 self-certification tools update released in November 2018</a:t>
            </a:r>
            <a:br/>
          </a:p>
          <a:p>
            <a:pPr/>
            <a:r>
              <a:t>IPP Sample Code:</a:t>
            </a:r>
          </a:p>
          <a:p>
            <a:pPr lvl="1"/>
            <a:r>
              <a:t>Github repository:</a:t>
            </a:r>
          </a:p>
          <a:p>
            <a:pPr lvl="2"/>
            <a:r>
              <a:rPr u="sng">
                <a:hlinkClick r:id="rId6" invalidUrl="" action="" tgtFrame="" tooltip="" history="1" highlightClick="0" endSnd="0"/>
              </a:rPr>
              <a:t>https://github.com/istopwg/ippsample</a:t>
            </a:r>
          </a:p>
          <a:p>
            <a:pPr lvl="1"/>
            <a:r>
              <a:t>Fork of CUPS code includes ippfind, ippproxy, ippserver, ipptool, ipptransform, and ipptransform3d</a:t>
            </a:r>
          </a:p>
        </p:txBody>
      </p:sp>
      <p:sp>
        <p:nvSpPr>
          <p:cNvPr id="140"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2"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43"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4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45"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14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47" name="IPP Everywhere Self-Certification"/>
          <p:cNvSpPr txBox="1"/>
          <p:nvPr>
            <p:ph type="title"/>
          </p:nvPr>
        </p:nvSpPr>
        <p:spPr>
          <a:prstGeom prst="rect">
            <a:avLst/>
          </a:prstGeom>
        </p:spPr>
        <p:txBody>
          <a:bodyPr/>
          <a:lstStyle/>
          <a:p>
            <a:pPr/>
            <a:r>
              <a:t>IPP Everywhere Self-Certification</a:t>
            </a:r>
          </a:p>
        </p:txBody>
      </p:sp>
      <p:sp>
        <p:nvSpPr>
          <p:cNvPr id="148" name="Resources:…"/>
          <p:cNvSpPr txBox="1"/>
          <p:nvPr>
            <p:ph type="body" idx="1"/>
          </p:nvPr>
        </p:nvSpPr>
        <p:spPr>
          <a:xfrm>
            <a:off x="647700" y="1955800"/>
            <a:ext cx="11709400" cy="7611336"/>
          </a:xfrm>
          <a:prstGeom prst="rect">
            <a:avLst/>
          </a:prstGeom>
        </p:spPr>
        <p:txBody>
          <a:bodyPr/>
          <a:lstStyle/>
          <a:p>
            <a:pPr marL="383539" indent="-342899">
              <a:defRPr sz="2800"/>
            </a:pPr>
            <a:r>
              <a:t>Resources:</a:t>
            </a:r>
          </a:p>
          <a:p>
            <a:pPr lvl="1">
              <a:defRPr sz="2800"/>
            </a:pPr>
            <a:r>
              <a:rPr u="sng">
                <a:hlinkClick r:id="rId3" invalidUrl="" action="" tgtFrame="" tooltip="" history="1" highlightClick="0" endSnd="0"/>
              </a:rPr>
              <a:t>http://www.pwg.org/ipp/everywhere.html</a:t>
            </a:r>
            <a:r>
              <a:t> (for tools/info)</a:t>
            </a:r>
          </a:p>
          <a:p>
            <a:pPr lvl="1">
              <a:defRPr sz="2800"/>
            </a:pPr>
            <a:r>
              <a:rPr u="sng">
                <a:hlinkClick r:id="rId4" invalidUrl="" action="" tgtFrame="" tooltip="" history="1" highlightClick="0" endSnd="0"/>
              </a:rPr>
              <a:t>https://www.pwg.org/ippeveselfcert</a:t>
            </a:r>
            <a:r>
              <a:t> (submission form)</a:t>
            </a:r>
          </a:p>
          <a:p>
            <a:pPr lvl="1">
              <a:defRPr sz="2800"/>
            </a:pPr>
            <a:r>
              <a:rPr u="sng">
                <a:hlinkClick r:id="rId5" invalidUrl="" action="" tgtFrame="" tooltip="" history="1" highlightClick="0" endSnd="0"/>
              </a:rPr>
              <a:t>http://www.pwg.org/printers</a:t>
            </a:r>
            <a:r>
              <a:t> (printer list)</a:t>
            </a:r>
          </a:p>
          <a:p>
            <a:pPr lvl="1">
              <a:defRPr sz="2800"/>
            </a:pPr>
            <a:r>
              <a:rPr u="sng">
                <a:hlinkClick r:id="rId6" invalidUrl="" action="" tgtFrame="" tooltip="" history="1" highlightClick="0" endSnd="0"/>
              </a:rPr>
              <a:t>https://github.com/istopwg/ippeveselfcert</a:t>
            </a:r>
            <a:r>
              <a:t> (Github repo)</a:t>
            </a:r>
          </a:p>
          <a:p>
            <a:pPr marL="383539" indent="-342899">
              <a:defRPr sz="2800"/>
            </a:pPr>
            <a:r>
              <a:t>Released v1.0 Update 3 of self-certification tools on November DDth, 2018</a:t>
            </a:r>
          </a:p>
          <a:p>
            <a:pPr lvl="1" marL="840739" indent="-342899">
              <a:defRPr sz="2800"/>
            </a:pPr>
            <a:r>
              <a:t>Fixes all known issues in v1.0 tools</a:t>
            </a:r>
          </a:p>
          <a:p>
            <a:pPr lvl="1" marL="840739" indent="-342899">
              <a:defRPr sz="2800"/>
            </a:pPr>
            <a:r>
              <a:t>v1.0 is tracking CUPS 2.2.x (current stable branch)</a:t>
            </a:r>
          </a:p>
          <a:p>
            <a:pPr marL="383539" indent="-342899">
              <a:defRPr sz="2900"/>
            </a:pPr>
            <a:r>
              <a:t>Planning future 1.1 errata update for manual and tools in 2018</a:t>
            </a:r>
          </a:p>
          <a:p>
            <a:pPr lvl="1" marL="840739" indent="-342899">
              <a:defRPr sz="2900"/>
            </a:pPr>
            <a:r>
              <a:t>v1.1 will track CUPS 2.3.x (current development branch)</a:t>
            </a:r>
          </a:p>
        </p:txBody>
      </p:sp>
      <p:sp>
        <p:nvSpPr>
          <p:cNvPr id="149"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