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926-rev.pdf" TargetMode="External"/><Relationship Id="rId4" Type="http://schemas.openxmlformats.org/officeDocument/2006/relationships/hyperlink" Target="https://ftp.pwg.org/pub/pwg/ipp/wd/wd-ippeveselfcert11-20180704-rev.pdf"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stm.org/COMMITTEE/F42.htm" TargetMode="External"/><Relationship Id="rId4" Type="http://schemas.openxmlformats.org/officeDocument/2006/relationships/hyperlink" Target="https://isotc.iso.org/livelink/livelink?func=ll&amp;objId=19905763&amp;objAction=browse&amp;viewType=1" TargetMode="External"/><Relationship Id="rId5" Type="http://schemas.openxmlformats.org/officeDocument/2006/relationships/hyperlink" Target="https://www.3dpdfconsortium.org" TargetMode="External"/><Relationship Id="rId6" Type="http://schemas.openxmlformats.org/officeDocument/2006/relationships/hyperlink" Target="https://www.3mf.io"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80704-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80704-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80701-rev.pdf"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uth10-20181109-rev.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2v20-20180904.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mpmfdalerts10-20180813-rev.pdf"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docobject11-20181022-rev.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14, 2018"/>
          <p:cNvSpPr txBox="1"/>
          <p:nvPr>
            <p:ph type="subTitle" sz="half" idx="1"/>
          </p:nvPr>
        </p:nvSpPr>
        <p:spPr>
          <a:prstGeom prst="rect">
            <a:avLst/>
          </a:prstGeom>
        </p:spPr>
        <p:txBody>
          <a:bodyPr/>
          <a:lstStyle>
            <a:lvl1pPr marR="40639">
              <a:spcBef>
                <a:spcPts val="500"/>
              </a:spcBef>
            </a:lvl1pPr>
          </a:lstStyle>
          <a:p>
            <a:pPr/>
            <a:r>
              <a:t>November 14,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IPP Everywhere v1.1"/>
          <p:cNvSpPr txBox="1"/>
          <p:nvPr>
            <p:ph type="title"/>
          </p:nvPr>
        </p:nvSpPr>
        <p:spPr>
          <a:prstGeom prst="rect">
            <a:avLst/>
          </a:prstGeom>
        </p:spPr>
        <p:txBody>
          <a:bodyPr/>
          <a:lstStyle/>
          <a:p>
            <a:pPr/>
            <a:r>
              <a:t>IPP Everywhere v1.1</a:t>
            </a:r>
          </a:p>
        </p:txBody>
      </p:sp>
      <p:sp>
        <p:nvSpPr>
          <p:cNvPr id="157" name="Prototype drafts:…"/>
          <p:cNvSpPr txBox="1"/>
          <p:nvPr>
            <p:ph type="body" idx="1"/>
          </p:nvPr>
        </p:nvSpPr>
        <p:spPr>
          <a:prstGeom prst="rect">
            <a:avLst/>
          </a:prstGeom>
        </p:spPr>
        <p:txBody>
          <a:bodyPr/>
          <a:lstStyle/>
          <a:p>
            <a:pPr/>
            <a:r>
              <a:t>Prototype drafts:</a:t>
            </a:r>
          </a:p>
          <a:p>
            <a:pPr lvl="1"/>
            <a:r>
              <a:rPr u="sng">
                <a:hlinkClick r:id="rId3" invalidUrl="" action="" tgtFrame="" tooltip="" history="1" highlightClick="0" endSnd="0"/>
              </a:rPr>
              <a:t>https://ftp.pwg.org/pub/pwg/ipp/wd/wd-ippeve11-20180926-rev.pdf</a:t>
            </a:r>
          </a:p>
          <a:p>
            <a:pPr lvl="1"/>
            <a:r>
              <a:rPr u="sng">
                <a:hlinkClick r:id="rId4" invalidUrl="" action="" tgtFrame="" tooltip="" history="1" highlightClick="0" endSnd="0"/>
              </a:rPr>
              <a:t>https://ftp.pwg.org/pub/pwg/ipp/wd/wd-ippeveselfcert11-20180704-rev.pdf</a:t>
            </a:r>
          </a:p>
          <a:p>
            <a:pPr/>
            <a:r>
              <a:t>Proposed schedule:</a:t>
            </a:r>
          </a:p>
          <a:p>
            <a:pPr lvl="1"/>
            <a:r>
              <a:t>Stable drafts and beta tools Q1 2019</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Self-Certification 1.1 Update"/>
          <p:cNvSpPr txBox="1"/>
          <p:nvPr>
            <p:ph type="title"/>
          </p:nvPr>
        </p:nvSpPr>
        <p:spPr>
          <a:prstGeom prst="rect">
            <a:avLst/>
          </a:prstGeom>
        </p:spPr>
        <p:txBody>
          <a:bodyPr/>
          <a:lstStyle/>
          <a:p>
            <a:pPr/>
            <a:r>
              <a:t>Self-Certification 1.1 Update</a:t>
            </a:r>
          </a:p>
        </p:txBody>
      </p:sp>
      <p:sp>
        <p:nvSpPr>
          <p:cNvPr id="166" name="Tool changes:…"/>
          <p:cNvSpPr txBox="1"/>
          <p:nvPr>
            <p:ph type="body" idx="1"/>
          </p:nvPr>
        </p:nvSpPr>
        <p:spPr>
          <a:prstGeom prst="rect">
            <a:avLst/>
          </a:prstGeom>
        </p:spPr>
        <p:txBody>
          <a:bodyPr/>
          <a:lstStyle/>
          <a:p>
            <a:pPr/>
            <a:r>
              <a:t>Tool changes:</a:t>
            </a:r>
          </a:p>
          <a:p>
            <a:pPr lvl="1"/>
            <a:r>
              <a:t>Align with conformance requirements in v1.1 spec</a:t>
            </a:r>
          </a:p>
          <a:p>
            <a:pPr lvl="1"/>
            <a:r>
              <a:t>More tests for required operations: Cancel-My-Jobs, Close-Job, Identify-Printer</a:t>
            </a:r>
          </a:p>
          <a:p>
            <a:pPr lvl="1"/>
            <a:r>
              <a:t>New OS requirements</a:t>
            </a:r>
          </a:p>
          <a:p>
            <a:pPr lvl="2"/>
            <a:r>
              <a:t>Linux: Ubuntu LTS 18.04 (64-bit Intel)</a:t>
            </a:r>
          </a:p>
          <a:p>
            <a:pPr lvl="2"/>
            <a:r>
              <a:t>macOS: 10.14 or later (64-bit Intel)</a:t>
            </a:r>
          </a:p>
          <a:p>
            <a:pPr lvl="2"/>
            <a:r>
              <a:t>Windows: 7 or later (64-bit Intel)</a:t>
            </a:r>
          </a:p>
          <a:p>
            <a:pPr/>
            <a:r>
              <a:t>Portal changes:</a:t>
            </a:r>
          </a:p>
          <a:p>
            <a:pPr lvl="1"/>
            <a:r>
              <a:t>Track implementation type: logical device (server) vs. physical device (printer)</a:t>
            </a:r>
          </a:p>
          <a:p>
            <a:pPr lvl="1"/>
            <a:r>
              <a:t>Track specific capabilities (type of finishers, etc.)</a:t>
            </a:r>
          </a:p>
          <a:p>
            <a:pPr lvl="1"/>
            <a:r>
              <a:t>Existing submissions will be updated by hand (only 2 have finishers, all are printers)</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RFC: Submission Tools"/>
          <p:cNvSpPr txBox="1"/>
          <p:nvPr>
            <p:ph type="title"/>
          </p:nvPr>
        </p:nvSpPr>
        <p:spPr>
          <a:prstGeom prst="rect">
            <a:avLst/>
          </a:prstGeom>
        </p:spPr>
        <p:txBody>
          <a:bodyPr/>
          <a:lstStyle/>
          <a:p>
            <a:pPr/>
            <a:r>
              <a:t>RFC: Submission Tools</a:t>
            </a:r>
          </a:p>
        </p:txBody>
      </p:sp>
      <p:sp>
        <p:nvSpPr>
          <p:cNvPr id="175" name="Current PWG web site uses custom PHP code for the submission portal…"/>
          <p:cNvSpPr txBox="1"/>
          <p:nvPr>
            <p:ph type="body" idx="1"/>
          </p:nvPr>
        </p:nvSpPr>
        <p:spPr>
          <a:prstGeom prst="rect">
            <a:avLst/>
          </a:prstGeom>
        </p:spPr>
        <p:txBody>
          <a:bodyPr/>
          <a:lstStyle/>
          <a:p>
            <a:pPr/>
            <a:r>
              <a:t>Current PWG web site uses custom PHP code for the submission portal</a:t>
            </a:r>
          </a:p>
          <a:p>
            <a:pPr lvl="1"/>
            <a:r>
              <a:t>ISTO is pushing for changes to our web site hosting</a:t>
            </a:r>
          </a:p>
          <a:p>
            <a:pPr lvl="1"/>
            <a:r>
              <a:t>Github can provide us with web site hosting, but only supports "static" web sites (HTML, Javascript, etc.)</a:t>
            </a:r>
          </a:p>
          <a:p>
            <a:pPr/>
            <a:r>
              <a:t>What if we provided a local tool that validated the self-certification results and produced JSON data that could be submitted as an attachment to a Github issue, e.g.</a:t>
            </a:r>
            <a:br/>
            <a:br/>
            <a:r>
              <a:t>./validate "Printer Name"</a:t>
            </a:r>
            <a:br/>
          </a:p>
          <a:p>
            <a:pPr/>
            <a:r>
              <a:t>The local tool would produce a JSON file for submission as an issue on the ippeveselfcert project</a:t>
            </a:r>
          </a:p>
          <a:p>
            <a:pPr lvl="1"/>
            <a:r>
              <a:t>The webmaster (currently Mike Sweet) would merge the additions</a:t>
            </a:r>
          </a:p>
          <a:p>
            <a:pPr lvl="1"/>
            <a:r>
              <a:t>Changes/additions to existing registrations could be requested the same way</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3" name="Lunch Break"/>
          <p:cNvSpPr txBox="1"/>
          <p:nvPr>
            <p:ph type="ctrTitle"/>
          </p:nvPr>
        </p:nvSpPr>
        <p:spPr>
          <a:prstGeom prst="rect">
            <a:avLst/>
          </a:prstGeom>
        </p:spPr>
        <p:txBody>
          <a:bodyPr/>
          <a:lstStyle/>
          <a:p>
            <a:pPr/>
            <a:r>
              <a:t>Lunch Break</a:t>
            </a:r>
          </a:p>
        </p:txBody>
      </p:sp>
      <p:sp>
        <p:nvSpPr>
          <p:cNvPr id="184" name="Resuming at 11:30am MT"/>
          <p:cNvSpPr txBox="1"/>
          <p:nvPr>
            <p:ph type="subTitle" sz="half" idx="1"/>
          </p:nvPr>
        </p:nvSpPr>
        <p:spPr>
          <a:prstGeom prst="rect">
            <a:avLst/>
          </a:prstGeom>
        </p:spPr>
        <p:txBody>
          <a:bodyPr/>
          <a:lstStyle/>
          <a:p>
            <a:pPr/>
          </a:p>
          <a:p>
            <a:pPr>
              <a:defRPr i="1"/>
            </a:pPr>
            <a:r>
              <a:t>Resuming at 11:30am MT</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3D Liaison Discussions"/>
          <p:cNvSpPr txBox="1"/>
          <p:nvPr>
            <p:ph type="title"/>
          </p:nvPr>
        </p:nvSpPr>
        <p:spPr>
          <a:prstGeom prst="rect">
            <a:avLst/>
          </a:prstGeom>
        </p:spPr>
        <p:txBody>
          <a:bodyPr/>
          <a:lstStyle/>
          <a:p>
            <a:pPr/>
            <a:r>
              <a:t>IPP 3D Liaison Discussions</a:t>
            </a:r>
          </a:p>
        </p:txBody>
      </p:sp>
      <p:sp>
        <p:nvSpPr>
          <p:cNvPr id="193" name="ASTM Committee F42 on Additive Manufacturing Technologies…"/>
          <p:cNvSpPr txBox="1"/>
          <p:nvPr>
            <p:ph type="body" idx="1"/>
          </p:nvPr>
        </p:nvSpPr>
        <p:spPr>
          <a:prstGeom prst="rect">
            <a:avLst/>
          </a:prstGeom>
        </p:spPr>
        <p:txBody>
          <a:bodyPr/>
          <a:lstStyle/>
          <a:p>
            <a:pPr marL="383539" indent="-342899">
              <a:defRPr sz="2800"/>
            </a:pPr>
            <a:r>
              <a:t>ASTM Committee F42 on Additive Manufacturing Technologies</a:t>
            </a:r>
          </a:p>
          <a:p>
            <a:pPr lvl="1">
              <a:defRPr sz="2200"/>
            </a:pPr>
            <a:r>
              <a:rPr u="sng">
                <a:hlinkClick r:id="rId3"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4" invalidUrl="" action="" tgtFrame="" tooltip="" history="1" highlightClick="0" endSnd="0"/>
              </a:rPr>
              <a:t>https://isotc.iso.org/livelink/livelink?func=ll&amp;objId=19905763&amp;objAction=browse&amp;viewType=1</a:t>
            </a:r>
          </a:p>
          <a:p>
            <a:pPr lvl="1">
              <a:defRPr sz="2200"/>
            </a:pPr>
            <a:r>
              <a:t>Participation in the ISO initiative is currently via the INCITS Ad Hoc.</a:t>
            </a:r>
          </a:p>
          <a:p>
            <a:pPr marL="383539" indent="-342899">
              <a:defRPr sz="2800"/>
            </a:pPr>
            <a:r>
              <a:t>3D PDF Consortium</a:t>
            </a:r>
          </a:p>
          <a:p>
            <a:pPr lvl="1">
              <a:defRPr sz="2200"/>
            </a:pPr>
            <a:r>
              <a:rPr u="sng">
                <a:hlinkClick r:id="rId5" invalidUrl="" action="" tgtFrame="" tooltip="" history="1" highlightClick="0" endSnd="0"/>
              </a:rPr>
              <a:t>https://www.3dpdfconsortium.org</a:t>
            </a:r>
          </a:p>
          <a:p>
            <a:pPr marL="383539" indent="-342899">
              <a:defRPr sz="2800"/>
            </a:pPr>
            <a:r>
              <a:t>3D Concrete Printing Standards Development</a:t>
            </a:r>
          </a:p>
          <a:p>
            <a:pPr lvl="1">
              <a:defRPr sz="2200"/>
            </a:pPr>
            <a:r>
              <a:t>NIST</a:t>
            </a:r>
          </a:p>
          <a:p>
            <a:pPr lvl="1">
              <a:defRPr sz="2200"/>
            </a:pPr>
            <a:r>
              <a:t>ACI</a:t>
            </a:r>
          </a:p>
          <a:p>
            <a:pPr lvl="1">
              <a:defRPr sz="2200"/>
            </a:pPr>
            <a:r>
              <a:t>ASTM</a:t>
            </a:r>
          </a:p>
          <a:p>
            <a:pPr marL="383539" indent="-342899">
              <a:defRPr sz="2800"/>
            </a:pPr>
            <a:r>
              <a:t>3MF Consortium</a:t>
            </a:r>
          </a:p>
          <a:p>
            <a:pPr lvl="1">
              <a:defRPr sz="2200"/>
            </a:pPr>
            <a:r>
              <a:rPr u="sng">
                <a:hlinkClick r:id="rId6" invalidUrl="" action="" tgtFrame="" tooltip="" history="1" highlightClick="0" endSnd="0"/>
              </a:rPr>
              <a:t>https://www.3mf.io</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3D Printing Extensions v1.1"/>
          <p:cNvSpPr txBox="1"/>
          <p:nvPr>
            <p:ph type="title"/>
          </p:nvPr>
        </p:nvSpPr>
        <p:spPr>
          <a:prstGeom prst="rect">
            <a:avLst/>
          </a:prstGeom>
        </p:spPr>
        <p:txBody>
          <a:bodyPr/>
          <a:lstStyle/>
          <a:p>
            <a:pPr/>
            <a:r>
              <a:t>IPP 3D Printing Extensions v1.1</a:t>
            </a:r>
          </a:p>
        </p:txBody>
      </p:sp>
      <p:sp>
        <p:nvSpPr>
          <p:cNvPr id="202" name="Prototype draft:…"/>
          <p:cNvSpPr txBox="1"/>
          <p:nvPr>
            <p:ph type="body" idx="1"/>
          </p:nvPr>
        </p:nvSpPr>
        <p:spPr>
          <a:prstGeom prst="rect">
            <a:avLst/>
          </a:prstGeom>
        </p:spPr>
        <p:txBody>
          <a:bodyPr/>
          <a:lstStyle/>
          <a:p>
            <a:pPr/>
            <a:r>
              <a:t>Prototype draft:</a:t>
            </a:r>
          </a:p>
          <a:p>
            <a:pPr lvl="1"/>
            <a:r>
              <a:rPr u="sng">
                <a:hlinkClick r:id="rId3" invalidUrl="" action="" tgtFrame="" tooltip="" history="1" highlightClick="0" endSnd="0"/>
              </a:rPr>
              <a:t>https://ftp.pwg.org/pub/pwg/ipp/wd/wd-ipp3d11-20180704-rev.pdf</a:t>
            </a:r>
          </a:p>
          <a:p>
            <a:pPr/>
            <a:r>
              <a:t>Errata update to address specific implementation issues on entry-level 3D printers and enable support for generic cloud/local slicing services</a:t>
            </a:r>
          </a:p>
          <a:p>
            <a:pPr/>
            <a:r>
              <a:t>Proposed schedule:</a:t>
            </a:r>
          </a:p>
          <a:p>
            <a:pPr lvl="1"/>
            <a:r>
              <a:t>Stable draft Q1 2019</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PWG Safe G-Code Subset for 3D Printing"/>
          <p:cNvSpPr txBox="1"/>
          <p:nvPr>
            <p:ph type="title"/>
          </p:nvPr>
        </p:nvSpPr>
        <p:spPr>
          <a:prstGeom prst="rect">
            <a:avLst/>
          </a:prstGeom>
        </p:spPr>
        <p:txBody>
          <a:bodyPr/>
          <a:lstStyle/>
          <a:p>
            <a:pPr/>
            <a:r>
              <a:t>PWG Safe G-Code Subset for 3D Printing</a:t>
            </a:r>
          </a:p>
        </p:txBody>
      </p:sp>
      <p:sp>
        <p:nvSpPr>
          <p:cNvPr id="211"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https://ftp.pwg.org/pub/pwg/ipp/wd/wd-pwgsafegcode10-20180704-rev.pdf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Have solicited review from outside developers</a:t>
            </a:r>
          </a:p>
          <a:p>
            <a:pPr/>
            <a:r>
              <a:t>Discussion:</a:t>
            </a:r>
          </a:p>
          <a:p>
            <a:pPr lvl="1"/>
            <a:r>
              <a:t>Other G-Code commands required?</a:t>
            </a:r>
          </a:p>
          <a:p>
            <a:pPr lvl="1"/>
            <a:r>
              <a:t>Other Printer Description or Job Template attributes required?</a:t>
            </a:r>
          </a:p>
          <a:p>
            <a:pPr/>
            <a:r>
              <a:t>Proposed schedule:</a:t>
            </a:r>
          </a:p>
          <a:p>
            <a:pPr lvl="1"/>
            <a:r>
              <a:t>IPP WG Last Call Q1 2019</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7"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1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9" name="Break"/>
          <p:cNvSpPr txBox="1"/>
          <p:nvPr>
            <p:ph type="ctrTitle"/>
          </p:nvPr>
        </p:nvSpPr>
        <p:spPr>
          <a:prstGeom prst="rect">
            <a:avLst/>
          </a:prstGeom>
        </p:spPr>
        <p:txBody>
          <a:bodyPr/>
          <a:lstStyle/>
          <a:p>
            <a:pPr/>
            <a:r>
              <a:t>Break</a:t>
            </a:r>
          </a:p>
        </p:txBody>
      </p:sp>
      <p:sp>
        <p:nvSpPr>
          <p:cNvPr id="220" name="Resuming at 1:15pm MT"/>
          <p:cNvSpPr txBox="1"/>
          <p:nvPr>
            <p:ph type="subTitle" sz="half" idx="1"/>
          </p:nvPr>
        </p:nvSpPr>
        <p:spPr>
          <a:prstGeom prst="rect">
            <a:avLst/>
          </a:prstGeom>
        </p:spPr>
        <p:txBody>
          <a:bodyPr/>
          <a:lstStyle/>
          <a:p>
            <a:pPr/>
          </a:p>
          <a:p>
            <a:pPr>
              <a:defRPr i="1"/>
            </a:pPr>
            <a:r>
              <a:t>Resuming at 1:15pm MT</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IPP System Service (SYSTEM)"/>
          <p:cNvSpPr txBox="1"/>
          <p:nvPr>
            <p:ph type="title"/>
          </p:nvPr>
        </p:nvSpPr>
        <p:spPr>
          <a:prstGeom prst="rect">
            <a:avLst/>
          </a:prstGeom>
        </p:spPr>
        <p:txBody>
          <a:bodyPr/>
          <a:lstStyle/>
          <a:p>
            <a:pPr/>
            <a:r>
              <a:t>IPP System Service (SYSTEM)</a:t>
            </a:r>
          </a:p>
        </p:txBody>
      </p:sp>
      <p:sp>
        <p:nvSpPr>
          <p:cNvPr id="229"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https://ftp.pwg.org/pub/pwg/ipp/wd/wd-ippsystem10-20180701-rev.pdf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Q1 2019</a:t>
            </a:r>
          </a:p>
        </p:txBody>
      </p:sp>
      <p:sp>
        <p:nvSpPr>
          <p:cNvPr id="2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IPP Authentication Methods"/>
          <p:cNvSpPr txBox="1"/>
          <p:nvPr>
            <p:ph type="title"/>
          </p:nvPr>
        </p:nvSpPr>
        <p:spPr>
          <a:prstGeom prst="rect">
            <a:avLst/>
          </a:prstGeom>
        </p:spPr>
        <p:txBody>
          <a:bodyPr/>
          <a:lstStyle/>
          <a:p>
            <a:pPr/>
            <a:r>
              <a:t>IPP Authentication Methods</a:t>
            </a:r>
          </a:p>
        </p:txBody>
      </p:sp>
      <p:sp>
        <p:nvSpPr>
          <p:cNvPr id="238"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https://ftp.pwg.org/pub/pwg/ipp/wd/wd-ippauth10-20181109-rev.pdf</a:t>
            </a:r>
            <a:r>
              <a:t> </a:t>
            </a:r>
          </a:p>
          <a:p>
            <a:pPr/>
            <a:r>
              <a:t>Provides an overview of how HTTP authentication methods are used with IPP</a:t>
            </a:r>
          </a:p>
          <a:p>
            <a:pPr lvl="1"/>
            <a:r>
              <a:t>Currently HTTP Basic, HTTP Digest, HTTP Bearer (OAuth 2.0), HTTP Negotiate (Kerberos), TLS Client Certificate</a:t>
            </a:r>
          </a:p>
          <a:p>
            <a:pPr lvl="1"/>
            <a:r>
              <a:t>Discussion about SAML authentication with OAuth 2.0</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4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44"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4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4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7" name="IPP Workgroup Session, Day 2"/>
          <p:cNvSpPr txBox="1"/>
          <p:nvPr>
            <p:ph type="ctrTitle"/>
          </p:nvPr>
        </p:nvSpPr>
        <p:spPr>
          <a:prstGeom prst="rect">
            <a:avLst/>
          </a:prstGeom>
        </p:spPr>
        <p:txBody>
          <a:bodyPr/>
          <a:lstStyle/>
          <a:p>
            <a:pPr/>
            <a:r>
              <a:t>IPP Workgroup Session, Day 2</a:t>
            </a:r>
          </a:p>
        </p:txBody>
      </p:sp>
      <p:sp>
        <p:nvSpPr>
          <p:cNvPr id="248" name="November 15, 2018"/>
          <p:cNvSpPr txBox="1"/>
          <p:nvPr>
            <p:ph type="subTitle" sz="half" idx="1"/>
          </p:nvPr>
        </p:nvSpPr>
        <p:spPr>
          <a:prstGeom prst="rect">
            <a:avLst/>
          </a:prstGeom>
        </p:spPr>
        <p:txBody>
          <a:bodyPr/>
          <a:lstStyle>
            <a:lvl1pPr marR="40639">
              <a:spcBef>
                <a:spcPts val="500"/>
              </a:spcBef>
            </a:lvl1pPr>
          </a:lstStyle>
          <a:p>
            <a:pPr/>
            <a:r>
              <a:t>November 15, 2018</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5" name="PWG IP Policy"/>
          <p:cNvSpPr txBox="1"/>
          <p:nvPr>
            <p:ph type="title"/>
          </p:nvPr>
        </p:nvSpPr>
        <p:spPr>
          <a:prstGeom prst="rect">
            <a:avLst/>
          </a:prstGeom>
        </p:spPr>
        <p:txBody>
          <a:bodyPr/>
          <a:lstStyle/>
          <a:p>
            <a:pPr/>
            <a:r>
              <a:t>PWG IP Policy</a:t>
            </a:r>
          </a:p>
        </p:txBody>
      </p:sp>
      <p:sp>
        <p:nvSpPr>
          <p:cNvPr id="256"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Agenda"/>
          <p:cNvSpPr txBox="1"/>
          <p:nvPr>
            <p:ph type="title"/>
          </p:nvPr>
        </p:nvSpPr>
        <p:spPr>
          <a:prstGeom prst="rect">
            <a:avLst/>
          </a:prstGeom>
        </p:spPr>
        <p:txBody>
          <a:bodyPr/>
          <a:lstStyle/>
          <a:p>
            <a:pPr/>
            <a:r>
              <a:t>Agenda</a:t>
            </a:r>
          </a:p>
        </p:txBody>
      </p:sp>
      <p:graphicFrame>
        <p:nvGraphicFramePr>
          <p:cNvPr id="265"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Document Object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66" name="November 15, 2018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15, 2018 (Mountain Standard Time)</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IPP Job and Printer Extensions - Set 2 v2.0 (JPS2)"/>
          <p:cNvSpPr txBox="1"/>
          <p:nvPr>
            <p:ph type="title"/>
          </p:nvPr>
        </p:nvSpPr>
        <p:spPr>
          <a:prstGeom prst="rect">
            <a:avLst/>
          </a:prstGeom>
        </p:spPr>
        <p:txBody>
          <a:bodyPr/>
          <a:lstStyle/>
          <a:p>
            <a:pPr/>
            <a:r>
              <a:t>IPP Job and Printer Extensions - Set 2 v2.0 (JPS2)</a:t>
            </a:r>
          </a:p>
        </p:txBody>
      </p:sp>
      <p:sp>
        <p:nvSpPr>
          <p:cNvPr id="275"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https://ftp.pwg.org/pub/pwg/ipp/wd/wd-ippjobprinterext2v20-20180904.pdf</a:t>
            </a:r>
          </a:p>
          <a:p>
            <a:pPr/>
            <a:r>
              <a:t>Changes:</a:t>
            </a:r>
          </a:p>
          <a:p>
            <a:pPr lvl="1"/>
            <a:r>
              <a:t>Obsoletion of job-save-disposition</a:t>
            </a:r>
          </a:p>
          <a:p>
            <a:pPr lvl="1"/>
            <a:r>
              <a:t>Addition of job-reprint-password</a:t>
            </a:r>
          </a:p>
          <a:p>
            <a:pPr/>
            <a:r>
              <a:t>Proposed schedule:</a:t>
            </a:r>
          </a:p>
          <a:p>
            <a:pPr lvl="1"/>
            <a:r>
              <a:t>Prototype draft Q2 2019</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8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83" name="Break"/>
          <p:cNvSpPr txBox="1"/>
          <p:nvPr>
            <p:ph type="ctrTitle"/>
          </p:nvPr>
        </p:nvSpPr>
        <p:spPr>
          <a:prstGeom prst="rect">
            <a:avLst/>
          </a:prstGeom>
        </p:spPr>
        <p:txBody>
          <a:bodyPr/>
          <a:lstStyle/>
          <a:p>
            <a:pPr/>
            <a:r>
              <a:t>Break</a:t>
            </a:r>
          </a:p>
        </p:txBody>
      </p:sp>
      <p:sp>
        <p:nvSpPr>
          <p:cNvPr id="284" name="Resuming at 1:15pm MT"/>
          <p:cNvSpPr txBox="1"/>
          <p:nvPr>
            <p:ph type="subTitle" sz="half" idx="1"/>
          </p:nvPr>
        </p:nvSpPr>
        <p:spPr>
          <a:prstGeom prst="rect">
            <a:avLst/>
          </a:prstGeom>
        </p:spPr>
        <p:txBody>
          <a:bodyPr/>
          <a:lstStyle/>
          <a:p>
            <a:pPr/>
          </a:p>
          <a:p>
            <a:pPr>
              <a:defRPr i="1"/>
            </a:pPr>
            <a:r>
              <a:t>Resuming at 1:15pm MT</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MFD Alerts v1.1"/>
          <p:cNvSpPr txBox="1"/>
          <p:nvPr>
            <p:ph type="title"/>
          </p:nvPr>
        </p:nvSpPr>
        <p:spPr>
          <a:prstGeom prst="rect">
            <a:avLst/>
          </a:prstGeom>
        </p:spPr>
        <p:txBody>
          <a:bodyPr/>
          <a:lstStyle/>
          <a:p>
            <a:pPr/>
            <a:r>
              <a:t>MFD Alerts v1.1</a:t>
            </a:r>
          </a:p>
        </p:txBody>
      </p:sp>
      <p:sp>
        <p:nvSpPr>
          <p:cNvPr id="293"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https://ftp.pwg.org/pub/pwg/ipp/wd/wd-pmpmfdalerts10-20180813-rev.pdf</a:t>
            </a:r>
          </a:p>
          <a:p>
            <a:pPr/>
            <a:r>
              <a:t>Changes:</a:t>
            </a:r>
          </a:p>
          <a:p>
            <a:pPr lvl="1"/>
            <a:r>
              <a:t>New marker supply alerts</a:t>
            </a:r>
          </a:p>
          <a:p>
            <a:pPr lvl="1"/>
            <a:r>
              <a:t>General cleanup/registration fixes</a:t>
            </a:r>
          </a:p>
          <a:p>
            <a:pPr/>
            <a:r>
              <a:t>Proposed schedule:</a:t>
            </a:r>
          </a:p>
          <a:p>
            <a:pPr lvl="1"/>
            <a:r>
              <a:t>Prototype draft Q2 2019</a:t>
            </a:r>
          </a:p>
        </p:txBody>
      </p:sp>
      <p:sp>
        <p:nvSpPr>
          <p:cNvPr id="2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IPP Document Object v1.1"/>
          <p:cNvSpPr txBox="1"/>
          <p:nvPr>
            <p:ph type="title"/>
          </p:nvPr>
        </p:nvSpPr>
        <p:spPr>
          <a:prstGeom prst="rect">
            <a:avLst/>
          </a:prstGeom>
        </p:spPr>
        <p:txBody>
          <a:bodyPr/>
          <a:lstStyle/>
          <a:p>
            <a:pPr/>
            <a:r>
              <a:t>IPP Document Object v1.1</a:t>
            </a:r>
          </a:p>
        </p:txBody>
      </p:sp>
      <p:sp>
        <p:nvSpPr>
          <p:cNvPr id="302"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https://ftp.pwg.org/pub/pwg/ipp/wd/wd-ippdocobject11-20181022-rev.pdf</a:t>
            </a:r>
          </a:p>
          <a:p>
            <a:pPr/>
            <a:r>
              <a:t>Changes:</a:t>
            </a:r>
          </a:p>
          <a:p>
            <a:pPr lvl="1"/>
            <a:r>
              <a:t>General cleanup</a:t>
            </a:r>
          </a:p>
          <a:p>
            <a:pPr lvl="1"/>
            <a:r>
              <a:t>Removal of obsolete attributes and values</a:t>
            </a:r>
          </a:p>
          <a:p>
            <a:pPr lvl="1"/>
            <a:r>
              <a:t>No longer requires multiple document support (just Create-Job and Send-Document)</a:t>
            </a:r>
          </a:p>
          <a:p>
            <a:pPr/>
            <a:r>
              <a:t>Proposed schedule:</a:t>
            </a:r>
          </a:p>
          <a:p>
            <a:pPr lvl="1"/>
            <a:r>
              <a:t>Prototype draft Q1 2019</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8"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0" name="Next Steps"/>
          <p:cNvSpPr txBox="1"/>
          <p:nvPr>
            <p:ph type="ctrTitle"/>
          </p:nvPr>
        </p:nvSpPr>
        <p:spPr>
          <a:prstGeom prst="rect">
            <a:avLst/>
          </a:prstGeom>
        </p:spPr>
        <p:txBody>
          <a:bodyPr/>
          <a:lstStyle/>
          <a:p>
            <a:pPr/>
            <a:r>
              <a:t>Next Steps</a:t>
            </a:r>
          </a:p>
        </p:txBody>
      </p:sp>
      <p:sp>
        <p:nvSpPr>
          <p:cNvPr id="311" name="Body"/>
          <p:cNvSpPr txBox="1"/>
          <p:nvPr>
            <p:ph type="subTitle" sz="half" idx="1"/>
          </p:nvPr>
        </p:nvSpPr>
        <p:spPr>
          <a:prstGeom prst="rect">
            <a:avLst/>
          </a:prstGeom>
        </p:spPr>
        <p:txBody>
          <a:bodyPr/>
          <a:lstStyle/>
          <a:p>
            <a:pPr/>
          </a:p>
        </p:txBody>
      </p:sp>
      <p:sp>
        <p:nvSpPr>
          <p:cNvPr id="3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Next Steps"/>
          <p:cNvSpPr txBox="1"/>
          <p:nvPr>
            <p:ph type="title"/>
          </p:nvPr>
        </p:nvSpPr>
        <p:spPr>
          <a:prstGeom prst="rect">
            <a:avLst/>
          </a:prstGeom>
        </p:spPr>
        <p:txBody>
          <a:bodyPr/>
          <a:lstStyle/>
          <a:p>
            <a:pPr/>
            <a:r>
              <a:t>Next Steps</a:t>
            </a:r>
          </a:p>
        </p:txBody>
      </p:sp>
      <p:sp>
        <p:nvSpPr>
          <p:cNvPr id="320" name="&quot;How to Use the Internet Printing Protocol&quot; Book (Mike/Pete)…"/>
          <p:cNvSpPr txBox="1"/>
          <p:nvPr>
            <p:ph type="body" idx="1"/>
          </p:nvPr>
        </p:nvSpPr>
        <p:spPr>
          <a:prstGeom prst="rect">
            <a:avLst/>
          </a:prstGeom>
        </p:spPr>
        <p:txBody>
          <a:bodyPr/>
          <a:lstStyle/>
          <a:p>
            <a:pPr/>
            <a:r>
              <a:t>"How to Use the Internet Printing Protocol" Book (Mike/Pete)</a:t>
            </a:r>
          </a:p>
          <a:p>
            <a:pPr lvl="1"/>
            <a:r>
              <a:t>Publish stable version in Q4 2018, post updates as needed</a:t>
            </a:r>
          </a:p>
          <a:p>
            <a:pPr/>
            <a:r>
              <a:t>IPP Authentication Methods (Smith)</a:t>
            </a:r>
          </a:p>
          <a:p>
            <a:pPr lvl="1"/>
            <a:r>
              <a:t>Continue developing as best practice</a:t>
            </a:r>
          </a:p>
          <a:p>
            <a:pPr/>
            <a:r>
              <a:t>IPP Document Object v1.1 (Mike)</a:t>
            </a:r>
          </a:p>
          <a:p>
            <a:pPr lvl="1"/>
            <a:r>
              <a:t>Prototype draft in Q1 2019</a:t>
            </a:r>
          </a:p>
          <a:p>
            <a:pPr/>
            <a:r>
              <a:t>IPP Everywhere and Self-Certification v1.1 (Mike/Smith)</a:t>
            </a:r>
          </a:p>
          <a:p>
            <a:pPr lvl="1"/>
            <a:r>
              <a:t>Stable working drafts/beta tools in Q1 2019</a:t>
            </a:r>
          </a:p>
          <a:p>
            <a:pPr/>
            <a:r>
              <a:t>IPP Job Extensions v1.1 (Mike)</a:t>
            </a:r>
          </a:p>
          <a:p>
            <a:pPr lvl="1"/>
            <a:r>
              <a:t>Prototype draft in Q1 2019</a:t>
            </a:r>
          </a:p>
          <a:p>
            <a:pPr/>
            <a:r>
              <a:t>IPP Job and Printer Extensions - Set 2 v2.0 (Smith)</a:t>
            </a:r>
          </a:p>
          <a:p>
            <a:pPr lvl="1"/>
            <a:r>
              <a:t>Prototype draft in Q2 2019</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8" name="Next Steps (con't)"/>
          <p:cNvSpPr txBox="1"/>
          <p:nvPr>
            <p:ph type="title"/>
          </p:nvPr>
        </p:nvSpPr>
        <p:spPr>
          <a:prstGeom prst="rect">
            <a:avLst/>
          </a:prstGeom>
        </p:spPr>
        <p:txBody>
          <a:bodyPr/>
          <a:lstStyle/>
          <a:p>
            <a:pPr/>
            <a:r>
              <a:t>Next Steps (con't)</a:t>
            </a:r>
          </a:p>
        </p:txBody>
      </p:sp>
      <p:sp>
        <p:nvSpPr>
          <p:cNvPr id="329" name="IPP System Service (Ira/Mike)…"/>
          <p:cNvSpPr txBox="1"/>
          <p:nvPr>
            <p:ph type="body" idx="1"/>
          </p:nvPr>
        </p:nvSpPr>
        <p:spPr>
          <a:prstGeom prst="rect">
            <a:avLst/>
          </a:prstGeom>
        </p:spPr>
        <p:txBody>
          <a:bodyPr/>
          <a:lstStyle/>
          <a:p>
            <a:pPr/>
            <a:r>
              <a:t>IPP System Service (Ira/Mike)</a:t>
            </a:r>
          </a:p>
          <a:p>
            <a:pPr lvl="1"/>
            <a:r>
              <a:t>Stable working draft in Q1 2019 </a:t>
            </a:r>
          </a:p>
          <a:p>
            <a:pPr/>
            <a:r>
              <a:t>IPP 3D Printing Extensions v1.1 (Mike)</a:t>
            </a:r>
          </a:p>
          <a:p>
            <a:pPr lvl="1"/>
            <a:r>
              <a:t>Stable draft in Q1 2019 </a:t>
            </a:r>
          </a:p>
          <a:p>
            <a:pPr/>
            <a:r>
              <a:t>PWG Safe G-Code Subset for 3D Printing (Mike)</a:t>
            </a:r>
          </a:p>
          <a:p>
            <a:pPr lvl="1"/>
            <a:r>
              <a:t>IPP WG Last Call in Q1 2019</a:t>
            </a:r>
          </a:p>
          <a:p>
            <a:pPr/>
            <a:r>
              <a:t>MFD Alerts v1.1 (Ira - Errata Update)</a:t>
            </a:r>
          </a:p>
          <a:p>
            <a:pPr lvl="1"/>
            <a:r>
              <a:t>Prototype working draft in Q2 2019</a:t>
            </a:r>
          </a:p>
          <a:p>
            <a:pPr/>
            <a:r>
              <a:t>Investigate other errata updates:</a:t>
            </a:r>
          </a:p>
          <a:p>
            <a:pPr lvl="1"/>
            <a:r>
              <a:t>RFC 3996: 'ippget' Pull Notification Method</a:t>
            </a:r>
          </a:p>
          <a:p>
            <a:pPr/>
            <a:r>
              <a:t>IPP Encrypted Jobs and Documents (Mike/Smith)</a:t>
            </a:r>
          </a:p>
          <a:p>
            <a:pPr lvl="1"/>
            <a:r>
              <a:t>Prototype draft in Q2 2019</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 Status Report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November 14, 2018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14, 2018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More Information"/>
          <p:cNvSpPr txBox="1"/>
          <p:nvPr>
            <p:ph type="title"/>
          </p:nvPr>
        </p:nvSpPr>
        <p:spPr>
          <a:prstGeom prst="rect">
            <a:avLst/>
          </a:prstGeom>
        </p:spPr>
        <p:txBody>
          <a:bodyPr/>
          <a:lstStyle/>
          <a:p>
            <a:pPr/>
            <a:r>
              <a:t>More Information</a:t>
            </a:r>
          </a:p>
        </p:txBody>
      </p:sp>
      <p:sp>
        <p:nvSpPr>
          <p:cNvPr id="33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December 6, 2018 and January 17, 2019 at 3pm ET</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Document Object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November 15, 2018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15, 2018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How to Use the Internet Printing Protocol, IPP 3D Printing Extensions v1.1, IPP Document Object v1.1, IPP Encrypted Jobs and Documents, IPP Everywhere v1.1, IPP Everywhere Printer Self-Certification Manual v1.1, IPP Job Extensions v1.1, IPP System Service, PWG Safe G-Code</a:t>
            </a:r>
          </a:p>
          <a:p>
            <a:pPr lvl="1"/>
            <a:r>
              <a:t>Smith Kennedy (HP Inc.) – IPP Authentication Methods, IPP Encrypted Jobs and Documents, IPP Job and Printer Extensions - Set 2 v2.0 (JPS2)</a:t>
            </a:r>
          </a:p>
          <a:p>
            <a:pPr lvl="1"/>
            <a:r>
              <a:t>Peter Zehler (Xerox) - How to Use the Internet Printing Protocol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2)"/>
          <p:cNvSpPr txBox="1"/>
          <p:nvPr>
            <p:ph type="title"/>
          </p:nvPr>
        </p:nvSpPr>
        <p:spPr>
          <a:prstGeom prst="rect">
            <a:avLst/>
          </a:prstGeom>
        </p:spPr>
        <p:txBody>
          <a:bodyPr/>
          <a:lstStyle/>
          <a:p>
            <a:pPr/>
            <a:r>
              <a:t>Status (1/2)</a:t>
            </a:r>
          </a:p>
        </p:txBody>
      </p:sp>
      <p:sp>
        <p:nvSpPr>
          <p:cNvPr id="130" name="PWG Specifications in development:…"/>
          <p:cNvSpPr txBox="1"/>
          <p:nvPr>
            <p:ph type="body" idx="1"/>
          </p:nvPr>
        </p:nvSpPr>
        <p:spPr>
          <a:prstGeom prst="rect">
            <a:avLst/>
          </a:prstGeom>
        </p:spPr>
        <p:txBody>
          <a:bodyPr/>
          <a:lstStyle/>
          <a:p>
            <a:pPr marL="383539" indent="-342899">
              <a:defRPr sz="2900"/>
            </a:pPr>
            <a:r>
              <a:t>PWG Specifications in development:</a:t>
            </a:r>
          </a:p>
          <a:p>
            <a:pPr lvl="1">
              <a:defRPr sz="2300"/>
            </a:pPr>
            <a:r>
              <a:t>IPP 3D Printing Extensions v1.1		- Prototype Draft</a:t>
            </a:r>
          </a:p>
          <a:p>
            <a:pPr lvl="1">
              <a:defRPr sz="2300"/>
            </a:pPr>
            <a:r>
              <a:t>IPP Document Object v1.1			- Interim Draft</a:t>
            </a:r>
          </a:p>
          <a:p>
            <a:pPr lvl="1">
              <a:defRPr sz="2300"/>
            </a:pPr>
            <a:r>
              <a:t>IPP Everywhere v1.1				- Prototype Draft</a:t>
            </a:r>
          </a:p>
          <a:p>
            <a:pPr lvl="1">
              <a:defRPr sz="2300"/>
            </a:pPr>
            <a:r>
              <a:t>IPP Everywhere Printer Self-Certification 	- Prototype Draft</a:t>
            </a:r>
            <a:br/>
            <a:r>
              <a:t>Manual v1.1</a:t>
            </a:r>
          </a:p>
          <a:p>
            <a:pPr lvl="1">
              <a:defRPr sz="2300"/>
            </a:pPr>
            <a:r>
              <a:t>IPP Job Extensions v1.1			- Interim Draft</a:t>
            </a:r>
          </a:p>
          <a:p>
            <a:pPr lvl="1">
              <a:defRPr sz="2300"/>
            </a:pPr>
            <a:r>
              <a:t>IPP Job and Printer Extensions - Set 2 v2.0	- Initial Draft</a:t>
            </a:r>
          </a:p>
          <a:p>
            <a:pPr lvl="1">
              <a:defRPr sz="2300"/>
            </a:pPr>
            <a:r>
              <a:t>IPP System Service v1.0			- Prototype Draft</a:t>
            </a:r>
          </a:p>
          <a:p>
            <a:pPr lvl="1">
              <a:defRPr sz="2300"/>
            </a:pPr>
            <a:r>
              <a:t>MFD Alerts v1.1				- Initial Draft</a:t>
            </a:r>
          </a:p>
          <a:p>
            <a:pPr marL="383539" indent="-342899">
              <a:defRPr sz="2900"/>
            </a:pPr>
            <a:r>
              <a:t>IPP Best Practices in development:</a:t>
            </a:r>
          </a:p>
          <a:p>
            <a:pPr lvl="1">
              <a:defRPr sz="2300"/>
            </a:pPr>
            <a:r>
              <a:t>IPP Authentication Methods			- Interim Draft</a:t>
            </a:r>
          </a:p>
          <a:p>
            <a:pPr lvl="1">
              <a:defRPr sz="2300"/>
            </a:pPr>
            <a:r>
              <a:t>IPP Encrypted Jobs and Documents		- Interim Draft</a:t>
            </a:r>
          </a:p>
          <a:p>
            <a:pPr lvl="1">
              <a:defRPr sz="2300"/>
            </a:pPr>
            <a:r>
              <a:t>PWG Safe G-Code Subset for 3D Printing	- Stable Draft</a:t>
            </a:r>
          </a:p>
          <a:p>
            <a:pPr marL="383539" indent="-342899">
              <a:defRPr sz="2900"/>
            </a:pPr>
            <a:r>
              <a:t>IPP Book in development:</a:t>
            </a:r>
          </a:p>
          <a:p>
            <a:pPr lvl="1">
              <a:defRPr sz="2300"/>
            </a:pPr>
            <a:r>
              <a:t>How to Use the Internet Printing Protocol	- Interim Draft</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2)"/>
          <p:cNvSpPr txBox="1"/>
          <p:nvPr>
            <p:ph type="title"/>
          </p:nvPr>
        </p:nvSpPr>
        <p:spPr>
          <a:prstGeom prst="rect">
            <a:avLst/>
          </a:prstGeom>
        </p:spPr>
        <p:txBody>
          <a:bodyPr/>
          <a:lstStyle/>
          <a:p>
            <a:pPr/>
            <a:r>
              <a:t>Status (2/2)</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355 printers currently listed (tripled since August 2017)</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IPP Everywhere Self-Certification"/>
          <p:cNvSpPr txBox="1"/>
          <p:nvPr>
            <p:ph type="title"/>
          </p:nvPr>
        </p:nvSpPr>
        <p:spPr>
          <a:prstGeom prst="rect">
            <a:avLst/>
          </a:prstGeom>
        </p:spPr>
        <p:txBody>
          <a:bodyPr/>
          <a:lstStyle/>
          <a:p>
            <a:pPr/>
            <a:r>
              <a:t>IPP Everywhere Self-Certification</a:t>
            </a:r>
          </a:p>
        </p:txBody>
      </p:sp>
      <p:sp>
        <p:nvSpPr>
          <p:cNvPr id="148"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Fixes all known issues in v1.0 tools</a:t>
            </a:r>
          </a:p>
          <a:p>
            <a:pPr lvl="1" marL="840739" indent="-342899">
              <a:defRPr sz="2800"/>
            </a:pPr>
            <a:r>
              <a:t>v1.0 is tracking CUPS 2.2.x (current stable branch)</a:t>
            </a:r>
          </a:p>
          <a:p>
            <a:pPr marL="383539" indent="-342899">
              <a:defRPr sz="2900"/>
            </a:pPr>
            <a:r>
              <a:t>Planning future 1.1 errata update for manual and tools in Q1 2019</a:t>
            </a:r>
          </a:p>
          <a:p>
            <a:pPr lvl="1" marL="840739" indent="-342899">
              <a:defRPr sz="2900"/>
            </a:pPr>
            <a:r>
              <a:t>v1.1 will track CUPS 2.3.x (current development branch)</a:t>
            </a:r>
          </a:p>
        </p:txBody>
      </p:sp>
      <p:sp>
        <p:nvSpPr>
          <p:cNvPr id="14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