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reset-20171108-rev.pdf"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1113-rev.pdf/pub/pwg/ipp/wd/wd-ippsystem10-20170910-rev.pdf"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gupa-20171116-rev.pdf"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auth-20170803.pdf" TargetMode="Externa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tools.ietf.org/html/rfc7662" TargetMode="External"/><Relationship Id="rId4" Type="http://schemas.openxmlformats.org/officeDocument/2006/relationships/hyperlink" Target="https://aaronparecki.com/oauth-2-simplified/" TargetMode="Externa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15, 2017"/>
          <p:cNvSpPr txBox="1"/>
          <p:nvPr>
            <p:ph type="subTitle" sz="half" idx="1"/>
          </p:nvPr>
        </p:nvSpPr>
        <p:spPr>
          <a:prstGeom prst="rect">
            <a:avLst/>
          </a:prstGeom>
        </p:spPr>
        <p:txBody>
          <a:bodyPr/>
          <a:lstStyle>
            <a:lvl1pPr marR="40639">
              <a:spcBef>
                <a:spcPts val="500"/>
              </a:spcBef>
            </a:lvl1pPr>
          </a:lstStyle>
          <a:p>
            <a:pPr/>
            <a:r>
              <a:t>November 15, 2017</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CUPS License Change"/>
          <p:cNvSpPr txBox="1"/>
          <p:nvPr>
            <p:ph type="title"/>
          </p:nvPr>
        </p:nvSpPr>
        <p:spPr>
          <a:prstGeom prst="rect">
            <a:avLst/>
          </a:prstGeom>
        </p:spPr>
        <p:txBody>
          <a:bodyPr/>
          <a:lstStyle/>
          <a:p>
            <a:pPr/>
            <a:r>
              <a:t>CUPS License Change</a:t>
            </a:r>
          </a:p>
        </p:txBody>
      </p:sp>
      <p:sp>
        <p:nvSpPr>
          <p:cNvPr id="159" name="On November 7, Apple announced that CUPS will now be licensed under the Apache License Version 2.0…"/>
          <p:cNvSpPr txBox="1"/>
          <p:nvPr>
            <p:ph type="body" idx="1"/>
          </p:nvPr>
        </p:nvSpPr>
        <p:spPr>
          <a:prstGeom prst="rect">
            <a:avLst/>
          </a:prstGeom>
        </p:spPr>
        <p:txBody>
          <a:bodyPr/>
          <a:lstStyle/>
          <a:p>
            <a:pPr/>
            <a:r>
              <a:t>On November 7, Apple announced that CUPS will now be licensed under the Apache License Version 2.0</a:t>
            </a:r>
          </a:p>
          <a:p>
            <a:pPr lvl="1"/>
            <a:r>
              <a:t>Previously CUPS used the GPLv2 and LGPLv2 licenses with some exceptions</a:t>
            </a:r>
          </a:p>
          <a:p>
            <a:pPr lvl="1"/>
            <a:r>
              <a:t>The old licenses were incompatible with GPLv3, Apache, and several other open source licenses</a:t>
            </a:r>
          </a:p>
          <a:p>
            <a:pPr lvl="1"/>
            <a:r>
              <a:t>The new license may be incompatible with GPLv2-only software (depends on whether you consider CUPS part of the base OS)</a:t>
            </a:r>
          </a:p>
          <a:p>
            <a:pPr/>
            <a:r>
              <a:t>This affects the IPP Sample and IPP Everywhere Self-Certification Github repositories which use CUPS code</a:t>
            </a:r>
          </a:p>
          <a:p>
            <a:pPr lvl="1"/>
            <a:r>
              <a:t>Currently these repositories use a dual CUPS + New BSD open source license</a:t>
            </a:r>
          </a:p>
          <a:p>
            <a:pPr lvl="1"/>
            <a:r>
              <a:t>As soon as the latest CUPS code is incorporated, the new CUPS license will be used for that code.</a:t>
            </a:r>
          </a:p>
          <a:p>
            <a:pPr lvl="1"/>
            <a:r>
              <a:t>Question: Should we simplify the PWG Github code to use a single license (Apache V2)?</a:t>
            </a:r>
          </a:p>
        </p:txBody>
      </p:sp>
      <p:sp>
        <p:nvSpPr>
          <p:cNvPr id="16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Apache License Version 2.0 Summary"/>
          <p:cNvSpPr txBox="1"/>
          <p:nvPr>
            <p:ph type="title"/>
          </p:nvPr>
        </p:nvSpPr>
        <p:spPr>
          <a:prstGeom prst="rect">
            <a:avLst/>
          </a:prstGeom>
        </p:spPr>
        <p:txBody>
          <a:bodyPr/>
          <a:lstStyle/>
          <a:p>
            <a:pPr/>
            <a:r>
              <a:t>Apache License Version 2.0 Summary</a:t>
            </a:r>
          </a:p>
        </p:txBody>
      </p:sp>
      <p:sp>
        <p:nvSpPr>
          <p:cNvPr id="168" name="Basically a superset of the New BSD license"/>
          <p:cNvSpPr txBox="1"/>
          <p:nvPr>
            <p:ph type="body" idx="1"/>
          </p:nvPr>
        </p:nvSpPr>
        <p:spPr>
          <a:prstGeom prst="rect">
            <a:avLst/>
          </a:prstGeom>
        </p:spPr>
        <p:txBody>
          <a:bodyPr/>
          <a:lstStyle/>
          <a:p>
            <a:pPr/>
            <a:r>
              <a:t>Basically a superset of the New BSD license</a:t>
            </a:r>
          </a:p>
        </p:txBody>
      </p:sp>
      <p:sp>
        <p:nvSpPr>
          <p:cNvPr id="169"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70" name="Table"/>
          <p:cNvGraphicFramePr/>
          <p:nvPr/>
        </p:nvGraphicFramePr>
        <p:xfrm>
          <a:off x="1282255" y="2927822"/>
          <a:ext cx="10468865" cy="7217665"/>
        </p:xfrm>
        <a:graphic xmlns:a="http://schemas.openxmlformats.org/drawingml/2006/main">
          <a:graphicData uri="http://schemas.openxmlformats.org/drawingml/2006/table">
            <a:tbl>
              <a:tblPr firstCol="0" firstRow="1" lastCol="0" lastRow="0" bandCol="0" bandRow="0" rtl="0">
                <a:tableStyleId>{8F44A2F1-9E1F-4B54-A3A2-5F16C0AD49E2}</a:tableStyleId>
              </a:tblPr>
              <a:tblGrid>
                <a:gridCol w="5220144"/>
                <a:gridCol w="5220144"/>
              </a:tblGrid>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Apache License Version 2.0</a:t>
                      </a:r>
                    </a:p>
                  </a:txBody>
                  <a:tcPr marL="50800" marR="50800" marT="50800" marB="50800" anchor="t" anchorCtr="0" horzOverflow="overflow">
                    <a:lnT w="12700">
                      <a:solidFill>
                        <a:srgbClr val="000000"/>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New BSD</a:t>
                      </a:r>
                    </a:p>
                  </a:txBody>
                  <a:tcPr marL="50800" marR="50800" marT="50800" marB="50800" anchor="t" anchorCtr="0" horzOverflow="overflow">
                    <a:lnT w="12700">
                      <a:solidFill>
                        <a:srgbClr val="000000"/>
                      </a:solidFill>
                      <a:miter lim="400000"/>
                    </a:lnT>
                  </a:tcPr>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1. Definitions</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No definitions provided</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2. Grant of Copyright License</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Initial paragraph of license</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3. Grant of Patent License</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Not addressed</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4. Redistribution</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Items 1-3 of license</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5. Submission of Contributions</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Not addressed</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6. Trademarks</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Not addressed</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7. Disclaimer of Warranty</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uFill>
                            <a:solidFill>
                              <a:srgbClr val="000000"/>
                            </a:solidFill>
                          </a:uFill>
                          <a:sym typeface="Verdana"/>
                        </a:rPr>
                        <a:t>Final paragraph of license</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8. Limitation of Liability</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uFill>
                            <a:solidFill>
                              <a:srgbClr val="000000"/>
                            </a:solidFill>
                          </a:uFill>
                          <a:sym typeface="Verdana"/>
                        </a:rPr>
                        <a:t>Final paragraph of license</a:t>
                      </a:r>
                    </a:p>
                  </a:txBody>
                  <a:tcPr marL="50800" marR="50800" marT="50800" marB="50800" anchor="t" anchorCtr="0" horzOverflow="overflow"/>
                </a:tc>
              </a:tr>
              <a:tr h="279400">
                <a:tc>
                  <a:txBody>
                    <a:bodyPr/>
                    <a:lstStyle/>
                    <a:p>
                      <a:pPr marR="57799" algn="l" defTabSz="1295400">
                        <a:spcBef>
                          <a:spcPts val="600"/>
                        </a:spcBef>
                        <a:tabLst>
                          <a:tab pos="1295400" algn="l"/>
                        </a:tabLst>
                        <a:defRPr sz="1800">
                          <a:uFillTx/>
                        </a:defRPr>
                      </a:pPr>
                      <a:r>
                        <a:rPr sz="2400">
                          <a:uFill>
                            <a:solidFill>
                              <a:srgbClr val="000000"/>
                            </a:solidFill>
                          </a:uFill>
                          <a:sym typeface="Verdana"/>
                        </a:rPr>
                        <a:t>9. Accepting Warranty of Additional Liability</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Not addressed</a:t>
                      </a:r>
                    </a:p>
                  </a:txBody>
                  <a:tcPr marL="50800" marR="50800" marT="50800" marB="50800" anchor="t" anchorCtr="0" horzOverflow="overflow"/>
                </a:tc>
              </a:tr>
            </a:tbl>
          </a:graphicData>
        </a:graphic>
      </p:graphicFrame>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5"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7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7" name="Apache License Version 2.0 (con't)"/>
          <p:cNvSpPr txBox="1"/>
          <p:nvPr>
            <p:ph type="title"/>
          </p:nvPr>
        </p:nvSpPr>
        <p:spPr>
          <a:prstGeom prst="rect">
            <a:avLst/>
          </a:prstGeom>
        </p:spPr>
        <p:txBody>
          <a:bodyPr/>
          <a:lstStyle/>
          <a:p>
            <a:pPr/>
            <a:r>
              <a:t>Apache License Version 2.0 (con't)</a:t>
            </a:r>
          </a:p>
        </p:txBody>
      </p:sp>
      <p:sp>
        <p:nvSpPr>
          <p:cNvPr id="178" name="Advantages for PWG:…"/>
          <p:cNvSpPr txBox="1"/>
          <p:nvPr>
            <p:ph type="body" idx="1"/>
          </p:nvPr>
        </p:nvSpPr>
        <p:spPr>
          <a:prstGeom prst="rect">
            <a:avLst/>
          </a:prstGeom>
        </p:spPr>
        <p:txBody>
          <a:bodyPr/>
          <a:lstStyle/>
          <a:p>
            <a:pPr/>
            <a:r>
              <a:t>Advantages for PWG:</a:t>
            </a:r>
          </a:p>
          <a:p>
            <a:pPr lvl="1"/>
            <a:r>
              <a:t>Addresses how contributions from non-members are accepted</a:t>
            </a:r>
          </a:p>
          <a:p>
            <a:pPr lvl="1"/>
            <a:r>
              <a:t>Addresses IP (patent and trademark) issues</a:t>
            </a:r>
          </a:p>
          <a:p>
            <a:pPr lvl="1"/>
            <a:r>
              <a:t>Further protects the PWG from warranty or liability claims</a:t>
            </a:r>
          </a:p>
          <a:p>
            <a:pPr lvl="1"/>
            <a:r>
              <a:t>Philosophically aligned with PWG membership agreement and IP policy</a:t>
            </a:r>
          </a:p>
          <a:p>
            <a:pPr lvl="2"/>
            <a:r>
              <a:t>Contributions given to PWG are available for use in a standard/software</a:t>
            </a:r>
          </a:p>
          <a:p>
            <a:pPr lvl="2"/>
            <a:r>
              <a:t>Patent grant limited to the standard/software</a:t>
            </a:r>
          </a:p>
          <a:p>
            <a:pPr lvl="2"/>
            <a:r>
              <a:t>Trademarks (PWG, IPP Everywhere) limited to identifying our work</a:t>
            </a:r>
          </a:p>
          <a:p>
            <a:pPr marL="314959" indent="-274319">
              <a:defRPr sz="2400"/>
            </a:pPr>
            <a:r>
              <a:t>Disadvantages for PWG:</a:t>
            </a:r>
          </a:p>
          <a:p>
            <a:pPr lvl="1">
              <a:spcBef>
                <a:spcPts val="800"/>
              </a:spcBef>
            </a:pPr>
            <a:r>
              <a:t>Not compatible with GPL2-only software (might be a consideration in the future, but is also an issue for CUPS)</a:t>
            </a:r>
          </a:p>
        </p:txBody>
      </p:sp>
      <p:sp>
        <p:nvSpPr>
          <p:cNvPr id="17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4"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8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6" name="IPP Presets"/>
          <p:cNvSpPr txBox="1"/>
          <p:nvPr>
            <p:ph type="title"/>
          </p:nvPr>
        </p:nvSpPr>
        <p:spPr>
          <a:prstGeom prst="rect">
            <a:avLst/>
          </a:prstGeom>
        </p:spPr>
        <p:txBody>
          <a:bodyPr/>
          <a:lstStyle/>
          <a:p>
            <a:pPr/>
            <a:r>
              <a:t>IPP Presets</a:t>
            </a:r>
          </a:p>
        </p:txBody>
      </p:sp>
      <p:sp>
        <p:nvSpPr>
          <p:cNvPr id="187" name="Current (stable) registration document:…"/>
          <p:cNvSpPr txBox="1"/>
          <p:nvPr>
            <p:ph type="body" idx="1"/>
          </p:nvPr>
        </p:nvSpPr>
        <p:spPr>
          <a:prstGeom prst="rect">
            <a:avLst/>
          </a:prstGeom>
        </p:spPr>
        <p:txBody>
          <a:bodyPr/>
          <a:lstStyle/>
          <a:p>
            <a:pPr/>
            <a:r>
              <a:t>Current (stable) registration document:</a:t>
            </a:r>
          </a:p>
          <a:p>
            <a:pPr lvl="1"/>
            <a:r>
              <a:rPr u="sng">
                <a:hlinkClick r:id="rId3" invalidUrl="" action="" tgtFrame="" tooltip="" history="1" highlightClick="0" endSnd="0"/>
              </a:rPr>
              <a:t>https://ftp.pwg.org/pub/pwg/ipp/wd/wd-ipppreset-20171108-rev.pdf</a:t>
            </a:r>
            <a:r>
              <a:t> </a:t>
            </a:r>
          </a:p>
          <a:p>
            <a:pPr/>
            <a:r>
              <a:t>"job-presets-supported" and "job-triggers-supported" Printer Description attributes</a:t>
            </a:r>
          </a:p>
          <a:p>
            <a:pPr/>
            <a:r>
              <a:t>Provides named presets (sets of Job Template attributes)</a:t>
            </a:r>
          </a:p>
          <a:p>
            <a:pPr/>
            <a:r>
              <a:t>Provides a way for Clients to know that selection of one Job Template attribute value should also select others, e.g., selecting 4x6 media should also trigger "print-quality" getting set to 'high'.</a:t>
            </a:r>
          </a:p>
          <a:p>
            <a:pPr/>
            <a:r>
              <a:t>Schedule: Start IPP WG Last Call ASAP</a:t>
            </a:r>
          </a:p>
        </p:txBody>
      </p:sp>
      <p:sp>
        <p:nvSpPr>
          <p:cNvPr id="18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3"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9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5" name="Lunch Break"/>
          <p:cNvSpPr txBox="1"/>
          <p:nvPr>
            <p:ph type="ctrTitle"/>
          </p:nvPr>
        </p:nvSpPr>
        <p:spPr>
          <a:prstGeom prst="rect">
            <a:avLst/>
          </a:prstGeom>
        </p:spPr>
        <p:txBody>
          <a:bodyPr/>
          <a:lstStyle/>
          <a:p>
            <a:pPr/>
            <a:r>
              <a:t>Lunch Break</a:t>
            </a:r>
          </a:p>
        </p:txBody>
      </p:sp>
      <p:sp>
        <p:nvSpPr>
          <p:cNvPr id="196" name="Body"/>
          <p:cNvSpPr txBox="1"/>
          <p:nvPr>
            <p:ph type="subTitle" sz="half" idx="1"/>
          </p:nvPr>
        </p:nvSpPr>
        <p:spPr>
          <a:prstGeom prst="rect">
            <a:avLst/>
          </a:prstGeom>
        </p:spPr>
        <p:txBody>
          <a:bodyPr/>
          <a:lstStyle/>
          <a:p>
            <a:pPr/>
          </a:p>
        </p:txBody>
      </p:sp>
      <p:sp>
        <p:nvSpPr>
          <p:cNvPr id="19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2"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4" name="IPP System Service (SYSTEM)"/>
          <p:cNvSpPr txBox="1"/>
          <p:nvPr>
            <p:ph type="title"/>
          </p:nvPr>
        </p:nvSpPr>
        <p:spPr>
          <a:prstGeom prst="rect">
            <a:avLst/>
          </a:prstGeom>
        </p:spPr>
        <p:txBody>
          <a:bodyPr/>
          <a:lstStyle/>
          <a:p>
            <a:pPr/>
            <a:r>
              <a:t>IPP System Service (SYSTEM)</a:t>
            </a:r>
          </a:p>
        </p:txBody>
      </p:sp>
      <p:sp>
        <p:nvSpPr>
          <p:cNvPr id="205"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http://ftp.pwg.org/pub/pwg/ipp/wd/wd-ippsystem10-20171113-rev.pdf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Q2 2018</a:t>
            </a:r>
          </a:p>
        </p:txBody>
      </p:sp>
      <p:sp>
        <p:nvSpPr>
          <p:cNvPr id="20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1"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1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4" name="IPP Workgroup Session, Day 2"/>
          <p:cNvSpPr txBox="1"/>
          <p:nvPr>
            <p:ph type="ctrTitle"/>
          </p:nvPr>
        </p:nvSpPr>
        <p:spPr>
          <a:prstGeom prst="rect">
            <a:avLst/>
          </a:prstGeom>
        </p:spPr>
        <p:txBody>
          <a:bodyPr/>
          <a:lstStyle/>
          <a:p>
            <a:pPr/>
            <a:r>
              <a:t>IPP Workgroup Session, Day 2</a:t>
            </a:r>
          </a:p>
        </p:txBody>
      </p:sp>
      <p:sp>
        <p:nvSpPr>
          <p:cNvPr id="215" name="November 16, 2017"/>
          <p:cNvSpPr txBox="1"/>
          <p:nvPr>
            <p:ph type="subTitle" sz="half" idx="1"/>
          </p:nvPr>
        </p:nvSpPr>
        <p:spPr>
          <a:prstGeom prst="rect">
            <a:avLst/>
          </a:prstGeom>
        </p:spPr>
        <p:txBody>
          <a:bodyPr/>
          <a:lstStyle>
            <a:lvl1pPr marR="40639">
              <a:spcBef>
                <a:spcPts val="500"/>
              </a:spcBef>
            </a:lvl1pPr>
          </a:lstStyle>
          <a:p>
            <a:pPr/>
            <a:r>
              <a:t>November 16, 2017</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0"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2" name="PWG IP Policy"/>
          <p:cNvSpPr txBox="1"/>
          <p:nvPr>
            <p:ph type="title"/>
          </p:nvPr>
        </p:nvSpPr>
        <p:spPr>
          <a:prstGeom prst="rect">
            <a:avLst/>
          </a:prstGeom>
        </p:spPr>
        <p:txBody>
          <a:bodyPr/>
          <a:lstStyle/>
          <a:p>
            <a:pPr/>
            <a:r>
              <a:t>PWG IP Policy</a:t>
            </a:r>
          </a:p>
        </p:txBody>
      </p:sp>
      <p:sp>
        <p:nvSpPr>
          <p:cNvPr id="22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2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9"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2" name="Agenda"/>
          <p:cNvSpPr txBox="1"/>
          <p:nvPr>
            <p:ph type="title"/>
          </p:nvPr>
        </p:nvSpPr>
        <p:spPr>
          <a:prstGeom prst="rect">
            <a:avLst/>
          </a:prstGeom>
        </p:spPr>
        <p:txBody>
          <a:bodyPr/>
          <a:lstStyle/>
          <a:p>
            <a:pPr/>
            <a:r>
              <a:t>Agenda</a:t>
            </a:r>
          </a:p>
        </p:txBody>
      </p:sp>
      <p:graphicFrame>
        <p:nvGraphicFramePr>
          <p:cNvPr id="233"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IPP Presets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12:30 - 3:30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34" name="November 15, 2017"/>
          <p:cNvSpPr txBox="1"/>
          <p:nvPr/>
        </p:nvSpPr>
        <p:spPr>
          <a:xfrm>
            <a:off x="1416050" y="1997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15, 2017</a:t>
            </a:r>
          </a:p>
        </p:txBody>
      </p:sp>
      <p:graphicFrame>
        <p:nvGraphicFramePr>
          <p:cNvPr id="235" name="Table"/>
          <p:cNvGraphicFramePr/>
          <p:nvPr/>
        </p:nvGraphicFramePr>
        <p:xfrm>
          <a:off x="1441449" y="63278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937598">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 and
IPP Authentication Methods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Liaison Status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36" name="November 16, 2017"/>
          <p:cNvSpPr txBox="1"/>
          <p:nvPr/>
        </p:nvSpPr>
        <p:spPr>
          <a:xfrm>
            <a:off x="1416050" y="5704547"/>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16, 2017</a:t>
            </a:r>
          </a:p>
        </p:txBody>
      </p:sp>
      <p:sp>
        <p:nvSpPr>
          <p:cNvPr id="237" name="Rectangle"/>
          <p:cNvSpPr/>
          <p:nvPr/>
        </p:nvSpPr>
        <p:spPr>
          <a:xfrm>
            <a:off x="1195787" y="1993052"/>
            <a:ext cx="10845799" cy="347528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4" name="IPP Get-User-Printer-Attributes (GUPA)"/>
          <p:cNvSpPr txBox="1"/>
          <p:nvPr>
            <p:ph type="title"/>
          </p:nvPr>
        </p:nvSpPr>
        <p:spPr>
          <a:prstGeom prst="rect">
            <a:avLst/>
          </a:prstGeom>
        </p:spPr>
        <p:txBody>
          <a:bodyPr/>
          <a:lstStyle/>
          <a:p>
            <a:pPr/>
            <a:r>
              <a:t>IPP Get-User-Printer-Attributes (GUPA)</a:t>
            </a:r>
          </a:p>
        </p:txBody>
      </p:sp>
      <p:sp>
        <p:nvSpPr>
          <p:cNvPr id="245" name="Current (stable) registration document:…"/>
          <p:cNvSpPr txBox="1"/>
          <p:nvPr>
            <p:ph type="body" idx="1"/>
          </p:nvPr>
        </p:nvSpPr>
        <p:spPr>
          <a:prstGeom prst="rect">
            <a:avLst/>
          </a:prstGeom>
        </p:spPr>
        <p:txBody>
          <a:bodyPr/>
          <a:lstStyle/>
          <a:p>
            <a:pPr/>
            <a:r>
              <a:t>Current (stable) registration document:</a:t>
            </a:r>
          </a:p>
          <a:p>
            <a:pPr lvl="1"/>
            <a:r>
              <a:rPr u="sng">
                <a:hlinkClick r:id="rId3" invalidUrl="" action="" tgtFrame="" tooltip="" history="1" highlightClick="0" endSnd="0"/>
              </a:rPr>
              <a:t>http://ftp.pwg.org/pub/pwg/ipp/wd/wd-ippgupa-20171116-rev.pdf</a:t>
            </a:r>
          </a:p>
          <a:p>
            <a:pPr/>
            <a:r>
              <a:t>Version of Get-Printer-Attributes that uses the most authenticated user to filter the attributes and values that are returned</a:t>
            </a:r>
          </a:p>
          <a:p>
            <a:pPr lvl="1"/>
            <a:r>
              <a:t>Get-Printer-Attributes is not defined to do filtering based on the requesting user</a:t>
            </a:r>
          </a:p>
          <a:p>
            <a:pPr/>
            <a:r>
              <a:t>This operation can be authenticated</a:t>
            </a:r>
          </a:p>
          <a:p>
            <a:pPr lvl="1"/>
            <a:r>
              <a:t>Get-Printer-Attributes is not defined to do authentication, so most Clients will not work with Printers that try to authenticate it</a:t>
            </a:r>
          </a:p>
          <a:p>
            <a:pPr/>
            <a:r>
              <a:t>Schedule: Start IPP WG Last Call ASAP</a:t>
            </a:r>
          </a:p>
        </p:txBody>
      </p:sp>
      <p:sp>
        <p:nvSpPr>
          <p:cNvPr id="24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1"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5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3" name="IPP Authentication Methods"/>
          <p:cNvSpPr txBox="1"/>
          <p:nvPr>
            <p:ph type="title"/>
          </p:nvPr>
        </p:nvSpPr>
        <p:spPr>
          <a:prstGeom prst="rect">
            <a:avLst/>
          </a:prstGeom>
        </p:spPr>
        <p:txBody>
          <a:bodyPr/>
          <a:lstStyle/>
          <a:p>
            <a:pPr/>
            <a:r>
              <a:t>IPP Authentication Methods</a:t>
            </a:r>
          </a:p>
        </p:txBody>
      </p:sp>
      <p:sp>
        <p:nvSpPr>
          <p:cNvPr id="254"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http://ftp.pwg.org/pub/pwg/ipp/whitepaper/tb-ippauth-20170803.pdf</a:t>
            </a:r>
            <a:r>
              <a:t> </a:t>
            </a:r>
          </a:p>
          <a:p>
            <a:pPr/>
            <a:r>
              <a:t>Provides an overview of how HTTP authentication methods are used with IPP</a:t>
            </a:r>
          </a:p>
          <a:p>
            <a:pPr lvl="1"/>
            <a:r>
              <a:t>Currently HTTP Basic, HTTP Digest, HTTP Bearer (OAuth 2.0), HTTP Negotiate (Kerberos)</a:t>
            </a:r>
          </a:p>
          <a:p>
            <a:pPr lvl="1"/>
            <a:r>
              <a:t>Maybe HTTP MutualAuth and others in the future</a:t>
            </a:r>
          </a:p>
        </p:txBody>
      </p:sp>
      <p:sp>
        <p:nvSpPr>
          <p:cNvPr id="25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0"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6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2" name="IPP and OAuth 2.0"/>
          <p:cNvSpPr txBox="1"/>
          <p:nvPr>
            <p:ph type="title"/>
          </p:nvPr>
        </p:nvSpPr>
        <p:spPr>
          <a:prstGeom prst="rect">
            <a:avLst/>
          </a:prstGeom>
        </p:spPr>
        <p:txBody>
          <a:bodyPr/>
          <a:lstStyle/>
          <a:p>
            <a:pPr/>
            <a:r>
              <a:t>IPP and OAuth 2.0</a:t>
            </a:r>
          </a:p>
        </p:txBody>
      </p:sp>
      <p:sp>
        <p:nvSpPr>
          <p:cNvPr id="263" name="OAuth 2.0 (RFC 6749) defines four (sometimes confusing) roles: Authorization Server, Client, Resource Owner, and Resource Server…"/>
          <p:cNvSpPr txBox="1"/>
          <p:nvPr>
            <p:ph type="body" idx="1"/>
          </p:nvPr>
        </p:nvSpPr>
        <p:spPr>
          <a:prstGeom prst="rect">
            <a:avLst/>
          </a:prstGeom>
        </p:spPr>
        <p:txBody>
          <a:bodyPr/>
          <a:lstStyle/>
          <a:p>
            <a:pPr/>
            <a:r>
              <a:t>OAuth 2.0 (RFC 6749) defines four (sometimes confusing) roles: Authorization Server, Client, Resource Owner, and Resource Server</a:t>
            </a:r>
          </a:p>
          <a:p>
            <a:pPr/>
            <a:r>
              <a:t>OAuth 2.0 uses a multi-step authentication process:</a:t>
            </a:r>
          </a:p>
          <a:p>
            <a:pPr lvl="1"/>
            <a:r>
              <a:t>Step 1 involves a web-based authorization/authentication process where a Client requests authorization from the Resource Owner (via the Client's web browser viewing a page on the Authorization Server)</a:t>
            </a:r>
          </a:p>
          <a:p>
            <a:pPr lvl="2"/>
            <a:r>
              <a:t>If successful, the Client client gets a "grant" approving access in a redirection URL with URL-encoded form variables</a:t>
            </a:r>
          </a:p>
          <a:p>
            <a:pPr lvl="2"/>
            <a:r>
              <a:t>PKCE (RFC 7636) is used for "native apps" to securely perform this step</a:t>
            </a:r>
          </a:p>
          <a:p>
            <a:pPr lvl="1"/>
            <a:r>
              <a:t>Step 2 involves the Client requesting an "access token" from the Authorization Server using the grant it got from step 1. This request is a HTTP POST using form variables</a:t>
            </a:r>
          </a:p>
          <a:p>
            <a:pPr lvl="1"/>
            <a:r>
              <a:t>Step 3 involves the Client supplying the access token to the Resource Server to authenticate/authorize access to the resource. For IPP/HTTP the Bearer method (RFC 6750) is used</a:t>
            </a:r>
          </a:p>
        </p:txBody>
      </p:sp>
      <p:sp>
        <p:nvSpPr>
          <p:cNvPr id="26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9"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7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1" name="IPP and OAuth 2.0 (con't)"/>
          <p:cNvSpPr txBox="1"/>
          <p:nvPr>
            <p:ph type="title"/>
          </p:nvPr>
        </p:nvSpPr>
        <p:spPr>
          <a:prstGeom prst="rect">
            <a:avLst/>
          </a:prstGeom>
        </p:spPr>
        <p:txBody>
          <a:bodyPr/>
          <a:lstStyle/>
          <a:p>
            <a:pPr/>
            <a:r>
              <a:t>IPP and OAuth 2.0 (con't)</a:t>
            </a:r>
          </a:p>
        </p:txBody>
      </p:sp>
      <p:sp>
        <p:nvSpPr>
          <p:cNvPr id="272" name="OAuth 2.0 also has a password grant method where you supply a username and password and get an access token…"/>
          <p:cNvSpPr txBox="1"/>
          <p:nvPr>
            <p:ph type="body" idx="1"/>
          </p:nvPr>
        </p:nvSpPr>
        <p:spPr>
          <a:prstGeom prst="rect">
            <a:avLst/>
          </a:prstGeom>
        </p:spPr>
        <p:txBody>
          <a:bodyPr/>
          <a:lstStyle/>
          <a:p>
            <a:pPr/>
            <a:r>
              <a:t>OAuth 2.0 also has a password grant method where you supply a username and password and get an access token</a:t>
            </a:r>
          </a:p>
          <a:p>
            <a:pPr lvl="1"/>
            <a:r>
              <a:t>Replaces steps 1 and 2 on the previous slide with a single POST with the credentials (no web browser needed)</a:t>
            </a:r>
          </a:p>
          <a:p>
            <a:pPr lvl="1"/>
            <a:r>
              <a:t>Not widely implemented since it does not support things like two-factor authentication, captchas, and other enhancements to the traditional username + password approach</a:t>
            </a:r>
          </a:p>
          <a:p>
            <a:pPr/>
            <a:r>
              <a:t>Printers that implement OAuth 2.0 as an authentication method also must use token introspection (RFC 7662)</a:t>
            </a:r>
          </a:p>
          <a:p>
            <a:pPr lvl="1"/>
            <a:r>
              <a:rPr u="sng">
                <a:hlinkClick r:id="rId3" invalidUrl="" action="" tgtFrame="" tooltip="" history="1" highlightClick="0" endSnd="0"/>
              </a:rPr>
              <a:t>https://tools.ietf.org/html/rfc7662</a:t>
            </a:r>
          </a:p>
          <a:p>
            <a:pPr/>
            <a:r>
              <a:t>Good background reading:</a:t>
            </a:r>
          </a:p>
          <a:p>
            <a:pPr lvl="1"/>
            <a:r>
              <a:rPr u="sng">
                <a:hlinkClick r:id="rId4" invalidUrl="" action="" tgtFrame="" tooltip="" history="1" highlightClick="0" endSnd="0"/>
              </a:rPr>
              <a:t>https://aaronparecki.com/oauth-2-simplified/</a:t>
            </a:r>
          </a:p>
        </p:txBody>
      </p:sp>
      <p:sp>
        <p:nvSpPr>
          <p:cNvPr id="27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8"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7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0" name="Lunch Break"/>
          <p:cNvSpPr txBox="1"/>
          <p:nvPr>
            <p:ph type="ctrTitle"/>
          </p:nvPr>
        </p:nvSpPr>
        <p:spPr>
          <a:prstGeom prst="rect">
            <a:avLst/>
          </a:prstGeom>
        </p:spPr>
        <p:txBody>
          <a:bodyPr/>
          <a:lstStyle/>
          <a:p>
            <a:pPr/>
            <a:r>
              <a:t>Lunch Break</a:t>
            </a:r>
          </a:p>
        </p:txBody>
      </p:sp>
      <p:sp>
        <p:nvSpPr>
          <p:cNvPr id="281" name="Body"/>
          <p:cNvSpPr txBox="1"/>
          <p:nvPr>
            <p:ph type="subTitle" sz="half" idx="1"/>
          </p:nvPr>
        </p:nvSpPr>
        <p:spPr>
          <a:prstGeom prst="rect">
            <a:avLst/>
          </a:prstGeom>
        </p:spPr>
        <p:txBody>
          <a:bodyPr/>
          <a:lstStyle/>
          <a:p>
            <a:pPr/>
          </a:p>
        </p:txBody>
      </p:sp>
      <p:sp>
        <p:nvSpPr>
          <p:cNvPr id="28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7"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8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9" name="Liaisons"/>
          <p:cNvSpPr txBox="1"/>
          <p:nvPr>
            <p:ph type="title"/>
          </p:nvPr>
        </p:nvSpPr>
        <p:spPr>
          <a:prstGeom prst="rect">
            <a:avLst/>
          </a:prstGeom>
        </p:spPr>
        <p:txBody>
          <a:bodyPr/>
          <a:lstStyle/>
          <a:p>
            <a:pPr/>
            <a:r>
              <a:t>Liaisons</a:t>
            </a:r>
          </a:p>
        </p:txBody>
      </p:sp>
      <p:sp>
        <p:nvSpPr>
          <p:cNvPr id="290" name="See Plenary slides for status…"/>
          <p:cNvSpPr txBox="1"/>
          <p:nvPr>
            <p:ph type="body" idx="1"/>
          </p:nvPr>
        </p:nvSpPr>
        <p:spPr>
          <a:prstGeom prst="rect">
            <a:avLst/>
          </a:prstGeom>
        </p:spPr>
        <p:txBody>
          <a:bodyPr/>
          <a:lstStyle/>
          <a:p>
            <a:pPr/>
            <a:r>
              <a:t>See Plenary slides for status</a:t>
            </a:r>
          </a:p>
          <a:p>
            <a:pPr/>
            <a:r>
              <a:t>Discuss any 3D issues that came up during the Plenary that need to be discussed in the IPP workgroup...</a:t>
            </a:r>
          </a:p>
        </p:txBody>
      </p:sp>
      <p:sp>
        <p:nvSpPr>
          <p:cNvPr id="29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6" name="Copyright © 2017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29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8" name="Next Steps"/>
          <p:cNvSpPr txBox="1"/>
          <p:nvPr>
            <p:ph type="ctrTitle"/>
          </p:nvPr>
        </p:nvSpPr>
        <p:spPr>
          <a:prstGeom prst="rect">
            <a:avLst/>
          </a:prstGeom>
        </p:spPr>
        <p:txBody>
          <a:bodyPr/>
          <a:lstStyle/>
          <a:p>
            <a:pPr/>
            <a:r>
              <a:t>Next Steps</a:t>
            </a:r>
          </a:p>
        </p:txBody>
      </p:sp>
      <p:sp>
        <p:nvSpPr>
          <p:cNvPr id="299" name="Body"/>
          <p:cNvSpPr txBox="1"/>
          <p:nvPr>
            <p:ph type="subTitle" sz="half" idx="1"/>
          </p:nvPr>
        </p:nvSpPr>
        <p:spPr>
          <a:prstGeom prst="rect">
            <a:avLst/>
          </a:prstGeom>
        </p:spPr>
        <p:txBody>
          <a:bodyPr/>
          <a:lstStyle/>
          <a:p>
            <a:pPr/>
          </a:p>
        </p:txBody>
      </p:sp>
      <p:sp>
        <p:nvSpPr>
          <p:cNvPr id="30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5"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30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7" name="Next Steps"/>
          <p:cNvSpPr txBox="1"/>
          <p:nvPr>
            <p:ph type="title"/>
          </p:nvPr>
        </p:nvSpPr>
        <p:spPr>
          <a:prstGeom prst="rect">
            <a:avLst/>
          </a:prstGeom>
        </p:spPr>
        <p:txBody>
          <a:bodyPr/>
          <a:lstStyle/>
          <a:p>
            <a:pPr/>
            <a:r>
              <a:t>Next Steps</a:t>
            </a:r>
          </a:p>
        </p:txBody>
      </p:sp>
      <p:sp>
        <p:nvSpPr>
          <p:cNvPr id="30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09" name="IPP Schedule.pdf" descr="IPP Schedule.pdf"/>
          <p:cNvPicPr>
            <a:picLocks noChangeAspect="1"/>
          </p:cNvPicPr>
          <p:nvPr/>
        </p:nvPicPr>
        <p:blipFill>
          <a:blip r:embed="rId3">
            <a:extLst/>
          </a:blip>
          <a:stretch>
            <a:fillRect/>
          </a:stretch>
        </p:blipFill>
        <p:spPr>
          <a:xfrm>
            <a:off x="0" y="2090057"/>
            <a:ext cx="13004800" cy="5573486"/>
          </a:xfrm>
          <a:prstGeom prst="rect">
            <a:avLst/>
          </a:prstGeom>
        </p:spPr>
      </p:pic>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4"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31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6" name="Next Steps"/>
          <p:cNvSpPr txBox="1"/>
          <p:nvPr>
            <p:ph type="title"/>
          </p:nvPr>
        </p:nvSpPr>
        <p:spPr>
          <a:prstGeom prst="rect">
            <a:avLst/>
          </a:prstGeom>
        </p:spPr>
        <p:txBody>
          <a:bodyPr/>
          <a:lstStyle/>
          <a:p>
            <a:pPr/>
            <a:r>
              <a:t>Next Steps</a:t>
            </a:r>
          </a:p>
        </p:txBody>
      </p:sp>
      <p:sp>
        <p:nvSpPr>
          <p:cNvPr id="317" name="Advance IPP/1.1 to IETF Internet Standard…"/>
          <p:cNvSpPr txBox="1"/>
          <p:nvPr>
            <p:ph type="body" idx="1"/>
          </p:nvPr>
        </p:nvSpPr>
        <p:spPr>
          <a:prstGeom prst="rect">
            <a:avLst/>
          </a:prstGeom>
        </p:spPr>
        <p:txBody>
          <a:bodyPr/>
          <a:lstStyle/>
          <a:p>
            <a:pPr marL="383539" indent="-342899">
              <a:defRPr sz="2600"/>
            </a:pPr>
            <a:r>
              <a:t>Advance IPP/1.1 to IETF Internet Standard</a:t>
            </a:r>
          </a:p>
          <a:p>
            <a:pPr lvl="1">
              <a:defRPr sz="2000"/>
            </a:pPr>
            <a:r>
              <a:t>Request change of status</a:t>
            </a:r>
          </a:p>
          <a:p>
            <a:pPr marL="383539" indent="-342899">
              <a:defRPr sz="2600"/>
            </a:pPr>
            <a:r>
              <a:t>IPP Authentication Methods (Smith)</a:t>
            </a:r>
          </a:p>
          <a:p>
            <a:pPr lvl="1">
              <a:defRPr sz="2000"/>
            </a:pPr>
            <a:r>
              <a:t>Continue developing as a white paper</a:t>
            </a:r>
          </a:p>
          <a:p>
            <a:pPr marL="383539" indent="-342899">
              <a:defRPr sz="2600"/>
            </a:pPr>
            <a:r>
              <a:t>IPP Get-User-Printer-Attributes (Smith)</a:t>
            </a:r>
          </a:p>
          <a:p>
            <a:pPr lvl="1">
              <a:defRPr sz="2000"/>
            </a:pPr>
            <a:r>
              <a:t>Finish IPP last call</a:t>
            </a:r>
          </a:p>
          <a:p>
            <a:pPr marL="383539" indent="-342899">
              <a:defRPr sz="2600"/>
            </a:pPr>
            <a:r>
              <a:t>IPP Presets (Smith)</a:t>
            </a:r>
          </a:p>
          <a:p>
            <a:pPr lvl="1">
              <a:defRPr sz="2000"/>
            </a:pPr>
            <a:r>
              <a:t>Finish IPP last call</a:t>
            </a:r>
          </a:p>
          <a:p>
            <a:pPr marL="383539" indent="-342899">
              <a:defRPr sz="2600"/>
            </a:pPr>
            <a:r>
              <a:t>IPP System Service (Ira/Mike)</a:t>
            </a:r>
          </a:p>
          <a:p>
            <a:pPr lvl="1">
              <a:defRPr sz="2000"/>
            </a:pPr>
            <a:r>
              <a:t>Stable working draft in Q2 2018</a:t>
            </a:r>
          </a:p>
          <a:p>
            <a:pPr marL="383539" indent="-342899">
              <a:defRPr sz="2600"/>
            </a:pPr>
            <a:r>
              <a:t>IPP Everywhere Printer Self-Certification Manual v1.1 (Mike/Smith)</a:t>
            </a:r>
          </a:p>
          <a:p>
            <a:pPr lvl="1">
              <a:defRPr sz="2000"/>
            </a:pPr>
            <a:r>
              <a:t>Interim working draft in Q1 2018</a:t>
            </a:r>
          </a:p>
          <a:p>
            <a:pPr marL="383539" indent="-342899">
              <a:defRPr sz="2600"/>
            </a:pPr>
            <a:r>
              <a:t>MFD Alerts v1.1 (Ira/Mike - Errata Update)</a:t>
            </a:r>
          </a:p>
          <a:p>
            <a:pPr lvl="1">
              <a:defRPr sz="2000"/>
            </a:pPr>
            <a:r>
              <a:t>Initial working draft in Q1 2018</a:t>
            </a:r>
          </a:p>
          <a:p>
            <a:pPr marL="383539" indent="-342899">
              <a:defRPr sz="2600"/>
            </a:pPr>
            <a:r>
              <a:t>IPP Transform Service v1.0 (Ira/Paul)</a:t>
            </a:r>
          </a:p>
          <a:p>
            <a:pPr lvl="1">
              <a:defRPr sz="2000"/>
            </a:pPr>
            <a:r>
              <a:t>Initial working draft in Q2 2018</a:t>
            </a:r>
          </a:p>
        </p:txBody>
      </p:sp>
      <p:sp>
        <p:nvSpPr>
          <p:cNvPr id="31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3"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32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6" name="More Information"/>
          <p:cNvSpPr txBox="1"/>
          <p:nvPr>
            <p:ph type="title"/>
          </p:nvPr>
        </p:nvSpPr>
        <p:spPr>
          <a:prstGeom prst="rect">
            <a:avLst/>
          </a:prstGeom>
        </p:spPr>
        <p:txBody>
          <a:bodyPr/>
          <a:lstStyle/>
          <a:p>
            <a:pPr/>
            <a:r>
              <a:t>More Information</a:t>
            </a:r>
          </a:p>
        </p:txBody>
      </p:sp>
      <p:sp>
        <p:nvSpPr>
          <p:cNvPr id="327"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December 7, 2017 and January 4, 2018 at 3pm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Agenda"/>
          <p:cNvSpPr txBox="1"/>
          <p:nvPr>
            <p:ph type="title"/>
          </p:nvPr>
        </p:nvSpPr>
        <p:spPr>
          <a:prstGeom prst="rect">
            <a:avLst/>
          </a:prstGeom>
        </p:spPr>
        <p:txBody>
          <a:bodyPr/>
          <a:lstStyle/>
          <a:p>
            <a:pPr/>
            <a:r>
              <a:t>Agenda</a:t>
            </a:r>
          </a:p>
        </p:txBody>
      </p:sp>
      <p:graphicFrame>
        <p:nvGraphicFramePr>
          <p:cNvPr id="93"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IPP Presets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12:30 - 3:30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November 15, 2017"/>
          <p:cNvSpPr txBox="1"/>
          <p:nvPr/>
        </p:nvSpPr>
        <p:spPr>
          <a:xfrm>
            <a:off x="1416050" y="1997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15, 2017</a:t>
            </a:r>
          </a:p>
        </p:txBody>
      </p:sp>
      <p:graphicFrame>
        <p:nvGraphicFramePr>
          <p:cNvPr id="95" name="Table"/>
          <p:cNvGraphicFramePr/>
          <p:nvPr/>
        </p:nvGraphicFramePr>
        <p:xfrm>
          <a:off x="1441449" y="61119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937598">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 and
IPP Authentication Methods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Liaison Status and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6" name="November 16, 2017"/>
          <p:cNvSpPr txBox="1"/>
          <p:nvPr/>
        </p:nvSpPr>
        <p:spPr>
          <a:xfrm>
            <a:off x="1416050" y="5488647"/>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16, 2017</a:t>
            </a:r>
          </a:p>
        </p:txBody>
      </p:sp>
      <p:sp>
        <p:nvSpPr>
          <p:cNvPr id="97" name="Rectangle"/>
          <p:cNvSpPr/>
          <p:nvPr/>
        </p:nvSpPr>
        <p:spPr>
          <a:xfrm>
            <a:off x="1209800" y="5306618"/>
            <a:ext cx="10845800" cy="3876443"/>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Charter"/>
          <p:cNvSpPr txBox="1"/>
          <p:nvPr>
            <p:ph type="title"/>
          </p:nvPr>
        </p:nvSpPr>
        <p:spPr>
          <a:prstGeom prst="rect">
            <a:avLst/>
          </a:prstGeom>
        </p:spPr>
        <p:txBody>
          <a:bodyPr/>
          <a:lstStyle/>
          <a:p>
            <a:pPr/>
            <a:r>
              <a:t>Charter</a:t>
            </a:r>
          </a:p>
        </p:txBody>
      </p:sp>
      <p:sp>
        <p:nvSpPr>
          <p:cNvPr id="105"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Officers"/>
          <p:cNvSpPr txBox="1"/>
          <p:nvPr>
            <p:ph type="title"/>
          </p:nvPr>
        </p:nvSpPr>
        <p:spPr>
          <a:prstGeom prst="rect">
            <a:avLst/>
          </a:prstGeom>
        </p:spPr>
        <p:txBody>
          <a:bodyPr/>
          <a:lstStyle/>
          <a:p>
            <a:pPr/>
            <a:r>
              <a:t>Officers</a:t>
            </a:r>
          </a:p>
        </p:txBody>
      </p:sp>
      <p:sp>
        <p:nvSpPr>
          <p:cNvPr id="115"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a:t>
            </a:r>
          </a:p>
          <a:p>
            <a:pPr lvl="1"/>
            <a:r>
              <a:t>Smith Kennedy (HP Inc.) – Various white papers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tatus (1/2)"/>
          <p:cNvSpPr txBox="1"/>
          <p:nvPr>
            <p:ph type="title"/>
          </p:nvPr>
        </p:nvSpPr>
        <p:spPr>
          <a:prstGeom prst="rect">
            <a:avLst/>
          </a:prstGeom>
        </p:spPr>
        <p:txBody>
          <a:bodyPr/>
          <a:lstStyle/>
          <a:p>
            <a:pPr/>
            <a:r>
              <a:t>Status (1/2)</a:t>
            </a:r>
          </a:p>
        </p:txBody>
      </p:sp>
      <p:sp>
        <p:nvSpPr>
          <p:cNvPr id="123" name="PWG Specifications in development:…"/>
          <p:cNvSpPr txBox="1"/>
          <p:nvPr>
            <p:ph type="body" idx="1"/>
          </p:nvPr>
        </p:nvSpPr>
        <p:spPr>
          <a:prstGeom prst="rect">
            <a:avLst/>
          </a:prstGeom>
        </p:spPr>
        <p:txBody>
          <a:bodyPr/>
          <a:lstStyle/>
          <a:p>
            <a:pPr/>
            <a:r>
              <a:t>PWG Specifications in development:</a:t>
            </a:r>
          </a:p>
          <a:p>
            <a:pPr lvl="1"/>
            <a:r>
              <a:t>IPP System Service v1.0 (SYSTEM)	- Prototype Draft</a:t>
            </a:r>
          </a:p>
          <a:p>
            <a:pPr lvl="1"/>
          </a:p>
          <a:p>
            <a:pPr/>
            <a:r>
              <a:t>IPP Registration Documents in development:</a:t>
            </a:r>
          </a:p>
          <a:p>
            <a:pPr lvl="1"/>
            <a:r>
              <a:t>IPP Authentication Methods		- Interim Draft</a:t>
            </a:r>
          </a:p>
          <a:p>
            <a:pPr lvl="1"/>
            <a:r>
              <a:t>IPP Get-User-Printer-Attributes	- Stable Draft</a:t>
            </a:r>
          </a:p>
          <a:p>
            <a:pPr lvl="1"/>
            <a:r>
              <a:t>IPP Presets				- Stable Draft</a:t>
            </a:r>
          </a:p>
          <a:p>
            <a:pPr lvl="1"/>
          </a:p>
          <a:p>
            <a:pPr/>
            <a:r>
              <a:t>Recent Candidate Standards:</a:t>
            </a:r>
          </a:p>
          <a:p>
            <a:pPr lvl="1"/>
            <a:r>
              <a:t>PWG 5100.1-2017: IPP Finishings 2.1 (FIN)</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12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2/2)"/>
          <p:cNvSpPr txBox="1"/>
          <p:nvPr>
            <p:ph type="title"/>
          </p:nvPr>
        </p:nvSpPr>
        <p:spPr>
          <a:prstGeom prst="rect">
            <a:avLst/>
          </a:prstGeom>
        </p:spPr>
        <p:txBody>
          <a:bodyPr/>
          <a:lstStyle/>
          <a:p>
            <a:pPr/>
            <a:r>
              <a:t>Status (2/2)</a:t>
            </a:r>
          </a:p>
        </p:txBody>
      </p:sp>
      <p:sp>
        <p:nvSpPr>
          <p:cNvPr id="132"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206 printers currently listed (more than doubled since August 2017)</a:t>
            </a:r>
          </a:p>
          <a:p>
            <a:pPr lvl="1"/>
            <a:r>
              <a:t>Second 1.0 self-certification tools update released in October 2017</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3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IETF IPP/1.1 Updates"/>
          <p:cNvSpPr txBox="1"/>
          <p:nvPr>
            <p:ph type="title"/>
          </p:nvPr>
        </p:nvSpPr>
        <p:spPr>
          <a:prstGeom prst="rect">
            <a:avLst/>
          </a:prstGeom>
        </p:spPr>
        <p:txBody>
          <a:bodyPr/>
          <a:lstStyle/>
          <a:p>
            <a:pPr/>
            <a:r>
              <a:t>IETF IPP/1.1 Updates</a:t>
            </a:r>
          </a:p>
        </p:txBody>
      </p:sp>
      <p:sp>
        <p:nvSpPr>
          <p:cNvPr id="141" name="RFCs 8010 and 8011 have been published which replace (obsolete) RFCs 2910, 2911, 3381 (deprecated job progress attributes), and 3382 (collection attribute syntax)…"/>
          <p:cNvSpPr txBox="1"/>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a:r>
              <a:rPr b="1"/>
              <a:t>Pending:</a:t>
            </a:r>
            <a:r>
              <a:t> Advance RFC 8010 and 8011 to IETF Internet Standard through status change</a:t>
            </a:r>
          </a:p>
          <a:p>
            <a:pPr lvl="2">
              <a:spcBef>
                <a:spcPts val="600"/>
              </a:spcBef>
            </a:pPr>
            <a:r>
              <a:t>IESG process described in RFCs 2026 and 6410</a:t>
            </a:r>
          </a:p>
          <a:p>
            <a:pPr lvl="2">
              <a:spcBef>
                <a:spcPts val="600"/>
              </a:spcBef>
            </a:pPr>
            <a:r>
              <a:t>Mike and Ira working on this</a:t>
            </a:r>
          </a:p>
        </p:txBody>
      </p:sp>
      <p:sp>
        <p:nvSpPr>
          <p:cNvPr id="14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17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trademarks of the IEEE-ISTO.</a:t>
            </a:r>
          </a:p>
        </p:txBody>
      </p:sp>
      <p:sp>
        <p:nvSpPr>
          <p:cNvPr id="1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IPP Everywhere Self-Certification"/>
          <p:cNvSpPr txBox="1"/>
          <p:nvPr>
            <p:ph type="title"/>
          </p:nvPr>
        </p:nvSpPr>
        <p:spPr>
          <a:prstGeom prst="rect">
            <a:avLst/>
          </a:prstGeom>
        </p:spPr>
        <p:txBody>
          <a:bodyPr/>
          <a:lstStyle/>
          <a:p>
            <a:pPr/>
            <a:r>
              <a:t>IPP Everywhere Self-Certification</a:t>
            </a:r>
          </a:p>
        </p:txBody>
      </p:sp>
      <p:sp>
        <p:nvSpPr>
          <p:cNvPr id="150"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2 of self-certification tools on October 13th, 2017</a:t>
            </a:r>
          </a:p>
          <a:p>
            <a:pPr marL="383539" indent="-342899">
              <a:defRPr sz="2900"/>
            </a:pPr>
            <a:r>
              <a:t>Planning future 1.1 errata update for manual and tools in 2018:</a:t>
            </a:r>
          </a:p>
          <a:p>
            <a:pPr lvl="1">
              <a:defRPr sz="2300"/>
            </a:pPr>
            <a:r>
              <a:t>More tests (Cancel-My-Jobs, Close-Job, Identify-Printer)</a:t>
            </a:r>
          </a:p>
          <a:p>
            <a:pPr lvl="1">
              <a:defRPr sz="2300"/>
            </a:pPr>
            <a:r>
              <a:t>Other necessary changes that are not simple bug fixes in the tools/submission portal</a:t>
            </a:r>
          </a:p>
          <a:p>
            <a:pPr marL="383539" indent="-342899">
              <a:defRPr sz="2800"/>
            </a:pPr>
            <a:r>
              <a:t>Proposed Schedule:</a:t>
            </a:r>
          </a:p>
          <a:p>
            <a:pPr lvl="1" marL="840739" indent="-342899">
              <a:defRPr sz="2800"/>
            </a:pPr>
            <a:r>
              <a:t>1.1 errata update: Q1 2018</a:t>
            </a:r>
          </a:p>
        </p:txBody>
      </p:sp>
      <p:sp>
        <p:nvSpPr>
          <p:cNvPr id="15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