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Shape 1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Shape 17"/>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Shape 19"/>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0" name="Shape 20"/>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Shape 21"/>
          <p:cNvSpPr/>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Shape 22"/>
          <p:cNvSpPr/>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Shape 30"/>
          <p:cNvSpPr/>
          <p:nvPr>
            <p:ph type="title"/>
          </p:nvPr>
        </p:nvSpPr>
        <p:spPr>
          <a:prstGeom prst="rect">
            <a:avLst/>
          </a:prstGeom>
        </p:spPr>
        <p:txBody>
          <a:bodyPr/>
          <a:lstStyle/>
          <a:p>
            <a:pPr/>
            <a:r>
              <a:t>Title Text</a:t>
            </a:r>
          </a:p>
        </p:txBody>
      </p:sp>
      <p:sp>
        <p:nvSpPr>
          <p:cNvPr id="31" name="Shape 31"/>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hape 3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Shape 3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Shape 4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Shape 4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43" name="Shape 4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Shape 44"/>
          <p:cNvSpPr/>
          <p:nvPr>
            <p:ph type="title"/>
          </p:nvPr>
        </p:nvSpPr>
        <p:spPr>
          <a:xfrm>
            <a:off x="647700" y="65475"/>
            <a:ext cx="10782300" cy="1447801"/>
          </a:xfrm>
          <a:prstGeom prst="rect">
            <a:avLst/>
          </a:prstGeom>
        </p:spPr>
        <p:txBody>
          <a:bodyPr/>
          <a:lstStyle/>
          <a:p>
            <a:pPr/>
            <a:r>
              <a:t>Title Text</a:t>
            </a:r>
          </a:p>
        </p:txBody>
      </p:sp>
      <p:sp>
        <p:nvSpPr>
          <p:cNvPr id="45" name="Shape 4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Shape 5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Shape 5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Shape 5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56" name="Shape 5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Shape 57"/>
          <p:cNvSpPr/>
          <p:nvPr>
            <p:ph type="title"/>
          </p:nvPr>
        </p:nvSpPr>
        <p:spPr>
          <a:xfrm>
            <a:off x="647700" y="65475"/>
            <a:ext cx="10744200" cy="1447801"/>
          </a:xfrm>
          <a:prstGeom prst="rect">
            <a:avLst/>
          </a:prstGeom>
        </p:spPr>
        <p:txBody>
          <a:bodyPr/>
          <a:lstStyle/>
          <a:p>
            <a:pPr/>
            <a:r>
              <a:t>Title Text</a:t>
            </a:r>
          </a:p>
        </p:txBody>
      </p:sp>
      <p:sp>
        <p:nvSpPr>
          <p:cNvPr id="58" name="Shape 58"/>
          <p:cNvSpPr/>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hape 5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Shape 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Shape 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6" name="Shape 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Shape 7"/>
          <p:cNvSpPr/>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Shape 8"/>
          <p:cNvSpPr/>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hape 9"/>
          <p:cNvSpPr/>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finishings21-20161109-rev.pdf" TargetMode="Externa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candidates/cs-ippeveselfcert10-20160219-5100.20.pdf" TargetMode="External"/><Relationship Id="rId4" Type="http://schemas.openxmlformats.org/officeDocument/2006/relationships/hyperlink" Target="http://www.pwg.org/ipp/" TargetMode="External"/><Relationship Id="rId5" Type="http://schemas.openxmlformats.org/officeDocument/2006/relationships/hyperlink" Target="https://www.pwg.org/ippeveselfcert" TargetMode="External"/><Relationship Id="rId6" Type="http://schemas.openxmlformats.org/officeDocument/2006/relationships/hyperlink" Target="http://www.pwg.org/printers" TargetMode="External"/><Relationship Id="rId7" Type="http://schemas.openxmlformats.org/officeDocument/2006/relationships/hyperlink" Target="https://github.com/istopwg/ippeveselfcert" TargetMode="Externa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3d10-20160824-rev.pdf" TargetMode="Externa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ippsample" TargetMode="Externa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system10-20161101-rev.pdf"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4.pn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51225.pdf"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ippregistry" TargetMode="External"/><Relationship Id="rId4" Type="http://schemas.openxmlformats.org/officeDocument/2006/relationships/hyperlink" Target="https://www.pwg.org/ippeveselfcert"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tools.ietf.org/html/draft-sweet-rfc2910bis" TargetMode="External"/><Relationship Id="rId4" Type="http://schemas.openxmlformats.org/officeDocument/2006/relationships/hyperlink" Target="http://tools.ietf.org/html/draft-sweet-rfc2911bis"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Shape 69"/>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Shape 71"/>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72" name="Shape 72"/>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hape 7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Shape 74"/>
          <p:cNvSpPr/>
          <p:nvPr>
            <p:ph type="ctrTitle"/>
          </p:nvPr>
        </p:nvSpPr>
        <p:spPr>
          <a:prstGeom prst="rect">
            <a:avLst/>
          </a:prstGeom>
        </p:spPr>
        <p:txBody>
          <a:bodyPr/>
          <a:lstStyle/>
          <a:p>
            <a:pPr/>
            <a:r>
              <a:t>IPP Workgroup Session, Day 1</a:t>
            </a:r>
          </a:p>
        </p:txBody>
      </p:sp>
      <p:sp>
        <p:nvSpPr>
          <p:cNvPr id="75" name="Shape 75"/>
          <p:cNvSpPr/>
          <p:nvPr>
            <p:ph type="subTitle" sz="half" idx="1"/>
          </p:nvPr>
        </p:nvSpPr>
        <p:spPr>
          <a:prstGeom prst="rect">
            <a:avLst/>
          </a:prstGeom>
        </p:spPr>
        <p:txBody>
          <a:bodyPr/>
          <a:lstStyle/>
          <a:p>
            <a:pPr marR="40639">
              <a:spcBef>
                <a:spcPts val="500"/>
              </a:spcBef>
            </a:pPr>
            <a:r>
              <a:t>November 14, 2016</a:t>
            </a:r>
          </a:p>
          <a:p>
            <a:pPr marR="40639">
              <a:spcBef>
                <a:spcPts val="500"/>
              </a:spcBef>
            </a:pPr>
            <a:r>
              <a:t>PWG Virtual F2F Meeting</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5" name="Shape 15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6" name="Shape 156"/>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57" name="Shape 157"/>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8" name="Shape 158"/>
          <p:cNvSpPr/>
          <p:nvPr>
            <p:ph type="title"/>
          </p:nvPr>
        </p:nvSpPr>
        <p:spPr>
          <a:prstGeom prst="rect">
            <a:avLst/>
          </a:prstGeom>
        </p:spPr>
        <p:txBody>
          <a:bodyPr/>
          <a:lstStyle/>
          <a:p>
            <a:pPr/>
            <a:r>
              <a:t>IPP Finishings 2.1</a:t>
            </a:r>
          </a:p>
        </p:txBody>
      </p:sp>
      <p:sp>
        <p:nvSpPr>
          <p:cNvPr id="159" name="Shape 159"/>
          <p:cNvSpPr/>
          <p:nvPr>
            <p:ph type="body" idx="1"/>
          </p:nvPr>
        </p:nvSpPr>
        <p:spPr>
          <a:prstGeom prst="rect">
            <a:avLst/>
          </a:prstGeom>
        </p:spPr>
        <p:txBody>
          <a:bodyPr/>
          <a:lstStyle/>
          <a:p>
            <a:pPr/>
            <a:r>
              <a:t>Current stable draft:</a:t>
            </a:r>
          </a:p>
          <a:p>
            <a:pPr lvl="1"/>
            <a:r>
              <a:rPr u="sng">
                <a:hlinkClick r:id="rId3" invalidUrl="" action="" tgtFrame="" tooltip="" history="1" highlightClick="0" endSnd="0"/>
              </a:rPr>
              <a:t>http://ftp.pwg.org/pub/pwg/ipp/wd/wd-ippfinishings21-20161109-rev.pdf</a:t>
            </a:r>
          </a:p>
          <a:p>
            <a:pPr/>
            <a:r>
              <a:t>Do a PWG Call for Objections or PWG Formal Vote?</a:t>
            </a:r>
          </a:p>
          <a:p>
            <a:pPr lvl="1"/>
            <a:r>
              <a:t>Some new attributes/member attributes (new technical content):</a:t>
            </a:r>
          </a:p>
          <a:p>
            <a:pPr lvl="2"/>
            <a:r>
              <a:t>"media-sheets-supported" member attribute for "finishings-col-database" and "finishings-col-ready"</a:t>
            </a:r>
          </a:p>
          <a:p>
            <a:pPr lvl="2"/>
            <a:r>
              <a:t>"stitching-method" member attribute for "stitching" member attribute of "finishings-col"</a:t>
            </a:r>
          </a:p>
          <a:p>
            <a:pPr lvl="2"/>
            <a:r>
              <a:t>"printer-finisher-supplies" and "printer-finisher-supplies-description" attributes.</a:t>
            </a:r>
          </a:p>
          <a:p>
            <a:pPr lvl="1"/>
            <a:r>
              <a:t>Formal vote will require a PWG Last Call first, delaying approval until 2017</a:t>
            </a:r>
          </a:p>
          <a:p>
            <a:pPr lvl="1"/>
            <a:r>
              <a:t>Consensus among four attendees at November 2, 2016 conference call was to do a PWG Last Call and Formal Vote</a:t>
            </a:r>
          </a:p>
        </p:txBody>
      </p:sp>
      <p:sp>
        <p:nvSpPr>
          <p:cNvPr id="160" name="Shape 16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Shape 16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Shape 163"/>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64"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65" name="Shape 165"/>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66" name="Shape 166"/>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67" name="Shape 167"/>
          <p:cNvSpPr/>
          <p:nvPr>
            <p:ph type="ctrTitle"/>
          </p:nvPr>
        </p:nvSpPr>
        <p:spPr>
          <a:prstGeom prst="rect">
            <a:avLst/>
          </a:prstGeom>
        </p:spPr>
        <p:txBody>
          <a:bodyPr/>
          <a:lstStyle/>
          <a:p>
            <a:pPr/>
            <a:r>
              <a:t>Break</a:t>
            </a:r>
          </a:p>
        </p:txBody>
      </p:sp>
      <p:sp>
        <p:nvSpPr>
          <p:cNvPr id="168" name="Shape 168"/>
          <p:cNvSpPr/>
          <p:nvPr>
            <p:ph type="subTitle" sz="half" idx="1"/>
          </p:nvPr>
        </p:nvSpPr>
        <p:spPr>
          <a:prstGeom prst="rect">
            <a:avLst/>
          </a:prstGeom>
        </p:spPr>
        <p:txBody>
          <a:bodyPr/>
          <a:lstStyle/>
          <a:p>
            <a:pPr/>
          </a:p>
        </p:txBody>
      </p:sp>
      <p:sp>
        <p:nvSpPr>
          <p:cNvPr id="169" name="Shape 169"/>
          <p:cNvSpPr/>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Shape 171"/>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2"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3" name="Shape 17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4" name="Shape 174"/>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75" name="Shape 175"/>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6" name="Shape 176"/>
          <p:cNvSpPr/>
          <p:nvPr>
            <p:ph type="title"/>
          </p:nvPr>
        </p:nvSpPr>
        <p:spPr>
          <a:prstGeom prst="rect">
            <a:avLst/>
          </a:prstGeom>
        </p:spPr>
        <p:txBody>
          <a:bodyPr/>
          <a:lstStyle/>
          <a:p>
            <a:pPr/>
            <a:r>
              <a:t>IPP Everywhere Self-Certification</a:t>
            </a:r>
          </a:p>
        </p:txBody>
      </p:sp>
      <p:sp>
        <p:nvSpPr>
          <p:cNvPr id="177" name="Shape 177"/>
          <p:cNvSpPr/>
          <p:nvPr>
            <p:ph type="body" idx="1"/>
          </p:nvPr>
        </p:nvSpPr>
        <p:spPr>
          <a:prstGeom prst="rect">
            <a:avLst/>
          </a:prstGeom>
        </p:spPr>
        <p:txBody>
          <a:bodyPr/>
          <a:lstStyle/>
          <a:p>
            <a:pPr marL="383539" indent="-342899">
              <a:defRPr sz="2900"/>
            </a:pPr>
            <a:r>
              <a:t>PWG 5100.20-2016: IPP Everywhere Printer Self-Certification Manual (SELFCERT)</a:t>
            </a:r>
          </a:p>
          <a:p>
            <a:pPr lvl="1">
              <a:defRPr sz="2900"/>
            </a:pPr>
            <a:r>
              <a:rPr u="sng">
                <a:hlinkClick r:id="rId3" invalidUrl="" action="" tgtFrame="" tooltip="" history="1" highlightClick="0" endSnd="0"/>
              </a:rPr>
              <a:t>http://ftp.pwg.org/pub/pwg/candidates/cs-ippeveselfcert10-20160219-5100.20.pdf</a:t>
            </a:r>
          </a:p>
          <a:p>
            <a:pPr marL="383539" indent="-342899">
              <a:defRPr sz="2900"/>
            </a:pPr>
            <a:r>
              <a:t>Released v1.0 Update 1 of self-certification tools on October 28th, 2016</a:t>
            </a:r>
          </a:p>
          <a:p>
            <a:pPr marL="383539" indent="-342899">
              <a:defRPr sz="2900"/>
            </a:pPr>
            <a:r>
              <a:t>Resources:</a:t>
            </a:r>
          </a:p>
          <a:p>
            <a:pPr lvl="1">
              <a:defRPr sz="2900"/>
            </a:pPr>
            <a:r>
              <a:rPr u="sng">
                <a:hlinkClick r:id="rId4" invalidUrl="" action="" tgtFrame="" tooltip="" history="1" highlightClick="0" endSnd="0"/>
              </a:rPr>
              <a:t>http://www.pwg.org/ipp/everywhere.html</a:t>
            </a:r>
            <a:r>
              <a:t> (for tools)</a:t>
            </a:r>
          </a:p>
          <a:p>
            <a:pPr lvl="1">
              <a:defRPr sz="2900"/>
            </a:pPr>
            <a:r>
              <a:rPr u="sng">
                <a:hlinkClick r:id="rId5" invalidUrl="" action="" tgtFrame="" tooltip="" history="1" highlightClick="0" endSnd="0"/>
              </a:rPr>
              <a:t>https://www.pwg.org/ippeveselfcert</a:t>
            </a:r>
            <a:r>
              <a:t> (submission form)</a:t>
            </a:r>
          </a:p>
          <a:p>
            <a:pPr lvl="1">
              <a:defRPr sz="2900"/>
            </a:pPr>
            <a:r>
              <a:rPr u="sng">
                <a:hlinkClick r:id="rId6" invalidUrl="" action="" tgtFrame="" tooltip="" history="1" highlightClick="0" endSnd="0"/>
              </a:rPr>
              <a:t>http://www.pwg.org/printers</a:t>
            </a:r>
            <a:r>
              <a:t> (printer list)</a:t>
            </a:r>
          </a:p>
          <a:p>
            <a:pPr marL="383539" indent="-342899">
              <a:defRPr sz="2900"/>
            </a:pPr>
            <a:r>
              <a:t>Github repository for tools:</a:t>
            </a:r>
          </a:p>
          <a:p>
            <a:pPr lvl="1">
              <a:defRPr sz="2900"/>
            </a:pPr>
            <a:r>
              <a:rPr u="sng">
                <a:hlinkClick r:id="rId7" invalidUrl="" action="" tgtFrame="" tooltip="" history="1" highlightClick="0" endSnd="0"/>
              </a:rPr>
              <a:t>https://github.com/istopwg/ippeveselfcert</a:t>
            </a:r>
          </a:p>
          <a:p>
            <a:pPr marL="383539" indent="-342899">
              <a:defRPr sz="2900"/>
            </a:pPr>
            <a:r>
              <a:t>Proposed Schedule:</a:t>
            </a:r>
          </a:p>
          <a:p>
            <a:pPr lvl="1">
              <a:defRPr sz="2900"/>
            </a:pPr>
            <a:r>
              <a:t>1.1 errata update: Q1/Q2 2016</a:t>
            </a:r>
          </a:p>
        </p:txBody>
      </p:sp>
      <p:sp>
        <p:nvSpPr>
          <p:cNvPr id="178" name="Shape 178"/>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Shape 18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2" name="Shape 18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3" name="Shape 183"/>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84" name="Shape 184"/>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5" name="Shape 185"/>
          <p:cNvSpPr/>
          <p:nvPr>
            <p:ph type="title"/>
          </p:nvPr>
        </p:nvSpPr>
        <p:spPr>
          <a:prstGeom prst="rect">
            <a:avLst/>
          </a:prstGeom>
        </p:spPr>
        <p:txBody>
          <a:bodyPr/>
          <a:lstStyle/>
          <a:p>
            <a:pPr/>
            <a:r>
              <a:t>IPP Everywhere Self-Certification</a:t>
            </a:r>
          </a:p>
        </p:txBody>
      </p:sp>
      <p:sp>
        <p:nvSpPr>
          <p:cNvPr id="186" name="Shape 186"/>
          <p:cNvSpPr/>
          <p:nvPr>
            <p:ph type="body" idx="1"/>
          </p:nvPr>
        </p:nvSpPr>
        <p:spPr>
          <a:prstGeom prst="rect">
            <a:avLst/>
          </a:prstGeom>
        </p:spPr>
        <p:txBody>
          <a:bodyPr/>
          <a:lstStyle/>
          <a:p>
            <a:pPr/>
            <a:r>
              <a:t>1.0 Update 1 changes:</a:t>
            </a:r>
          </a:p>
          <a:p>
            <a:pPr lvl="1"/>
            <a:r>
              <a:t>Issue #3: Fix handling of service instance names starting with "_".</a:t>
            </a:r>
          </a:p>
          <a:p>
            <a:pPr lvl="1"/>
            <a:r>
              <a:t>PR #5: Add date to log files.</a:t>
            </a:r>
          </a:p>
          <a:p>
            <a:pPr lvl="1"/>
            <a:r>
              <a:t>Issue #6: Do exact matches of service instance names.</a:t>
            </a:r>
          </a:p>
          <a:p>
            <a:pPr lvl="1"/>
            <a:r>
              <a:t>Issue #7: Do not require a resource path of "/ipp/print".</a:t>
            </a:r>
          </a:p>
          <a:p>
            <a:pPr lvl="1"/>
            <a:r>
              <a:t>Issue #9: Do not require "document-numbers" member attribute.</a:t>
            </a:r>
          </a:p>
          <a:p>
            <a:pPr lvl="1"/>
            <a:r>
              <a:t>Issue #13: Allow 'unknown' values for "date-time-at-xxx" attributes.</a:t>
            </a:r>
          </a:p>
          <a:p>
            <a:pPr/>
            <a:r>
              <a:t>Future 1.1 errata update for manual and tools in 2017:</a:t>
            </a:r>
          </a:p>
          <a:p>
            <a:pPr lvl="1"/>
            <a:r>
              <a:t>More tests (Cancel-My-Jobs, Close-Job, Identify-Printer)</a:t>
            </a:r>
          </a:p>
          <a:p>
            <a:pPr lvl="1"/>
            <a:r>
              <a:t>Other necessary changes that are not simple bug fixes in the tools/submission portal</a:t>
            </a:r>
          </a:p>
          <a:p>
            <a:pPr lvl="1"/>
            <a:r>
              <a:t>Proposed schedule:</a:t>
            </a:r>
          </a:p>
          <a:p>
            <a:pPr lvl="2" marL="1240789" indent="-285750"/>
            <a:r>
              <a:t>Interim working draft in Q1 2017</a:t>
            </a:r>
          </a:p>
        </p:txBody>
      </p:sp>
      <p:sp>
        <p:nvSpPr>
          <p:cNvPr id="187" name="Shape 18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Shape 18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1" name="Shape 19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2" name="Shape 19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93" name="Shape 19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4" name="Shape 194"/>
          <p:cNvSpPr/>
          <p:nvPr>
            <p:ph type="title"/>
          </p:nvPr>
        </p:nvSpPr>
        <p:spPr>
          <a:prstGeom prst="rect">
            <a:avLst/>
          </a:prstGeom>
        </p:spPr>
        <p:txBody>
          <a:bodyPr/>
          <a:lstStyle/>
          <a:p>
            <a:pPr/>
            <a:r>
              <a:t>IPP 3D Printing Extensions</a:t>
            </a:r>
          </a:p>
        </p:txBody>
      </p:sp>
      <p:sp>
        <p:nvSpPr>
          <p:cNvPr id="195" name="Shape 195"/>
          <p:cNvSpPr/>
          <p:nvPr>
            <p:ph type="body" idx="1"/>
          </p:nvPr>
        </p:nvSpPr>
        <p:spPr>
          <a:prstGeom prst="rect">
            <a:avLst/>
          </a:prstGeom>
        </p:spPr>
        <p:txBody>
          <a:bodyPr/>
          <a:lstStyle/>
          <a:p>
            <a:pPr/>
            <a:r>
              <a:t>Current draft (prototype):</a:t>
            </a:r>
          </a:p>
          <a:p>
            <a:pPr lvl="1"/>
            <a:r>
              <a:rPr u="sng">
                <a:hlinkClick r:id="rId3" invalidUrl="" action="" tgtFrame="" tooltip="" history="1" highlightClick="0" endSnd="0"/>
              </a:rPr>
              <a:t>http://ftp.pwg.org/pub/pwg/ipp/wd/wd-ipp3d10-20160824-rev.pdf</a:t>
            </a:r>
          </a:p>
          <a:p>
            <a:pPr/>
            <a:r>
              <a:t>Proposed schedule:</a:t>
            </a:r>
          </a:p>
          <a:p>
            <a:pPr lvl="1"/>
            <a:r>
              <a:t>Stable draft next week</a:t>
            </a:r>
          </a:p>
          <a:p>
            <a:pPr lvl="1"/>
            <a:r>
              <a:t>PWG Last Call Q4 2016</a:t>
            </a:r>
          </a:p>
          <a:p>
            <a:pPr/>
            <a:r>
              <a:t>Prototype experience (next slide)</a:t>
            </a:r>
          </a:p>
        </p:txBody>
      </p:sp>
      <p:sp>
        <p:nvSpPr>
          <p:cNvPr id="196" name="Shape 196"/>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8" name="Shape 19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0" name="Shape 20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1" name="Shape 20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02" name="Shape 20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3" name="Shape 203"/>
          <p:cNvSpPr/>
          <p:nvPr>
            <p:ph type="title"/>
          </p:nvPr>
        </p:nvSpPr>
        <p:spPr>
          <a:prstGeom prst="rect">
            <a:avLst/>
          </a:prstGeom>
        </p:spPr>
        <p:txBody>
          <a:bodyPr/>
          <a:lstStyle/>
          <a:p>
            <a:pPr/>
            <a:r>
              <a:t>Prototype Experience (Apple)</a:t>
            </a:r>
          </a:p>
        </p:txBody>
      </p:sp>
      <p:sp>
        <p:nvSpPr>
          <p:cNvPr id="204" name="Shape 204"/>
          <p:cNvSpPr/>
          <p:nvPr>
            <p:ph type="body" idx="1"/>
          </p:nvPr>
        </p:nvSpPr>
        <p:spPr>
          <a:prstGeom prst="rect">
            <a:avLst/>
          </a:prstGeom>
        </p:spPr>
        <p:txBody>
          <a:bodyPr/>
          <a:lstStyle/>
          <a:p>
            <a:pPr marL="383539" indent="-342899">
              <a:defRPr sz="2000"/>
            </a:pPr>
            <a:r>
              <a:t>Apple has implemented all of the required parts of the IPP 3D Printing Extensions - the current prototype is available at:</a:t>
            </a:r>
          </a:p>
          <a:p>
            <a:pPr lvl="1" marL="783590" indent="-285750">
              <a:defRPr sz="2000"/>
            </a:pPr>
            <a:r>
              <a:rPr>
                <a:hlinkClick r:id="rId3" invalidUrl="" action="" tgtFrame="" tooltip="" history="1" highlightClick="0" endSnd="0"/>
              </a:rPr>
              <a:t>https://github.com/istopwg/ippsample</a:t>
            </a:r>
          </a:p>
          <a:p>
            <a:pPr lvl="1" marL="783590" indent="-285750">
              <a:defRPr sz="2000"/>
            </a:pPr>
            <a:r>
              <a:t>The "examples" directory contains sample 3MF files from the 3MF Consortium's Github samples repository, along with an ipptool test file (create-job-3d.test) that can be used to test a prototype.</a:t>
            </a:r>
          </a:p>
          <a:p>
            <a:pPr marL="383539" indent="-342899">
              <a:defRPr sz="2000"/>
            </a:pPr>
            <a:r>
              <a:t>One additional issue found during prototyping:</a:t>
            </a:r>
          </a:p>
          <a:p>
            <a:pPr lvl="1" marL="840739" indent="-342899">
              <a:defRPr sz="2000"/>
            </a:pPr>
            <a:r>
              <a:t>No way to tell Client that the Printer can reproduce multiple colors (not just the material color)</a:t>
            </a:r>
          </a:p>
          <a:p>
            <a:pPr lvl="2" marL="1297939" indent="-342900">
              <a:spcBef>
                <a:spcPts val="600"/>
              </a:spcBef>
              <a:defRPr sz="2000"/>
            </a:pPr>
            <a:r>
              <a:t>Proposal: Add "color-supported (boolean)" Printer Description attribute (standard attribute for 2D printing)</a:t>
            </a:r>
          </a:p>
        </p:txBody>
      </p:sp>
      <p:sp>
        <p:nvSpPr>
          <p:cNvPr id="205" name="Shape 20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7" name="Shape 20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8" name="Shape 208"/>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09"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10" name="Shape 210"/>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11" name="Shape 211"/>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2" name="Shape 212"/>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13" name="Shape 213"/>
          <p:cNvSpPr/>
          <p:nvPr>
            <p:ph type="ctrTitle"/>
          </p:nvPr>
        </p:nvSpPr>
        <p:spPr>
          <a:prstGeom prst="rect">
            <a:avLst/>
          </a:prstGeom>
        </p:spPr>
        <p:txBody>
          <a:bodyPr/>
          <a:lstStyle/>
          <a:p>
            <a:pPr/>
            <a:r>
              <a:t>IPP Workgroup Session, Day 2</a:t>
            </a:r>
          </a:p>
        </p:txBody>
      </p:sp>
      <p:sp>
        <p:nvSpPr>
          <p:cNvPr id="214" name="Shape 214"/>
          <p:cNvSpPr/>
          <p:nvPr>
            <p:ph type="subTitle" sz="half" idx="1"/>
          </p:nvPr>
        </p:nvSpPr>
        <p:spPr>
          <a:prstGeom prst="rect">
            <a:avLst/>
          </a:prstGeom>
        </p:spPr>
        <p:txBody>
          <a:bodyPr/>
          <a:lstStyle/>
          <a:p>
            <a:pPr marR="40639">
              <a:spcBef>
                <a:spcPts val="500"/>
              </a:spcBef>
            </a:pPr>
            <a:r>
              <a:t>November 15, 2016</a:t>
            </a:r>
          </a:p>
          <a:p>
            <a:pPr marR="40639">
              <a:spcBef>
                <a:spcPts val="500"/>
              </a:spcBef>
            </a:pPr>
            <a:r>
              <a:t>PWG Virtual F2F Meeting</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6" name="Shape 21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8" name="Shape 21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9" name="Shape 21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20" name="Shape 22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1" name="Shape 221"/>
          <p:cNvSpPr/>
          <p:nvPr>
            <p:ph type="title"/>
          </p:nvPr>
        </p:nvSpPr>
        <p:spPr>
          <a:prstGeom prst="rect">
            <a:avLst/>
          </a:prstGeom>
        </p:spPr>
        <p:txBody>
          <a:bodyPr/>
          <a:lstStyle/>
          <a:p>
            <a:pPr/>
            <a:r>
              <a:t>PWG IP Policy</a:t>
            </a:r>
          </a:p>
        </p:txBody>
      </p:sp>
      <p:sp>
        <p:nvSpPr>
          <p:cNvPr id="222" name="Shape 222"/>
          <p:cNvSpPr/>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23" name="Shape 22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5" name="Shape 22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6" name="Shape 22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8" name="Shape 22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29" name="Shape 22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0" name="Shape 230"/>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1" name="Shape 231"/>
          <p:cNvSpPr/>
          <p:nvPr>
            <p:ph type="title"/>
          </p:nvPr>
        </p:nvSpPr>
        <p:spPr>
          <a:prstGeom prst="rect">
            <a:avLst/>
          </a:prstGeom>
        </p:spPr>
        <p:txBody>
          <a:bodyPr/>
          <a:lstStyle/>
          <a:p>
            <a:pPr/>
            <a:r>
              <a:t>Agenda</a:t>
            </a:r>
          </a:p>
        </p:txBody>
      </p:sp>
      <p:graphicFrame>
        <p:nvGraphicFramePr>
          <p:cNvPr id="232" name="Table 232"/>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1:30 - 3:00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IPP/1.1 Updates, IPP Finishings 2.1</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3:00 - 3:15</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0">
                      <a:miter lim="400000"/>
                    </a:lnT>
                    <a:lnB w="0">
                      <a:miter lim="400000"/>
                    </a:lnB>
                  </a:tcPr>
                </a:tc>
              </a:tr>
              <a:tr h="838200">
                <a:tc>
                  <a:txBody>
                    <a:bodyPr/>
                    <a:lstStyle/>
                    <a:p>
                      <a:pPr marR="57799" algn="l" defTabSz="1295400">
                        <a:spcBef>
                          <a:spcPts val="600"/>
                        </a:spcBef>
                        <a:tabLst>
                          <a:tab pos="1295400" algn="l"/>
                        </a:tabLst>
                        <a:defRPr sz="1800">
                          <a:uFillTx/>
                        </a:defRPr>
                      </a:pPr>
                      <a:r>
                        <a:rPr sz="2400">
                          <a:uFill>
                            <a:solidFill>
                              <a:srgbClr val="000000"/>
                            </a:solidFill>
                          </a:uFill>
                          <a:sym typeface="Verdana"/>
                        </a:rPr>
                        <a:t>3:15 - 5:00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Everywhere Printer Self-Certification,     IPP 3D Printing Extensions</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233" name="Shape 233"/>
          <p:cNvSpPr/>
          <p:nvPr/>
        </p:nvSpPr>
        <p:spPr>
          <a:xfrm>
            <a:off x="1416050" y="1997334"/>
            <a:ext cx="373943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November 14, 2016</a:t>
            </a:r>
          </a:p>
        </p:txBody>
      </p:sp>
      <p:graphicFrame>
        <p:nvGraphicFramePr>
          <p:cNvPr id="234" name="Table 234"/>
          <p:cNvGraphicFramePr/>
          <p:nvPr/>
        </p:nvGraphicFramePr>
        <p:xfrm>
          <a:off x="1441449" y="6351603"/>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1:00 - 4:00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 Next Steps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bl>
          </a:graphicData>
        </a:graphic>
      </p:graphicFrame>
      <p:sp>
        <p:nvSpPr>
          <p:cNvPr id="235" name="Shape 235"/>
          <p:cNvSpPr/>
          <p:nvPr/>
        </p:nvSpPr>
        <p:spPr>
          <a:xfrm>
            <a:off x="1416050" y="5728334"/>
            <a:ext cx="373943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November 15, 2016</a:t>
            </a:r>
          </a:p>
        </p:txBody>
      </p:sp>
      <p:sp>
        <p:nvSpPr>
          <p:cNvPr id="236" name="Shape 236"/>
          <p:cNvSpPr/>
          <p:nvPr/>
        </p:nvSpPr>
        <p:spPr>
          <a:xfrm>
            <a:off x="787400" y="1962387"/>
            <a:ext cx="10845800" cy="3688778"/>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Shape 23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0" name="Shape 24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1" name="Shape 24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42" name="Shape 24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3" name="Shape 243"/>
          <p:cNvSpPr/>
          <p:nvPr>
            <p:ph type="title"/>
          </p:nvPr>
        </p:nvSpPr>
        <p:spPr>
          <a:prstGeom prst="rect">
            <a:avLst/>
          </a:prstGeom>
        </p:spPr>
        <p:txBody>
          <a:bodyPr/>
          <a:lstStyle/>
          <a:p>
            <a:pPr/>
            <a:r>
              <a:t>IPP System Service (SYSTEM)</a:t>
            </a:r>
          </a:p>
        </p:txBody>
      </p:sp>
      <p:sp>
        <p:nvSpPr>
          <p:cNvPr id="244" name="Shape 244"/>
          <p:cNvSpPr/>
          <p:nvPr>
            <p:ph type="body" idx="1"/>
          </p:nvPr>
        </p:nvSpPr>
        <p:spPr>
          <a:prstGeom prst="rect">
            <a:avLst/>
          </a:prstGeom>
        </p:spPr>
        <p:txBody>
          <a:bodyPr/>
          <a:lstStyle/>
          <a:p>
            <a:pPr/>
            <a:r>
              <a:t>Current interim draft at:</a:t>
            </a:r>
          </a:p>
          <a:p>
            <a:pPr lvl="1"/>
            <a:r>
              <a:rPr u="sng">
                <a:hlinkClick r:id="rId3" invalidUrl="" action="" tgtFrame="" tooltip="" history="1" highlightClick="0" endSnd="0"/>
              </a:rPr>
              <a:t>http://ftp.pwg.org/pub/pwg/ipp/wd/wd-ippsystem10-20161101-rev.pdf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In addition to making the System service responsible for resource management, this specification simplifies the data model, semantics, and life cycle of Resource objects (next slides)</a:t>
            </a:r>
          </a:p>
          <a:p>
            <a:pPr/>
            <a:r>
              <a:t>Proposed Schedule:</a:t>
            </a:r>
          </a:p>
          <a:p>
            <a:pPr lvl="1"/>
            <a:r>
              <a:t>Prototype draft in Q4 2016/Q1 2017</a:t>
            </a:r>
          </a:p>
        </p:txBody>
      </p:sp>
      <p:sp>
        <p:nvSpPr>
          <p:cNvPr id="245" name="Shape 245"/>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Shape 7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Shape 8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81" name="Shape 8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Shape 82"/>
          <p:cNvSpPr/>
          <p:nvPr>
            <p:ph type="title"/>
          </p:nvPr>
        </p:nvSpPr>
        <p:spPr>
          <a:prstGeom prst="rect">
            <a:avLst/>
          </a:prstGeom>
        </p:spPr>
        <p:txBody>
          <a:bodyPr/>
          <a:lstStyle/>
          <a:p>
            <a:pPr/>
            <a:r>
              <a:t>PWG IP Policy</a:t>
            </a:r>
          </a:p>
        </p:txBody>
      </p:sp>
      <p:sp>
        <p:nvSpPr>
          <p:cNvPr id="83" name="Shape 83"/>
          <p:cNvSpPr/>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hape 84"/>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7" name="Shape 24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9" name="Shape 24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0" name="Shape 25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51" name="Shape 25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2" name="Shape 252"/>
          <p:cNvSpPr/>
          <p:nvPr>
            <p:ph type="title"/>
          </p:nvPr>
        </p:nvSpPr>
        <p:spPr>
          <a:prstGeom prst="rect">
            <a:avLst/>
          </a:prstGeom>
        </p:spPr>
        <p:txBody>
          <a:bodyPr/>
          <a:lstStyle/>
          <a:p>
            <a:pPr/>
            <a:r>
              <a:t>IPP Resource Object Model</a:t>
            </a:r>
          </a:p>
        </p:txBody>
      </p:sp>
      <p:sp>
        <p:nvSpPr>
          <p:cNvPr id="253" name="Shape 253"/>
          <p:cNvSpPr/>
          <p:nvPr>
            <p:ph type="body" idx="1"/>
          </p:nvPr>
        </p:nvSpPr>
        <p:spPr>
          <a:prstGeom prst="rect">
            <a:avLst/>
          </a:prstGeom>
        </p:spPr>
        <p:txBody>
          <a:bodyPr/>
          <a:lstStyle/>
          <a:p>
            <a:pPr/>
            <a:r>
              <a:t>Resource objects are managed by the System service</a:t>
            </a:r>
          </a:p>
          <a:p>
            <a:pPr lvl="1"/>
            <a:r>
              <a:t>Only administrators can create, install, and cancel Resources</a:t>
            </a:r>
          </a:p>
          <a:p>
            <a:pPr lvl="1"/>
            <a:r>
              <a:t>Simple state model and life cycle (later slide)</a:t>
            </a:r>
          </a:p>
          <a:p>
            <a:pPr lvl="1"/>
            <a:r>
              <a:t>Resources include fonts, forms/templates, icons, logos, ICC profiles, firmware, and applications</a:t>
            </a:r>
          </a:p>
          <a:p>
            <a:pPr lvl="1"/>
            <a:r>
              <a:t>Resources have a unique integer ID: "resource-id (integer(1:MAX))"</a:t>
            </a:r>
          </a:p>
          <a:p>
            <a:pPr/>
            <a:r>
              <a:t>Resources can be allocated to Jobs and Printers</a:t>
            </a:r>
          </a:p>
          <a:p>
            <a:pPr lvl="1"/>
            <a:r>
              <a:t>Job Resources are allocated with the Create-Job/Print-Job/Print-URI operations and the "resource-ids (1setOf integer(1:MAX))" operation attribute</a:t>
            </a:r>
          </a:p>
          <a:p>
            <a:pPr lvl="1"/>
            <a:r>
              <a:t>Job Resources are deallocated when the Job reaches a terminating state</a:t>
            </a:r>
          </a:p>
          <a:p>
            <a:pPr lvl="1"/>
            <a:r>
              <a:t>Printer Resources are allocated with the Create-Printer or Allocate-Printer-Resources operations and the "resource-ids (1setOf integer(1:MAX))" operation attribute</a:t>
            </a:r>
          </a:p>
          <a:p>
            <a:pPr lvl="1"/>
            <a:r>
              <a:t>Printer Resources are deallocated with the Deallocate-Printer-Resources operation (Q: or Cancel-Resource???)</a:t>
            </a:r>
          </a:p>
        </p:txBody>
      </p:sp>
      <p:sp>
        <p:nvSpPr>
          <p:cNvPr id="254" name="Shape 25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Shape 25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8" name="Shape 25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9" name="Shape 25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60" name="Shape 26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1" name="Shape 261"/>
          <p:cNvSpPr/>
          <p:nvPr>
            <p:ph type="title"/>
          </p:nvPr>
        </p:nvSpPr>
        <p:spPr>
          <a:prstGeom prst="rect">
            <a:avLst/>
          </a:prstGeom>
        </p:spPr>
        <p:txBody>
          <a:bodyPr/>
          <a:lstStyle/>
          <a:p>
            <a:pPr/>
            <a:r>
              <a:t>IPP Resource Description Attributes (Read-Write)</a:t>
            </a:r>
          </a:p>
        </p:txBody>
      </p:sp>
      <p:sp>
        <p:nvSpPr>
          <p:cNvPr id="262" name="Shape 262"/>
          <p:cNvSpPr/>
          <p:nvPr>
            <p:ph type="body" idx="1"/>
          </p:nvPr>
        </p:nvSpPr>
        <p:spPr>
          <a:prstGeom prst="rect">
            <a:avLst/>
          </a:prstGeom>
        </p:spPr>
        <p:txBody>
          <a:bodyPr/>
          <a:lstStyle/>
          <a:p>
            <a:pPr/>
            <a:r>
              <a:t>"resource-info (text(127))"</a:t>
            </a:r>
          </a:p>
          <a:p>
            <a:pPr/>
            <a:r>
              <a:t>"resource-name (name(127))"</a:t>
            </a:r>
          </a:p>
          <a:p>
            <a:pPr/>
            <a:r>
              <a:t>"resource-owner-col (collection)"</a:t>
            </a:r>
          </a:p>
          <a:p>
            <a:pPr lvl="1"/>
            <a:r>
              <a:t>"owner-uri (uri)"</a:t>
            </a:r>
          </a:p>
          <a:p>
            <a:pPr lvl="1"/>
            <a:r>
              <a:t>"owner-vcard (1setOf text(1023))"</a:t>
            </a:r>
          </a:p>
        </p:txBody>
      </p:sp>
      <p:sp>
        <p:nvSpPr>
          <p:cNvPr id="263" name="Shape 26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5" name="Shape 265"/>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6"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7" name="Shape 26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8" name="Shape 26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69" name="Shape 26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0" name="Shape 270"/>
          <p:cNvSpPr/>
          <p:nvPr>
            <p:ph type="title"/>
          </p:nvPr>
        </p:nvSpPr>
        <p:spPr>
          <a:prstGeom prst="rect">
            <a:avLst/>
          </a:prstGeom>
        </p:spPr>
        <p:txBody>
          <a:bodyPr/>
          <a:lstStyle/>
          <a:p>
            <a:pPr/>
            <a:r>
              <a:t>IPP Resource Status Attributes</a:t>
            </a:r>
            <a:br/>
            <a:r>
              <a:t>(Read-Only)</a:t>
            </a:r>
          </a:p>
        </p:txBody>
      </p:sp>
      <p:sp>
        <p:nvSpPr>
          <p:cNvPr id="271" name="Shape 271"/>
          <p:cNvSpPr/>
          <p:nvPr>
            <p:ph type="body" idx="1"/>
          </p:nvPr>
        </p:nvSpPr>
        <p:spPr>
          <a:prstGeom prst="rect">
            <a:avLst/>
          </a:prstGeom>
        </p:spPr>
        <p:txBody>
          <a:bodyPr/>
          <a:lstStyle/>
          <a:p>
            <a:pPr/>
            <a:r>
              <a:t>"date-time-at-canceled (dateTime | unknown | no-value)"</a:t>
            </a:r>
          </a:p>
          <a:p>
            <a:pPr/>
            <a:r>
              <a:t>"date-time-at-creation (dateTime | unknown)"</a:t>
            </a:r>
          </a:p>
          <a:p>
            <a:pPr/>
            <a:r>
              <a:t>"date-time-at-installed (dateTime | unknown | no-value)"</a:t>
            </a:r>
          </a:p>
          <a:p>
            <a:pPr/>
            <a:r>
              <a:t>"resource-data-uri (uri | no-value)"</a:t>
            </a:r>
          </a:p>
          <a:p>
            <a:pPr/>
            <a:r>
              <a:t>"resource-format (mimeMediaType)"</a:t>
            </a:r>
          </a:p>
          <a:p>
            <a:pPr/>
            <a:r>
              <a:t>"resource-id (integer(1:MAX))"</a:t>
            </a:r>
          </a:p>
          <a:p>
            <a:pPr/>
            <a:r>
              <a:t>"resource-k-octets (integer(0:MAX))"</a:t>
            </a:r>
          </a:p>
          <a:p>
            <a:pPr/>
            <a:r>
              <a:t>"resource-state (type1 enum)"</a:t>
            </a:r>
          </a:p>
          <a:p>
            <a:pPr lvl="1"/>
            <a:r>
              <a:t>'pending', 'available', 'installed', 'canceled', 'aborted'</a:t>
            </a:r>
          </a:p>
          <a:p>
            <a:pPr/>
            <a:r>
              <a:t>"resource-state-message (text(MAX))"</a:t>
            </a:r>
          </a:p>
          <a:p>
            <a:pPr/>
            <a:r>
              <a:t>"resource-state-reasons (1setOf type2 keyword)"</a:t>
            </a:r>
          </a:p>
          <a:p>
            <a:pPr lvl="1"/>
            <a:r>
              <a:t>'cancel-requested','install-requested','resource-incoming'</a:t>
            </a:r>
          </a:p>
          <a:p>
            <a:pPr/>
            <a:r>
              <a:t>"resource-string-version (text(127))"</a:t>
            </a:r>
          </a:p>
        </p:txBody>
      </p:sp>
      <p:sp>
        <p:nvSpPr>
          <p:cNvPr id="272" name="Shape 272"/>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4" name="Shape 274"/>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5"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6" name="Shape 27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7" name="Shape 277"/>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78" name="Shape 278"/>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9" name="Shape 279"/>
          <p:cNvSpPr/>
          <p:nvPr>
            <p:ph type="title"/>
          </p:nvPr>
        </p:nvSpPr>
        <p:spPr>
          <a:prstGeom prst="rect">
            <a:avLst/>
          </a:prstGeom>
        </p:spPr>
        <p:txBody>
          <a:bodyPr/>
          <a:lstStyle/>
          <a:p>
            <a:pPr/>
            <a:r>
              <a:t>IPP Resource Status Attributes (con't)</a:t>
            </a:r>
            <a:br/>
            <a:r>
              <a:t>(Read-Only)</a:t>
            </a:r>
          </a:p>
        </p:txBody>
      </p:sp>
      <p:sp>
        <p:nvSpPr>
          <p:cNvPr id="280" name="Shape 280"/>
          <p:cNvSpPr/>
          <p:nvPr>
            <p:ph type="body" idx="1"/>
          </p:nvPr>
        </p:nvSpPr>
        <p:spPr>
          <a:prstGeom prst="rect">
            <a:avLst/>
          </a:prstGeom>
        </p:spPr>
        <p:txBody>
          <a:bodyPr/>
          <a:lstStyle/>
          <a:p>
            <a:pPr/>
            <a:r>
              <a:t>"resource-type (type2 keyword)"</a:t>
            </a:r>
          </a:p>
          <a:p>
            <a:pPr lvl="1"/>
            <a:r>
              <a:t>'executable-firmware', 'executable-software', 'static-font', 'static-form', 'static-icc-profile', 'static-image', 'static-logo', 'template-document', 'template-job', 'template-printer'</a:t>
            </a:r>
          </a:p>
          <a:p>
            <a:pPr/>
            <a:r>
              <a:t>"resource-uuid (uri)"</a:t>
            </a:r>
          </a:p>
          <a:p>
            <a:pPr/>
            <a:r>
              <a:t>"resource-version (octetString(16))"</a:t>
            </a:r>
          </a:p>
          <a:p>
            <a:pPr/>
            <a:r>
              <a:t>"time-at-canceled (integer(MIN:MAX) | no-value)"</a:t>
            </a:r>
          </a:p>
          <a:p>
            <a:pPr/>
            <a:r>
              <a:t>"time-at-creation (integer(MIN:MAX))"</a:t>
            </a:r>
          </a:p>
          <a:p>
            <a:pPr/>
            <a:r>
              <a:t>"time-at-installed (integer(MIN:MAX) | no-value)"</a:t>
            </a:r>
            <a:br/>
          </a:p>
          <a:p>
            <a:pPr/>
            <a:r>
              <a:t>Question: Do we want to expose the resource allocation count, e.g., "resource-use-count (integer(0:MAX))"?</a:t>
            </a:r>
          </a:p>
          <a:p>
            <a:pPr lvl="1"/>
            <a:r>
              <a:t>Implementations already need to track this</a:t>
            </a:r>
          </a:p>
          <a:p>
            <a:pPr lvl="1"/>
            <a:r>
              <a:t>Cancel-Resource is delayed when a resource is allocated to a Job, Printer, or System (running firmware)</a:t>
            </a:r>
          </a:p>
        </p:txBody>
      </p:sp>
      <p:sp>
        <p:nvSpPr>
          <p:cNvPr id="281" name="Shape 28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3" name="Shape 28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4" name="Shape 284"/>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5"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6" name="Shape 286"/>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87" name="Shape 287"/>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8" name="Shape 288"/>
          <p:cNvSpPr/>
          <p:nvPr>
            <p:ph type="title"/>
          </p:nvPr>
        </p:nvSpPr>
        <p:spPr>
          <a:prstGeom prst="rect">
            <a:avLst/>
          </a:prstGeom>
        </p:spPr>
        <p:txBody>
          <a:bodyPr/>
          <a:lstStyle/>
          <a:p>
            <a:pPr/>
            <a:r>
              <a:t>IPP Resource Life Cycle</a:t>
            </a:r>
          </a:p>
        </p:txBody>
      </p:sp>
      <p:sp>
        <p:nvSpPr>
          <p:cNvPr id="289" name="Shape 28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90" name="pasted-image.pdf"/>
          <p:cNvPicPr>
            <a:picLocks noChangeAspect="1"/>
          </p:cNvPicPr>
          <p:nvPr/>
        </p:nvPicPr>
        <p:blipFill>
          <a:blip r:embed="rId3">
            <a:extLst/>
          </a:blip>
          <a:stretch>
            <a:fillRect/>
          </a:stretch>
        </p:blipFill>
        <p:spPr>
          <a:xfrm>
            <a:off x="2161961" y="2062621"/>
            <a:ext cx="8680878" cy="6985001"/>
          </a:xfrm>
          <a:prstGeom prst="rect">
            <a:avLst/>
          </a:prstGeom>
        </p:spPr>
      </p:pic>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2" name="Shape 29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3" name="Shape 293"/>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94"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95" name="Shape 295"/>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296" name="Shape 296"/>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97" name="Shape 297"/>
          <p:cNvSpPr/>
          <p:nvPr>
            <p:ph type="ctrTitle"/>
          </p:nvPr>
        </p:nvSpPr>
        <p:spPr>
          <a:prstGeom prst="rect">
            <a:avLst/>
          </a:prstGeom>
        </p:spPr>
        <p:txBody>
          <a:bodyPr/>
          <a:lstStyle/>
          <a:p>
            <a:pPr/>
            <a:r>
              <a:t>Next Steps</a:t>
            </a:r>
          </a:p>
        </p:txBody>
      </p:sp>
      <p:sp>
        <p:nvSpPr>
          <p:cNvPr id="298" name="Shape 298"/>
          <p:cNvSpPr/>
          <p:nvPr>
            <p:ph type="subTitle" sz="half" idx="1"/>
          </p:nvPr>
        </p:nvSpPr>
        <p:spPr>
          <a:prstGeom prst="rect">
            <a:avLst/>
          </a:prstGeom>
        </p:spPr>
        <p:txBody>
          <a:bodyPr/>
          <a:lstStyle/>
          <a:p>
            <a:pPr/>
          </a:p>
        </p:txBody>
      </p:sp>
      <p:sp>
        <p:nvSpPr>
          <p:cNvPr id="299" name="Shape 299"/>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1" name="Shape 30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2" name="Shape 30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4" name="Shape 304"/>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305" name="Shape 305"/>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6" name="Shape 306"/>
          <p:cNvSpPr/>
          <p:nvPr>
            <p:ph type="title"/>
          </p:nvPr>
        </p:nvSpPr>
        <p:spPr>
          <a:prstGeom prst="rect">
            <a:avLst/>
          </a:prstGeom>
        </p:spPr>
        <p:txBody>
          <a:bodyPr/>
          <a:lstStyle/>
          <a:p>
            <a:pPr/>
            <a:r>
              <a:t>Next Steps</a:t>
            </a:r>
          </a:p>
        </p:txBody>
      </p:sp>
      <p:sp>
        <p:nvSpPr>
          <p:cNvPr id="307" name="Shape 307"/>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308" name="IPP Schedule.pdf"/>
          <p:cNvPicPr>
            <a:picLocks noChangeAspect="1"/>
          </p:cNvPicPr>
          <p:nvPr/>
        </p:nvPicPr>
        <p:blipFill>
          <a:blip r:embed="rId3">
            <a:extLst/>
          </a:blip>
          <a:stretch>
            <a:fillRect/>
          </a:stretch>
        </p:blipFill>
        <p:spPr>
          <a:xfrm>
            <a:off x="1087658" y="1745121"/>
            <a:ext cx="10829484" cy="7620001"/>
          </a:xfrm>
          <a:prstGeom prst="rect">
            <a:avLst/>
          </a:prstGeom>
        </p:spPr>
      </p:pic>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0" name="Shape 31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2" name="Shape 31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3" name="Shape 313"/>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314" name="Shape 314"/>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5" name="Shape 315"/>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16" name="Shape 316"/>
          <p:cNvSpPr/>
          <p:nvPr>
            <p:ph type="title"/>
          </p:nvPr>
        </p:nvSpPr>
        <p:spPr>
          <a:prstGeom prst="rect">
            <a:avLst/>
          </a:prstGeom>
        </p:spPr>
        <p:txBody>
          <a:bodyPr/>
          <a:lstStyle/>
          <a:p>
            <a:pPr/>
            <a:r>
              <a:t>Next Steps</a:t>
            </a:r>
          </a:p>
        </p:txBody>
      </p:sp>
      <p:sp>
        <p:nvSpPr>
          <p:cNvPr id="317" name="Shape 317"/>
          <p:cNvSpPr/>
          <p:nvPr>
            <p:ph type="body" idx="1"/>
          </p:nvPr>
        </p:nvSpPr>
        <p:spPr>
          <a:prstGeom prst="rect">
            <a:avLst/>
          </a:prstGeom>
        </p:spPr>
        <p:txBody>
          <a:bodyPr/>
          <a:lstStyle/>
          <a:p>
            <a:pPr marL="383539" indent="-342899">
              <a:defRPr sz="2400"/>
            </a:pPr>
            <a:r>
              <a:t>Advance IPP/1.1 to IETF Internet Standard</a:t>
            </a:r>
          </a:p>
          <a:p>
            <a:pPr lvl="1" marL="783590" indent="-285750"/>
            <a:r>
              <a:t>IETF process to advance to Internet Standard once RFCs are published... </a:t>
            </a:r>
          </a:p>
          <a:p>
            <a:pPr marL="383539" indent="-342899">
              <a:defRPr sz="2400"/>
            </a:pPr>
            <a:r>
              <a:t>IPP System Service</a:t>
            </a:r>
          </a:p>
          <a:p>
            <a:pPr lvl="1" marL="783590" indent="-285750"/>
            <a:r>
              <a:t>Prototype working draft in Q4 2016/Q1 2017</a:t>
            </a:r>
          </a:p>
          <a:p>
            <a:pPr marL="383539" indent="-342899">
              <a:defRPr sz="2400"/>
            </a:pPr>
            <a:r>
              <a:t>IPP 3D Printing Extensions</a:t>
            </a:r>
          </a:p>
          <a:p>
            <a:pPr lvl="1" marL="783590" indent="-285750"/>
            <a:r>
              <a:t>PWG Last Call in Q4 2016</a:t>
            </a:r>
          </a:p>
          <a:p>
            <a:pPr marL="383539" indent="-342899">
              <a:defRPr sz="2400"/>
            </a:pPr>
            <a:r>
              <a:t>IPP Finishings 2.1</a:t>
            </a:r>
          </a:p>
          <a:p>
            <a:pPr lvl="1" marL="783590" indent="-285750"/>
            <a:r>
              <a:t>PWG Call for Objections in Q4 2016</a:t>
            </a:r>
          </a:p>
          <a:p>
            <a:pPr marL="383539" indent="-342899">
              <a:defRPr sz="2400"/>
            </a:pPr>
            <a:r>
              <a:t>IPP Everywhere Printer Self-Certification Manual v1.1</a:t>
            </a:r>
          </a:p>
          <a:p>
            <a:pPr lvl="1" marL="783590" indent="-285750"/>
            <a:r>
              <a:t>Interim working draft in Q1 2017</a:t>
            </a:r>
          </a:p>
          <a:p>
            <a:pPr marL="383539" indent="-342899">
              <a:defRPr sz="2400"/>
            </a:pPr>
            <a:r>
              <a:t>IPP Transform Service v1.0</a:t>
            </a:r>
          </a:p>
          <a:p>
            <a:pPr lvl="1" marL="783590" indent="-285750"/>
            <a:r>
              <a:t>Initial working draft in Q1 2017</a:t>
            </a:r>
          </a:p>
          <a:p>
            <a:pPr marL="383539" indent="-342899">
              <a:defRPr sz="2400"/>
            </a:pPr>
            <a:r>
              <a:t>Other errata (IPP State, etc.) in 2017</a:t>
            </a:r>
          </a:p>
          <a:p>
            <a:pPr lvl="1" marL="840739" indent="-342899"/>
            <a:r>
              <a:t>Specific documents for 2017?</a:t>
            </a:r>
          </a:p>
          <a:p>
            <a:pPr lvl="1" marL="840739" indent="-342899"/>
            <a:r>
              <a:t>Volunteers?</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9" name="Shape 31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1" name="Shape 32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2" name="Shape 32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323" name="Shape 32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4" name="Shape 324"/>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25" name="Shape 325"/>
          <p:cNvSpPr/>
          <p:nvPr>
            <p:ph type="title"/>
          </p:nvPr>
        </p:nvSpPr>
        <p:spPr>
          <a:prstGeom prst="rect">
            <a:avLst/>
          </a:prstGeom>
        </p:spPr>
        <p:txBody>
          <a:bodyPr/>
          <a:lstStyle/>
          <a:p>
            <a:pPr/>
            <a:r>
              <a:t>More Information</a:t>
            </a:r>
          </a:p>
        </p:txBody>
      </p:sp>
      <p:sp>
        <p:nvSpPr>
          <p:cNvPr id="326" name="Shape 326"/>
          <p:cNvSpPr/>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weekly phone conferences announced on the IPP mailing list</a:t>
            </a:r>
          </a:p>
          <a:p>
            <a:pPr lvl="1"/>
            <a:r>
              <a:t>Next conference calls November 30, 2016 and December 14, 2016 at 1pm ET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Shape 8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Shape 8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90" name="Shape 9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Shape 91"/>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2" name="Shape 92"/>
          <p:cNvSpPr/>
          <p:nvPr>
            <p:ph type="title"/>
          </p:nvPr>
        </p:nvSpPr>
        <p:spPr>
          <a:prstGeom prst="rect">
            <a:avLst/>
          </a:prstGeom>
        </p:spPr>
        <p:txBody>
          <a:bodyPr/>
          <a:lstStyle/>
          <a:p>
            <a:pPr/>
            <a:r>
              <a:t>Agenda</a:t>
            </a:r>
          </a:p>
        </p:txBody>
      </p:sp>
      <p:graphicFrame>
        <p:nvGraphicFramePr>
          <p:cNvPr id="93" name="Table 93"/>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1:30 - 3:00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IPP/1.1 Updates, IPP Finishings 2.1</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3:00 - 3:15</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0">
                      <a:miter lim="400000"/>
                    </a:lnT>
                    <a:lnB w="0">
                      <a:miter lim="400000"/>
                    </a:lnB>
                  </a:tcPr>
                </a:tc>
              </a:tr>
              <a:tr h="838200">
                <a:tc>
                  <a:txBody>
                    <a:bodyPr/>
                    <a:lstStyle/>
                    <a:p>
                      <a:pPr marR="57799" algn="l" defTabSz="1295400">
                        <a:spcBef>
                          <a:spcPts val="600"/>
                        </a:spcBef>
                        <a:tabLst>
                          <a:tab pos="1295400" algn="l"/>
                        </a:tabLst>
                        <a:defRPr sz="1800">
                          <a:uFillTx/>
                        </a:defRPr>
                      </a:pPr>
                      <a:r>
                        <a:rPr sz="2400">
                          <a:uFill>
                            <a:solidFill>
                              <a:srgbClr val="000000"/>
                            </a:solidFill>
                          </a:uFill>
                          <a:sym typeface="Verdana"/>
                        </a:rPr>
                        <a:t>3:15 - 5:00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Everywhere Printer Self-Certification,     IPP 3D Printing Extensions</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94" name="Shape 94"/>
          <p:cNvSpPr/>
          <p:nvPr/>
        </p:nvSpPr>
        <p:spPr>
          <a:xfrm>
            <a:off x="1416050" y="1997334"/>
            <a:ext cx="373943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November 14, 2016</a:t>
            </a:r>
          </a:p>
        </p:txBody>
      </p:sp>
      <p:graphicFrame>
        <p:nvGraphicFramePr>
          <p:cNvPr id="95" name="Table 95"/>
          <p:cNvGraphicFramePr/>
          <p:nvPr/>
        </p:nvGraphicFramePr>
        <p:xfrm>
          <a:off x="1441449" y="6351603"/>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1:00 - 4:00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 Next Steps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bl>
          </a:graphicData>
        </a:graphic>
      </p:graphicFrame>
      <p:sp>
        <p:nvSpPr>
          <p:cNvPr id="96" name="Shape 96"/>
          <p:cNvSpPr/>
          <p:nvPr/>
        </p:nvSpPr>
        <p:spPr>
          <a:xfrm>
            <a:off x="1416050" y="5728334"/>
            <a:ext cx="373943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November 15, 2016</a:t>
            </a:r>
          </a:p>
        </p:txBody>
      </p:sp>
      <p:sp>
        <p:nvSpPr>
          <p:cNvPr id="97" name="Shape 97"/>
          <p:cNvSpPr/>
          <p:nvPr/>
        </p:nvSpPr>
        <p:spPr>
          <a:xfrm>
            <a:off x="787400" y="5698048"/>
            <a:ext cx="10845800" cy="2424711"/>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Shape 9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1" name="Shape 10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2" name="Shape 10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03" name="Shape 10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4" name="Shape 104"/>
          <p:cNvSpPr/>
          <p:nvPr>
            <p:ph type="title"/>
          </p:nvPr>
        </p:nvSpPr>
        <p:spPr>
          <a:prstGeom prst="rect">
            <a:avLst/>
          </a:prstGeom>
        </p:spPr>
        <p:txBody>
          <a:bodyPr/>
          <a:lstStyle/>
          <a:p>
            <a:pPr/>
            <a:r>
              <a:t>Charter</a:t>
            </a:r>
          </a:p>
        </p:txBody>
      </p:sp>
      <p:sp>
        <p:nvSpPr>
          <p:cNvPr id="105" name="Shape 105"/>
          <p:cNvSpPr/>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http://ftp.pwg.org/pub/pwg/ipp/charter/ch-ipp-charter-20151225.pdf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06" name="Shape 106"/>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Shape 10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0" name="Shape 11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1" name="Shape 11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12" name="Shape 11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3" name="Shape 11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4" name="Shape 114"/>
          <p:cNvSpPr/>
          <p:nvPr>
            <p:ph type="title"/>
          </p:nvPr>
        </p:nvSpPr>
        <p:spPr>
          <a:prstGeom prst="rect">
            <a:avLst/>
          </a:prstGeom>
        </p:spPr>
        <p:txBody>
          <a:bodyPr/>
          <a:lstStyle/>
          <a:p>
            <a:pPr/>
            <a:r>
              <a:t>Officers</a:t>
            </a:r>
          </a:p>
        </p:txBody>
      </p:sp>
      <p:sp>
        <p:nvSpPr>
          <p:cNvPr id="115" name="Shape 115"/>
          <p:cNvSpPr/>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(SYSTEM), IETF IPP/1.1</a:t>
            </a:r>
          </a:p>
          <a:p>
            <a:pPr lvl="1"/>
            <a:r>
              <a:t>Michael Sweet (Apple) – IPP System Service (SYSTEM), IETF IPP/1.1, IPP 3D Printing Extensions</a:t>
            </a:r>
          </a:p>
          <a:p>
            <a:pPr lvl="1"/>
            <a:r>
              <a:t>Smith Kennedy (HP Inc.) – IPP Finishings 2.1</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Shape 11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9" name="Shape 11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0" name="Shape 12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21" name="Shape 12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2" name="Shape 122"/>
          <p:cNvSpPr/>
          <p:nvPr>
            <p:ph type="title"/>
          </p:nvPr>
        </p:nvSpPr>
        <p:spPr>
          <a:prstGeom prst="rect">
            <a:avLst/>
          </a:prstGeom>
        </p:spPr>
        <p:txBody>
          <a:bodyPr/>
          <a:lstStyle/>
          <a:p>
            <a:pPr/>
            <a:r>
              <a:t>Status (1/3)</a:t>
            </a:r>
          </a:p>
        </p:txBody>
      </p:sp>
      <p:sp>
        <p:nvSpPr>
          <p:cNvPr id="123" name="Shape 123"/>
          <p:cNvSpPr/>
          <p:nvPr>
            <p:ph type="body" idx="1"/>
          </p:nvPr>
        </p:nvSpPr>
        <p:spPr>
          <a:prstGeom prst="rect">
            <a:avLst/>
          </a:prstGeom>
        </p:spPr>
        <p:txBody>
          <a:bodyPr/>
          <a:lstStyle/>
          <a:p>
            <a:pPr/>
            <a:r>
              <a:t>IETF RFCs in development:</a:t>
            </a:r>
          </a:p>
          <a:p>
            <a:pPr lvl="1"/>
            <a:r>
              <a:t>IETF IPP/1.1: Encoding and Transport (obsoletes RFC 2910/3382)</a:t>
            </a:r>
            <a:br/>
            <a:r>
              <a:t>					- IESG Approved,</a:t>
            </a:r>
            <a:br/>
            <a:r>
              <a:t>					  RFC Editor's queue</a:t>
            </a:r>
          </a:p>
          <a:p>
            <a:pPr lvl="1"/>
            <a:r>
              <a:t>IETF IPP/1.1: Model and Semantics (obsoletes RFC 2911/3381/3382)</a:t>
            </a:r>
            <a:br/>
            <a:r>
              <a:t>					- IESG Approved,</a:t>
            </a:r>
            <a:br/>
            <a:r>
              <a:t>					  RFC Editor's queue</a:t>
            </a:r>
            <a:br/>
          </a:p>
          <a:p>
            <a:pPr/>
            <a:r>
              <a:t>PWG Specifications in development:</a:t>
            </a:r>
          </a:p>
          <a:p>
            <a:pPr lvl="1"/>
            <a:r>
              <a:t>IPP 3D Printing Extensions (3D)	- Prototype Draft </a:t>
            </a:r>
          </a:p>
          <a:p>
            <a:pPr lvl="1"/>
            <a:r>
              <a:t>IPP System Service (SYSTEM)	- Interim Draft</a:t>
            </a:r>
          </a:p>
          <a:p>
            <a:pPr lvl="1"/>
            <a:r>
              <a:t>IPP Finishings 2.1 (FIN)		- Stable Draft, WG Last Call</a:t>
            </a:r>
          </a:p>
        </p:txBody>
      </p:sp>
      <p:sp>
        <p:nvSpPr>
          <p:cNvPr id="124" name="Shape 124"/>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8" name="Shape 12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9" name="Shape 12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30" name="Shape 13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1" name="Shape 131"/>
          <p:cNvSpPr/>
          <p:nvPr>
            <p:ph type="title"/>
          </p:nvPr>
        </p:nvSpPr>
        <p:spPr>
          <a:prstGeom prst="rect">
            <a:avLst/>
          </a:prstGeom>
        </p:spPr>
        <p:txBody>
          <a:bodyPr/>
          <a:lstStyle/>
          <a:p>
            <a:pPr/>
            <a:r>
              <a:t>Status (2/3)</a:t>
            </a:r>
          </a:p>
        </p:txBody>
      </p:sp>
      <p:sp>
        <p:nvSpPr>
          <p:cNvPr id="132" name="Shape 132"/>
          <p:cNvSpPr/>
          <p:nvPr>
            <p:ph type="body" idx="1"/>
          </p:nvPr>
        </p:nvSpPr>
        <p:spPr>
          <a:prstGeom prst="rect">
            <a:avLst/>
          </a:prstGeom>
        </p:spPr>
        <p:txBody>
          <a:bodyPr/>
          <a:lstStyle/>
          <a:p>
            <a:pPr/>
            <a:r>
              <a:t>Recent Full Standard:</a:t>
            </a:r>
          </a:p>
          <a:p>
            <a:pPr lvl="1"/>
            <a:r>
              <a:t>PWG 5100.12-2015: IPP 2.0, 2.1, and 2.2</a:t>
            </a:r>
          </a:p>
          <a:p>
            <a:pPr/>
            <a:r>
              <a:t>Recent Candidate Standards:</a:t>
            </a:r>
          </a:p>
          <a:p>
            <a:pPr lvl="1"/>
            <a:r>
              <a:t>PWG 5100.20-2016: IPP Everywhere Printer Self-Certification Manual v1.0 (SELFCERT)</a:t>
            </a:r>
          </a:p>
          <a:p>
            <a:pPr lvl="1"/>
            <a:r>
              <a:t>PWG 5100.19-2015: IPP Implementor's Guide v2.0 (IG)</a:t>
            </a:r>
          </a:p>
          <a:p>
            <a:pPr lvl="1"/>
            <a:r>
              <a:t>PWG 5100.18-2015: IPP Shared Infrastructure Extensions (INFRA)</a:t>
            </a:r>
          </a:p>
          <a:p>
            <a:pPr/>
            <a:r>
              <a:t>Recent IETF RFCs:</a:t>
            </a:r>
          </a:p>
          <a:p>
            <a:pPr lvl="1"/>
            <a:r>
              <a:t>RFC 7612: LDAP Schema for Printer Services</a:t>
            </a:r>
          </a:p>
          <a:p>
            <a:pPr lvl="1"/>
            <a:r>
              <a:t>RFC 7472: IPP over HTTPS Transport Binding and “ipps” URI Scheme</a:t>
            </a:r>
          </a:p>
        </p:txBody>
      </p:sp>
      <p:sp>
        <p:nvSpPr>
          <p:cNvPr id="133" name="Shape 133"/>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Shape 135"/>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6"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7" name="Shape 13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8" name="Shape 13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39" name="Shape 13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0" name="Shape 140"/>
          <p:cNvSpPr/>
          <p:nvPr>
            <p:ph type="title"/>
          </p:nvPr>
        </p:nvSpPr>
        <p:spPr>
          <a:prstGeom prst="rect">
            <a:avLst/>
          </a:prstGeom>
        </p:spPr>
        <p:txBody>
          <a:bodyPr/>
          <a:lstStyle/>
          <a:p>
            <a:pPr/>
            <a:r>
              <a:t>Status (3/3)</a:t>
            </a:r>
          </a:p>
        </p:txBody>
      </p:sp>
      <p:sp>
        <p:nvSpPr>
          <p:cNvPr id="141" name="Shape 141"/>
          <p:cNvSpPr/>
          <p:nvPr>
            <p:ph type="body" idx="1"/>
          </p:nvPr>
        </p:nvSpPr>
        <p:spPr>
          <a:prstGeom prst="rect">
            <a:avLst/>
          </a:prstGeom>
        </p:spPr>
        <p:txBody>
          <a:bodyPr/>
          <a:lstStyle/>
          <a:p>
            <a:pPr/>
            <a:r>
              <a:t>Up-to-date pending IANA registrations online:</a:t>
            </a:r>
          </a:p>
          <a:p>
            <a:pPr lvl="1"/>
            <a:r>
              <a:t>http://www.pwg.org/ipp/ipp-registrations.xml</a:t>
            </a:r>
          </a:p>
          <a:p>
            <a:pPr lvl="1"/>
            <a:r>
              <a:t>Continue to maintain this in parallel for new specifications</a:t>
            </a:r>
          </a:p>
          <a:p>
            <a:pPr lvl="1"/>
            <a:r>
              <a:t>Github repository:</a:t>
            </a:r>
          </a:p>
          <a:p>
            <a:pPr lvl="2"/>
            <a:r>
              <a:rPr>
                <a:hlinkClick r:id="rId3" invalidUrl="" action="" tgtFrame="" tooltip="" history="1" highlightClick="0" endSnd="0"/>
              </a:rPr>
              <a:t>https://github.com/istopwg/ippregistry</a:t>
            </a:r>
          </a:p>
          <a:p>
            <a:pPr/>
            <a:r>
              <a:t>IPP Everywhere Printer Self-Certifications:</a:t>
            </a:r>
          </a:p>
          <a:p>
            <a:pPr lvl="1"/>
            <a:r>
              <a:t>Submission page:</a:t>
            </a:r>
          </a:p>
          <a:p>
            <a:pPr lvl="2"/>
            <a:r>
              <a:rPr u="sng">
                <a:hlinkClick r:id="rId4" invalidUrl="" action="" tgtFrame="" tooltip="" history="1" highlightClick="0" endSnd="0"/>
              </a:rPr>
              <a:t>https://www.pwg.org/ippeveselfcert</a:t>
            </a:r>
          </a:p>
          <a:p>
            <a:pPr lvl="1"/>
            <a:r>
              <a:t>Printer listing page:</a:t>
            </a:r>
          </a:p>
          <a:p>
            <a:pPr lvl="2"/>
            <a:r>
              <a:rPr u="sng">
                <a:hlinkClick r:id="rId5" invalidUrl="" action="" tgtFrame="" tooltip="" history="1" highlightClick="0" endSnd="0"/>
              </a:rPr>
              <a:t>https://www.pwg.org/printers</a:t>
            </a:r>
          </a:p>
          <a:p>
            <a:pPr lvl="2"/>
            <a:r>
              <a:t>19 printers currently listed</a:t>
            </a: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and ipptool</a:t>
            </a:r>
          </a:p>
        </p:txBody>
      </p:sp>
      <p:sp>
        <p:nvSpPr>
          <p:cNvPr id="142" name="Shape 142"/>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Shape 144"/>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5"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6" name="Shape 14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7" name="Shape 147"/>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2016 The Printer Working Group. All rights reserved. The IPP Everywhere and PWG logos are registered trademarks of the IEEE-ISTO.</a:t>
            </a:r>
          </a:p>
        </p:txBody>
      </p:sp>
      <p:sp>
        <p:nvSpPr>
          <p:cNvPr id="148" name="Shape 148"/>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9" name="Shape 149"/>
          <p:cNvSpPr/>
          <p:nvPr>
            <p:ph type="title"/>
          </p:nvPr>
        </p:nvSpPr>
        <p:spPr>
          <a:prstGeom prst="rect">
            <a:avLst/>
          </a:prstGeom>
        </p:spPr>
        <p:txBody>
          <a:bodyPr/>
          <a:lstStyle/>
          <a:p>
            <a:pPr/>
            <a:r>
              <a:t>IETF IPP/1.1 Updates</a:t>
            </a:r>
          </a:p>
        </p:txBody>
      </p:sp>
      <p:sp>
        <p:nvSpPr>
          <p:cNvPr id="150" name="Shape 150"/>
          <p:cNvSpPr/>
          <p:nvPr>
            <p:ph type="body" idx="1"/>
          </p:nvPr>
        </p:nvSpPr>
        <p:spPr>
          <a:prstGeom prst="rect">
            <a:avLst/>
          </a:prstGeom>
        </p:spPr>
        <p:txBody>
          <a:bodyPr/>
          <a:lstStyle/>
          <a:p>
            <a:pPr/>
            <a:r>
              <a:t>Developing two new RFCs to replace (obsolete) RFCs 2910, 2911, 3381 (deprecated job progress attributes), and 3382 (collection attribute syntax)</a:t>
            </a:r>
          </a:p>
          <a:p>
            <a:pPr/>
            <a:r>
              <a:t>Stable drafts:</a:t>
            </a:r>
          </a:p>
          <a:p>
            <a:pPr lvl="1"/>
            <a:r>
              <a:rPr u="sng">
                <a:hlinkClick r:id="rId3" invalidUrl="" action="" tgtFrame="" tooltip="" history="1" highlightClick="0" endSnd="0"/>
              </a:rPr>
              <a:t>http://tools.ietf.org/html/draft-sweet-rfc2910bis</a:t>
            </a:r>
          </a:p>
          <a:p>
            <a:pPr lvl="1"/>
            <a:r>
              <a:rPr u="sng">
                <a:hlinkClick r:id="rId4" invalidUrl="" action="" tgtFrame="" tooltip="" history="1" highlightClick="0" endSnd="0"/>
              </a:rPr>
              <a:t>http://tools.ietf.org/html/draft-sweet-rfc2911bis</a:t>
            </a:r>
          </a:p>
          <a:p>
            <a:pPr lvl="1">
              <a:defRPr i="1"/>
            </a:pPr>
            <a:r>
              <a:t>Both are approved and awaiting publication</a:t>
            </a:r>
          </a:p>
          <a:p>
            <a:pPr lvl="1">
              <a:defRPr i="1"/>
            </a:pPr>
            <a:r>
              <a:t>RFCs will eventually be advanced to IETF Internet Standard through status change (IETF process)</a:t>
            </a:r>
          </a:p>
          <a:p>
            <a:pPr/>
            <a:r>
              <a:t>Proposed schedule:</a:t>
            </a:r>
          </a:p>
          <a:p>
            <a:pPr lvl="1"/>
            <a:r>
              <a:t>RFC Publication - Q4 2016</a:t>
            </a:r>
          </a:p>
        </p:txBody>
      </p:sp>
      <p:sp>
        <p:nvSpPr>
          <p:cNvPr id="151" name="Shape 151"/>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