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hape 79"/>
          <p:cNvSpPr/>
          <p:nvPr>
            <p:ph type="sldImg"/>
          </p:nvPr>
        </p:nvSpPr>
        <p:spPr>
          <a:xfrm>
            <a:off x="1143000" y="685800"/>
            <a:ext cx="4572000" cy="3429000"/>
          </a:xfrm>
          <a:prstGeom prst="rect">
            <a:avLst/>
          </a:prstGeom>
        </p:spPr>
        <p:txBody>
          <a:bodyPr/>
          <a:lstStyle/>
          <a:p>
            <a:pPr/>
          </a:p>
        </p:txBody>
      </p:sp>
      <p:sp>
        <p:nvSpPr>
          <p:cNvPr id="80" name="Shape 8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le">
    <p:spTree>
      <p:nvGrpSpPr>
        <p:cNvPr id="1" name=""/>
        <p:cNvGrpSpPr/>
        <p:nvPr/>
      </p:nvGrpSpPr>
      <p:grpSpPr>
        <a:xfrm>
          <a:off x="0" y="0"/>
          <a:ext cx="0" cy="0"/>
          <a:chOff x="0" y="0"/>
          <a:chExt cx="0" cy="0"/>
        </a:xfrm>
      </p:grpSpPr>
      <p:sp>
        <p:nvSpPr>
          <p:cNvPr id="16" name="Shape 1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Shape 17"/>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Shape 19"/>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20" name="Shape 20"/>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Shape 21"/>
          <p:cNvSpPr/>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Shape 22"/>
          <p:cNvSpPr/>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Bullet Slide">
    <p:spTree>
      <p:nvGrpSpPr>
        <p:cNvPr id="1" name=""/>
        <p:cNvGrpSpPr/>
        <p:nvPr/>
      </p:nvGrpSpPr>
      <p:grpSpPr>
        <a:xfrm>
          <a:off x="0" y="0"/>
          <a:ext cx="0" cy="0"/>
          <a:chOff x="0" y="0"/>
          <a:chExt cx="0" cy="0"/>
        </a:xfrm>
      </p:grpSpPr>
      <p:sp>
        <p:nvSpPr>
          <p:cNvPr id="30" name="Shape 30"/>
          <p:cNvSpPr/>
          <p:nvPr>
            <p:ph type="title"/>
          </p:nvPr>
        </p:nvSpPr>
        <p:spPr>
          <a:prstGeom prst="rect">
            <a:avLst/>
          </a:prstGeom>
        </p:spPr>
        <p:txBody>
          <a:bodyPr/>
          <a:lstStyle/>
          <a:p>
            <a:pPr/>
            <a:r>
              <a:t>Title Text</a:t>
            </a:r>
          </a:p>
        </p:txBody>
      </p:sp>
      <p:sp>
        <p:nvSpPr>
          <p:cNvPr id="31" name="Shape 31"/>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hape 3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Diagram Slide">
    <p:spTree>
      <p:nvGrpSpPr>
        <p:cNvPr id="1" name=""/>
        <p:cNvGrpSpPr/>
        <p:nvPr/>
      </p:nvGrpSpPr>
      <p:grpSpPr>
        <a:xfrm>
          <a:off x="0" y="0"/>
          <a:ext cx="0" cy="0"/>
          <a:chOff x="0" y="0"/>
          <a:chExt cx="0" cy="0"/>
        </a:xfrm>
      </p:grpSpPr>
      <p:sp>
        <p:nvSpPr>
          <p:cNvPr id="39" name="Shape 3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Shape 40"/>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Shape 4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43" name="Shape 4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Shape 44"/>
          <p:cNvSpPr/>
          <p:nvPr>
            <p:ph type="title"/>
          </p:nvPr>
        </p:nvSpPr>
        <p:spPr>
          <a:xfrm>
            <a:off x="647700" y="65475"/>
            <a:ext cx="10782300" cy="1447801"/>
          </a:xfrm>
          <a:prstGeom prst="rect">
            <a:avLst/>
          </a:prstGeom>
        </p:spPr>
        <p:txBody>
          <a:bodyPr/>
          <a:lstStyle/>
          <a:p>
            <a:pPr/>
            <a:r>
              <a:t>Title Text</a:t>
            </a:r>
          </a:p>
        </p:txBody>
      </p:sp>
      <p:sp>
        <p:nvSpPr>
          <p:cNvPr id="45" name="Shape 4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2-Column Slide">
    <p:spTree>
      <p:nvGrpSpPr>
        <p:cNvPr id="1" name=""/>
        <p:cNvGrpSpPr/>
        <p:nvPr/>
      </p:nvGrpSpPr>
      <p:grpSpPr>
        <a:xfrm>
          <a:off x="0" y="0"/>
          <a:ext cx="0" cy="0"/>
          <a:chOff x="0" y="0"/>
          <a:chExt cx="0" cy="0"/>
        </a:xfrm>
      </p:grpSpPr>
      <p:sp>
        <p:nvSpPr>
          <p:cNvPr id="52" name="Shape 5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Shape 53"/>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Shape 5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56" name="Shape 5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Shape 57"/>
          <p:cNvSpPr/>
          <p:nvPr>
            <p:ph type="title"/>
          </p:nvPr>
        </p:nvSpPr>
        <p:spPr>
          <a:xfrm>
            <a:off x="647700" y="65475"/>
            <a:ext cx="10744200" cy="1447801"/>
          </a:xfrm>
          <a:prstGeom prst="rect">
            <a:avLst/>
          </a:prstGeom>
        </p:spPr>
        <p:txBody>
          <a:bodyPr/>
          <a:lstStyle/>
          <a:p>
            <a:pPr/>
            <a:r>
              <a:t>Title Text</a:t>
            </a:r>
          </a:p>
        </p:txBody>
      </p:sp>
      <p:sp>
        <p:nvSpPr>
          <p:cNvPr id="58" name="Shape 58"/>
          <p:cNvSpPr/>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hape 5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0" showMasterPhAnim="1">
  <p:cSld name="Bullet Slide">
    <p:spTree>
      <p:nvGrpSpPr>
        <p:cNvPr id="1" name=""/>
        <p:cNvGrpSpPr/>
        <p:nvPr/>
      </p:nvGrpSpPr>
      <p:grpSpPr>
        <a:xfrm>
          <a:off x="0" y="0"/>
          <a:ext cx="0" cy="0"/>
          <a:chOff x="0" y="0"/>
          <a:chExt cx="0" cy="0"/>
        </a:xfrm>
      </p:grpSpPr>
      <p:sp>
        <p:nvSpPr>
          <p:cNvPr id="66" name="Shape 66"/>
          <p:cNvSpPr/>
          <p:nvPr/>
        </p:nvSpPr>
        <p:spPr>
          <a:xfrm>
            <a:off x="-1" y="-1"/>
            <a:ext cx="13004801" cy="1625601"/>
          </a:xfrm>
          <a:prstGeom prst="rect">
            <a:avLst/>
          </a:prstGeom>
          <a:solidFill>
            <a:srgbClr val="5D70B7"/>
          </a:solidFill>
        </p:spPr>
        <p:txBody>
          <a:bodyPr lIns="72248" tIns="72248" rIns="72248" bIns="72248" anchor="ctr"/>
          <a:lstStyle/>
          <a:p>
            <a:pPr marL="40640" marR="40640" defTabSz="914400"/>
          </a:p>
        </p:txBody>
      </p:sp>
      <p:pic>
        <p:nvPicPr>
          <p:cNvPr id="67" name="pwg-4dark-bkgrnd-transparency.png"/>
          <p:cNvPicPr>
            <a:picLocks noChangeAspect="1"/>
          </p:cNvPicPr>
          <p:nvPr/>
        </p:nvPicPr>
        <p:blipFill>
          <a:blip r:embed="rId2">
            <a:extLst/>
          </a:blip>
          <a:stretch>
            <a:fillRect/>
          </a:stretch>
        </p:blipFill>
        <p:spPr>
          <a:xfrm>
            <a:off x="11614008" y="180622"/>
            <a:ext cx="1211455" cy="1264356"/>
          </a:xfrm>
          <a:prstGeom prst="rect">
            <a:avLst/>
          </a:prstGeom>
        </p:spPr>
      </p:pic>
      <p:sp>
        <p:nvSpPr>
          <p:cNvPr id="68" name="Shape 68"/>
          <p:cNvSpPr/>
          <p:nvPr/>
        </p:nvSpPr>
        <p:spPr>
          <a:xfrm>
            <a:off x="-1" y="9428480"/>
            <a:ext cx="13004801" cy="325121"/>
          </a:xfrm>
          <a:prstGeom prst="rect">
            <a:avLst/>
          </a:prstGeom>
          <a:solidFill>
            <a:srgbClr val="5D70B7"/>
          </a:solidFill>
          <a:ln>
            <a:miter lim="400000"/>
          </a:ln>
        </p:spPr>
        <p:txBody>
          <a:bodyPr lIns="72248" tIns="72248" rIns="72248" bIns="72248" anchor="ctr"/>
          <a:lstStyle/>
          <a:p>
            <a:pPr marL="40640" marR="40640" defTabSz="914400"/>
          </a:p>
        </p:txBody>
      </p:sp>
      <p:sp>
        <p:nvSpPr>
          <p:cNvPr id="69" name="Shape 69"/>
          <p:cNvSpPr/>
          <p:nvPr/>
        </p:nvSpPr>
        <p:spPr>
          <a:xfrm>
            <a:off x="180622" y="9482384"/>
            <a:ext cx="12065566"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marL="40640" marR="40640" defTabSz="914400">
              <a:buClr>
                <a:srgbClr val="000000"/>
              </a:buClr>
              <a:buFont typeface="Arial"/>
              <a:defRPr sz="14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70" name="Shape 70"/>
          <p:cNvSpPr/>
          <p:nvPr/>
        </p:nvSpPr>
        <p:spPr>
          <a:xfrm>
            <a:off x="12535182" y="1119857"/>
            <a:ext cx="349080" cy="234810"/>
          </a:xfrm>
          <a:prstGeom prst="rect">
            <a:avLst/>
          </a:prstGeom>
          <a:ln w="12700">
            <a:miter lim="400000"/>
          </a:ln>
          <a:extLst>
            <a:ext uri="{C572A759-6A51-4108-AA02-DFA0A04FC94B}">
              <ma14:wrappingTextBoxFlag xmlns:ma14="http://schemas.microsoft.com/office/mac/drawingml/2011/main" val="1"/>
            </a:ext>
          </a:extLst>
        </p:spPr>
        <p:txBody>
          <a:bodyPr wrap="none" lIns="72248" tIns="72248" rIns="72248" bIns="72248">
            <a:spAutoFit/>
          </a:bodyPr>
          <a:lstStyle>
            <a:lvl1pPr>
              <a:defRPr sz="700"/>
            </a:lvl1pPr>
          </a:lstStyle>
          <a:p>
            <a:pPr/>
            <a:r>
              <a:t>®</a:t>
            </a:r>
          </a:p>
        </p:txBody>
      </p:sp>
      <p:sp>
        <p:nvSpPr>
          <p:cNvPr id="71" name="Shape 71"/>
          <p:cNvSpPr/>
          <p:nvPr>
            <p:ph type="title"/>
          </p:nvPr>
        </p:nvSpPr>
        <p:spPr>
          <a:xfrm>
            <a:off x="650239" y="65475"/>
            <a:ext cx="10765086" cy="1444979"/>
          </a:xfrm>
          <a:prstGeom prst="rect">
            <a:avLst/>
          </a:prstGeom>
        </p:spPr>
        <p:txBody>
          <a:bodyPr lIns="72248" tIns="72248" rIns="72248" bIns="72248"/>
          <a:lstStyle>
            <a:lvl1pPr marL="40640" marR="40640" defTabSz="914400"/>
          </a:lstStyle>
          <a:p>
            <a:pPr/>
            <a:r>
              <a:t>Title Text</a:t>
            </a:r>
          </a:p>
        </p:txBody>
      </p:sp>
      <p:sp>
        <p:nvSpPr>
          <p:cNvPr id="72" name="Shape 72"/>
          <p:cNvSpPr/>
          <p:nvPr>
            <p:ph type="body" idx="1"/>
          </p:nvPr>
        </p:nvSpPr>
        <p:spPr>
          <a:xfrm>
            <a:off x="650239" y="1950719"/>
            <a:ext cx="11704322" cy="7477761"/>
          </a:xfrm>
          <a:prstGeom prst="rect">
            <a:avLst/>
          </a:prstGeom>
        </p:spPr>
        <p:txBody>
          <a:bodyPr lIns="72248" tIns="72248" rIns="72248" bIns="72248"/>
          <a:lstStyle>
            <a:lvl1pPr marL="508230" marR="40640" indent="-467590" defTabSz="914400">
              <a:spcBef>
                <a:spcPts val="500"/>
              </a:spcBef>
            </a:lvl1pPr>
            <a:lvl2pPr marL="878839" marR="40640" indent="-380999" defTabSz="914400">
              <a:spcBef>
                <a:spcPts val="400"/>
              </a:spcBef>
            </a:lvl2pPr>
            <a:lvl3pPr marL="1259839" marR="40640" indent="-304800" defTabSz="914400">
              <a:spcBef>
                <a:spcPts val="500"/>
              </a:spcBef>
            </a:lvl3pPr>
            <a:lvl4pPr marL="1706154" marR="40640" indent="-293914" defTabSz="914400">
              <a:spcBef>
                <a:spcPts val="300"/>
              </a:spcBef>
            </a:lvl4pPr>
            <a:lvl5pPr marL="2163354" marR="40640" indent="-293914" defTabSz="914400">
              <a:spcBef>
                <a:spcPts val="300"/>
              </a:spcBef>
            </a:lvl5pPr>
          </a:lstStyle>
          <a:p>
            <a:pPr/>
            <a:r>
              <a:t>Body Level One</a:t>
            </a:r>
          </a:p>
          <a:p>
            <a:pPr lvl="1"/>
            <a:r>
              <a:t>Body Level Two</a:t>
            </a:r>
          </a:p>
          <a:p>
            <a:pPr lvl="2"/>
            <a:r>
              <a:t>Body Level Three</a:t>
            </a:r>
          </a:p>
          <a:p>
            <a:pPr lvl="3"/>
            <a:r>
              <a:t>Body Level Four</a:t>
            </a:r>
          </a:p>
          <a:p>
            <a:pPr lvl="4"/>
            <a:r>
              <a:t>Body Level Five</a:t>
            </a:r>
          </a:p>
        </p:txBody>
      </p:sp>
      <p:sp>
        <p:nvSpPr>
          <p:cNvPr id="73" name="Shape 73"/>
          <p:cNvSpPr/>
          <p:nvPr>
            <p:ph type="sldNum" sz="quarter" idx="2"/>
          </p:nvPr>
        </p:nvSpPr>
        <p:spPr>
          <a:xfrm>
            <a:off x="12513354" y="9485293"/>
            <a:ext cx="210468" cy="197384"/>
          </a:xfrm>
          <a:prstGeom prst="rect">
            <a:avLst/>
          </a:prstGeom>
        </p:spPr>
        <p:txBody>
          <a:bodyPr/>
          <a:lstStyle>
            <a:lvl1pPr defTabSz="584200"/>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Shape 4"/>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Shape 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6" name="Shape 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Shape 7"/>
          <p:cNvSpPr/>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Shape 8"/>
          <p:cNvSpPr/>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hape 9"/>
          <p:cNvSpPr/>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system10-20151102-rev.pdf" TargetMode="Externa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3.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ndex.html" TargetMode="External"/><Relationship Id="rId4" Type="http://schemas.openxmlformats.org/officeDocument/2006/relationships/hyperlink" Target="https://www.pwg.org/mailman/listinfo/ipp" TargetMode="Externa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github.com/istopwg/ippregistry" TargetMode="Externa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tools.ietf.org/html/draft-sweet-rfc2910bis" TargetMode="External"/><Relationship Id="rId4" Type="http://schemas.openxmlformats.org/officeDocument/2006/relationships/hyperlink" Target="http://tools.ietf.org/html/draft-sweet-rfc2911bis" TargetMode="Externa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eveselfcert10-20151009.pdf" TargetMode="External"/><Relationship Id="rId4" Type="http://schemas.openxmlformats.org/officeDocument/2006/relationships/hyperlink" Target="http://www.pwg.org/ipp/" TargetMode="External"/><Relationship Id="rId5" Type="http://schemas.openxmlformats.org/officeDocument/2006/relationships/hyperlink" Target="http://beta.pwg.org/ippeveselfcert" TargetMode="External"/><Relationship Id="rId6" Type="http://schemas.openxmlformats.org/officeDocument/2006/relationships/hyperlink" Target="http://beta.pwg.org/printers" TargetMode="Externa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2" name="Shape 8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3" name="Shape 83"/>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84"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85" name="Shape 85"/>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86" name="Shape 86"/>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87" name="Shape 87"/>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88" name="Shape 88"/>
          <p:cNvSpPr/>
          <p:nvPr>
            <p:ph type="ctrTitle"/>
          </p:nvPr>
        </p:nvSpPr>
        <p:spPr>
          <a:prstGeom prst="rect">
            <a:avLst/>
          </a:prstGeom>
        </p:spPr>
        <p:txBody>
          <a:bodyPr/>
          <a:lstStyle/>
          <a:p>
            <a:pPr/>
            <a:r>
              <a:t>IPP Workgroup Session</a:t>
            </a:r>
          </a:p>
        </p:txBody>
      </p:sp>
      <p:sp>
        <p:nvSpPr>
          <p:cNvPr id="89" name="Shape 89"/>
          <p:cNvSpPr/>
          <p:nvPr>
            <p:ph type="subTitle" sz="half" idx="1"/>
          </p:nvPr>
        </p:nvSpPr>
        <p:spPr>
          <a:prstGeom prst="rect">
            <a:avLst/>
          </a:prstGeom>
        </p:spPr>
        <p:txBody>
          <a:bodyPr/>
          <a:lstStyle/>
          <a:p>
            <a:pPr marR="40639">
              <a:spcBef>
                <a:spcPts val="500"/>
              </a:spcBef>
            </a:pPr>
            <a:r>
              <a:t>November 4, 2015</a:t>
            </a:r>
          </a:p>
          <a:p>
            <a:pPr marR="40639">
              <a:spcBef>
                <a:spcPts val="500"/>
              </a:spcBef>
            </a:pPr>
            <a:r>
              <a:t>PWG F2F Meeting</a:t>
            </a:r>
          </a:p>
          <a:p>
            <a:pPr marR="40639">
              <a:spcBef>
                <a:spcPts val="500"/>
              </a:spcBef>
            </a:pPr>
            <a:r>
              <a:t>Somewhere in the Ether...</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3" name="Shape 163"/>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4"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5" name="Shape 165"/>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6" name="Shape 166"/>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167" name="Shape 167"/>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8" name="Shape 168"/>
          <p:cNvSpPr/>
          <p:nvPr>
            <p:ph type="title"/>
          </p:nvPr>
        </p:nvSpPr>
        <p:spPr>
          <a:prstGeom prst="rect">
            <a:avLst/>
          </a:prstGeom>
        </p:spPr>
        <p:txBody>
          <a:bodyPr/>
          <a:lstStyle/>
          <a:p>
            <a:pPr/>
            <a:r>
              <a:t>IPP System Service (SYSTEM)</a:t>
            </a:r>
          </a:p>
        </p:txBody>
      </p:sp>
      <p:sp>
        <p:nvSpPr>
          <p:cNvPr id="169" name="Shape 169"/>
          <p:cNvSpPr/>
          <p:nvPr>
            <p:ph type="body" idx="1"/>
          </p:nvPr>
        </p:nvSpPr>
        <p:spPr>
          <a:prstGeom prst="rect">
            <a:avLst/>
          </a:prstGeom>
        </p:spPr>
        <p:txBody>
          <a:bodyPr/>
          <a:lstStyle/>
          <a:p>
            <a:pPr/>
            <a:r>
              <a:t>Current interim draft at:</a:t>
            </a:r>
          </a:p>
          <a:p>
            <a:pPr lvl="1"/>
            <a:r>
              <a:rPr u="sng">
                <a:hlinkClick r:id="rId3" invalidUrl="" action="" tgtFrame="" tooltip="" history="1" highlightClick="0" endSnd="0"/>
              </a:rPr>
              <a:t>http://ftp.pwg.org/pub/pwg/ipp/wd/wd-ippsystem10-20151102-rev.pdf</a:t>
            </a:r>
          </a:p>
          <a:p>
            <a:pPr/>
            <a:r>
              <a:t>Proposed Schedule:</a:t>
            </a:r>
          </a:p>
          <a:p>
            <a:pPr lvl="1"/>
            <a:r>
              <a:t>Prototype draft in Q1 2016</a:t>
            </a:r>
          </a:p>
        </p:txBody>
      </p:sp>
      <p:sp>
        <p:nvSpPr>
          <p:cNvPr id="170" name="Shape 170"/>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2" name="Shape 17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3" name="Shape 173"/>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74"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75" name="Shape 175"/>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176" name="Shape 176"/>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77" name="Shape 177"/>
          <p:cNvSpPr/>
          <p:nvPr>
            <p:ph type="ctrTitle"/>
          </p:nvPr>
        </p:nvSpPr>
        <p:spPr>
          <a:prstGeom prst="rect">
            <a:avLst/>
          </a:prstGeom>
        </p:spPr>
        <p:txBody>
          <a:bodyPr/>
          <a:lstStyle/>
          <a:p>
            <a:pPr/>
            <a:r>
              <a:t>Next Steps</a:t>
            </a:r>
          </a:p>
        </p:txBody>
      </p:sp>
      <p:sp>
        <p:nvSpPr>
          <p:cNvPr id="178" name="Shape 178"/>
          <p:cNvSpPr/>
          <p:nvPr>
            <p:ph type="subTitle" sz="half" idx="1"/>
          </p:nvPr>
        </p:nvSpPr>
        <p:spPr>
          <a:prstGeom prst="rect">
            <a:avLst/>
          </a:prstGeom>
        </p:spPr>
        <p:txBody>
          <a:bodyPr/>
          <a:lstStyle/>
          <a:p>
            <a:pPr/>
          </a:p>
        </p:txBody>
      </p:sp>
      <p:sp>
        <p:nvSpPr>
          <p:cNvPr id="179" name="Shape 179"/>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1" name="Shape 181"/>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2" name="Shape 182"/>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83"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4" name="Shape 184"/>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185" name="Shape 185"/>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6" name="Shape 186"/>
          <p:cNvSpPr/>
          <p:nvPr>
            <p:ph type="title"/>
          </p:nvPr>
        </p:nvSpPr>
        <p:spPr>
          <a:prstGeom prst="rect">
            <a:avLst/>
          </a:prstGeom>
        </p:spPr>
        <p:txBody>
          <a:bodyPr/>
          <a:lstStyle/>
          <a:p>
            <a:pPr/>
            <a:r>
              <a:t>Next Steps</a:t>
            </a:r>
          </a:p>
        </p:txBody>
      </p:sp>
      <p:sp>
        <p:nvSpPr>
          <p:cNvPr id="187" name="Shape 187"/>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188" name="IPP Schedule.pdf"/>
          <p:cNvPicPr>
            <a:picLocks noChangeAspect="1"/>
          </p:cNvPicPr>
          <p:nvPr/>
        </p:nvPicPr>
        <p:blipFill>
          <a:blip r:embed="rId3">
            <a:extLst/>
          </a:blip>
          <a:stretch>
            <a:fillRect/>
          </a:stretch>
        </p:blipFill>
        <p:spPr>
          <a:xfrm>
            <a:off x="-88900" y="2138092"/>
            <a:ext cx="13004800" cy="4509308"/>
          </a:xfrm>
          <a:prstGeom prst="rect">
            <a:avLst/>
          </a:prstGeom>
        </p:spPr>
      </p:pic>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0" name="Shape 190"/>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1"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2" name="Shape 19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3" name="Shape 193"/>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194" name="Shape 194"/>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5" name="Shape 195"/>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96" name="Shape 196"/>
          <p:cNvSpPr/>
          <p:nvPr>
            <p:ph type="title"/>
          </p:nvPr>
        </p:nvSpPr>
        <p:spPr>
          <a:prstGeom prst="rect">
            <a:avLst/>
          </a:prstGeom>
        </p:spPr>
        <p:txBody>
          <a:bodyPr/>
          <a:lstStyle/>
          <a:p>
            <a:pPr/>
            <a:r>
              <a:t>Next Steps</a:t>
            </a:r>
          </a:p>
        </p:txBody>
      </p:sp>
      <p:sp>
        <p:nvSpPr>
          <p:cNvPr id="197" name="Shape 197"/>
          <p:cNvSpPr/>
          <p:nvPr>
            <p:ph type="body" idx="1"/>
          </p:nvPr>
        </p:nvSpPr>
        <p:spPr>
          <a:prstGeom prst="rect">
            <a:avLst/>
          </a:prstGeom>
        </p:spPr>
        <p:txBody>
          <a:bodyPr/>
          <a:lstStyle/>
          <a:p>
            <a:pPr/>
            <a:r>
              <a:t>IPP Everywhere Printer Self-Certification Manual 1.0</a:t>
            </a:r>
          </a:p>
          <a:p>
            <a:pPr lvl="1"/>
            <a:r>
              <a:t>PWG Last Call starting </a:t>
            </a:r>
            <a:r>
              <a:rPr i="1"/>
              <a:t>today</a:t>
            </a:r>
          </a:p>
          <a:p>
            <a:pPr/>
            <a:r>
              <a:t>IPP System Service (Mike/Ira)</a:t>
            </a:r>
          </a:p>
          <a:p>
            <a:pPr lvl="1"/>
            <a:r>
              <a:t>Prototype working draft in Q1 2016</a:t>
            </a:r>
          </a:p>
          <a:p>
            <a:pPr/>
            <a:r>
              <a:t>Advance IPP/1.1 to IETF Proposed Standard</a:t>
            </a:r>
          </a:p>
          <a:p>
            <a:pPr lvl="1"/>
            <a:r>
              <a:t>IETF Last Call in Q1 2016</a:t>
            </a:r>
          </a:p>
          <a:p>
            <a:pPr lvl="1"/>
            <a:r>
              <a:t>IETF process to advance to Internet Standard once published...</a:t>
            </a:r>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9" name="Shape 199"/>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0"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1" name="Shape 201"/>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2" name="Shape 20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203" name="Shape 20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4" name="Shape 204"/>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05" name="Shape 205"/>
          <p:cNvSpPr/>
          <p:nvPr>
            <p:ph type="title"/>
          </p:nvPr>
        </p:nvSpPr>
        <p:spPr>
          <a:prstGeom prst="rect">
            <a:avLst/>
          </a:prstGeom>
        </p:spPr>
        <p:txBody>
          <a:bodyPr/>
          <a:lstStyle/>
          <a:p>
            <a:pPr/>
            <a:r>
              <a:t>More Information</a:t>
            </a:r>
          </a:p>
        </p:txBody>
      </p:sp>
      <p:sp>
        <p:nvSpPr>
          <p:cNvPr id="206" name="Shape 206"/>
          <p:cNvSpPr/>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bi-weekly phone conferences announced on the IPP mailing list</a:t>
            </a:r>
          </a:p>
          <a:p>
            <a:pPr lvl="1"/>
            <a:r>
              <a:t>Next conference calls November 16 and 30, 2015 at 3pm ET</a:t>
            </a:r>
          </a:p>
          <a:p>
            <a:pPr lvl="1"/>
            <a:r>
              <a:t>Held on same weeks of Imaging Device Security WG</a:t>
            </a: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1" name="Shape 91"/>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2" name="Shape 92"/>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3"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4" name="Shape 94"/>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95" name="Shape 95"/>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6" name="Shape 96"/>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97" name="Shape 97"/>
          <p:cNvSpPr/>
          <p:nvPr>
            <p:ph type="title"/>
          </p:nvPr>
        </p:nvSpPr>
        <p:spPr>
          <a:prstGeom prst="rect">
            <a:avLst/>
          </a:prstGeom>
        </p:spPr>
        <p:txBody>
          <a:bodyPr/>
          <a:lstStyle/>
          <a:p>
            <a:pPr/>
            <a:r>
              <a:t>Agenda</a:t>
            </a:r>
          </a:p>
        </p:txBody>
      </p:sp>
      <p:graphicFrame>
        <p:nvGraphicFramePr>
          <p:cNvPr id="98" name="Table 98"/>
          <p:cNvGraphicFramePr/>
          <p:nvPr/>
        </p:nvGraphicFramePr>
        <p:xfrm>
          <a:off x="1428750" y="2902468"/>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9:00 - 9:30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9:30 - 10:30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IETF IPP/1.1 Updates</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10:30 - 10:45</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10:45 - 12:00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Everywhere Printer Self-Certification</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12:00 - 1:00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Lunch</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1:00 - 3:45</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a:t>
                      </a:r>
                    </a:p>
                  </a:txBody>
                  <a:tcPr marL="50800" marR="50800" marT="50800" marB="50800" anchor="t" anchorCtr="0" horzOverflow="overflow">
                    <a:lnL w="0">
                      <a:miter lim="400000"/>
                    </a:lnL>
                    <a:lnR w="0">
                      <a:miter lim="400000"/>
                    </a:lnR>
                    <a:lnT w="0">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3:45 - 4:00</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Next Steps</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bl>
          </a:graphicData>
        </a:graphic>
      </p:graphicFrame>
      <p:sp>
        <p:nvSpPr>
          <p:cNvPr id="99" name="Shape 99"/>
          <p:cNvSpPr/>
          <p:nvPr/>
        </p:nvSpPr>
        <p:spPr>
          <a:xfrm>
            <a:off x="1403350" y="2290838"/>
            <a:ext cx="3520473"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November 4, 2015</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1" name="Shape 101"/>
          <p:cNvSpPr/>
          <p:nvPr/>
        </p:nvSpPr>
        <p:spPr>
          <a:xfrm>
            <a:off x="-1" y="-1"/>
            <a:ext cx="13004801" cy="1625601"/>
          </a:xfrm>
          <a:prstGeom prst="rect">
            <a:avLst/>
          </a:prstGeom>
          <a:solidFill>
            <a:srgbClr val="5D70B7"/>
          </a:solidFill>
        </p:spPr>
        <p:txBody>
          <a:bodyPr lIns="72248" tIns="72248" rIns="72248" bIns="72248" anchor="ctr"/>
          <a:lstStyle/>
          <a:p>
            <a:pPr marL="40640" marR="40640" defTabSz="914400"/>
          </a:p>
        </p:txBody>
      </p:sp>
      <p:pic>
        <p:nvPicPr>
          <p:cNvPr id="102" name="pwg-4dark-bkgrnd-transparency.png"/>
          <p:cNvPicPr>
            <a:picLocks noChangeAspect="1"/>
          </p:cNvPicPr>
          <p:nvPr/>
        </p:nvPicPr>
        <p:blipFill>
          <a:blip r:embed="rId2">
            <a:extLst/>
          </a:blip>
          <a:stretch>
            <a:fillRect/>
          </a:stretch>
        </p:blipFill>
        <p:spPr>
          <a:xfrm>
            <a:off x="11614008" y="180622"/>
            <a:ext cx="1211455" cy="1264356"/>
          </a:xfrm>
          <a:prstGeom prst="rect">
            <a:avLst/>
          </a:prstGeom>
        </p:spPr>
      </p:pic>
      <p:sp>
        <p:nvSpPr>
          <p:cNvPr id="103" name="Shape 103"/>
          <p:cNvSpPr/>
          <p:nvPr/>
        </p:nvSpPr>
        <p:spPr>
          <a:xfrm>
            <a:off x="-1" y="9428480"/>
            <a:ext cx="13004801" cy="325121"/>
          </a:xfrm>
          <a:prstGeom prst="rect">
            <a:avLst/>
          </a:prstGeom>
          <a:solidFill>
            <a:srgbClr val="5D70B7"/>
          </a:solidFill>
          <a:ln>
            <a:miter lim="400000"/>
          </a:ln>
        </p:spPr>
        <p:txBody>
          <a:bodyPr lIns="72248" tIns="72248" rIns="72248" bIns="72248" anchor="ctr"/>
          <a:lstStyle/>
          <a:p>
            <a:pPr marL="40640" marR="40640" defTabSz="914400"/>
          </a:p>
        </p:txBody>
      </p:sp>
      <p:sp>
        <p:nvSpPr>
          <p:cNvPr id="104" name="Shape 104"/>
          <p:cNvSpPr/>
          <p:nvPr/>
        </p:nvSpPr>
        <p:spPr>
          <a:xfrm>
            <a:off x="180622" y="9482384"/>
            <a:ext cx="12065566"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marL="40640" marR="40640" defTabSz="914400">
              <a:buClr>
                <a:srgbClr val="000000"/>
              </a:buClr>
              <a:buFont typeface="Arial"/>
              <a:defRPr sz="14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105" name="Shape 105"/>
          <p:cNvSpPr/>
          <p:nvPr/>
        </p:nvSpPr>
        <p:spPr>
          <a:xfrm>
            <a:off x="12535182" y="1119857"/>
            <a:ext cx="349080" cy="234810"/>
          </a:xfrm>
          <a:prstGeom prst="rect">
            <a:avLst/>
          </a:prstGeom>
          <a:ln w="12700">
            <a:miter lim="400000"/>
          </a:ln>
          <a:extLst>
            <a:ext uri="{C572A759-6A51-4108-AA02-DFA0A04FC94B}">
              <ma14:wrappingTextBoxFlag xmlns:ma14="http://schemas.microsoft.com/office/mac/drawingml/2011/main" val="1"/>
            </a:ext>
          </a:extLst>
        </p:spPr>
        <p:txBody>
          <a:bodyPr wrap="none" lIns="72248" tIns="72248" rIns="72248" bIns="72248">
            <a:spAutoFit/>
          </a:bodyPr>
          <a:lstStyle>
            <a:lvl1pPr>
              <a:defRPr sz="700"/>
            </a:lvl1pPr>
          </a:lstStyle>
          <a:p>
            <a:pPr/>
            <a:r>
              <a:t>®</a:t>
            </a:r>
          </a:p>
        </p:txBody>
      </p:sp>
      <p:sp>
        <p:nvSpPr>
          <p:cNvPr id="106" name="Shape 106"/>
          <p:cNvSpPr/>
          <p:nvPr>
            <p:ph type="title"/>
          </p:nvPr>
        </p:nvSpPr>
        <p:spPr>
          <a:prstGeom prst="rect">
            <a:avLst/>
          </a:prstGeom>
        </p:spPr>
        <p:txBody>
          <a:bodyPr/>
          <a:lstStyle/>
          <a:p>
            <a:pPr/>
            <a:r>
              <a:t>Charter</a:t>
            </a:r>
          </a:p>
        </p:txBody>
      </p:sp>
      <p:sp>
        <p:nvSpPr>
          <p:cNvPr id="107" name="Shape 107"/>
          <p:cNvSpPr/>
          <p:nvPr>
            <p:ph type="body" idx="1"/>
          </p:nvPr>
        </p:nvSpPr>
        <p:spPr>
          <a:prstGeom prst="rect">
            <a:avLst/>
          </a:prstGeom>
        </p:spPr>
        <p:txBody>
          <a:bodyPr/>
          <a:lstStyle/>
          <a:p>
            <a:pPr/>
            <a:r>
              <a:t>The Internet Printing Protocol (IPP) workgroup is chartered with the maintenance of IPP, the IETF IPP registry, and to support new clients, network architectures, and service bindings for MFDs and Imaging Systems</a:t>
            </a:r>
          </a:p>
          <a:p>
            <a:pPr/>
            <a:r>
              <a:t>In addition, we maintain the IETF Finisher MIB, Job MIB, and Printer MIB registries, and handle synchronization with changes in IPP</a:t>
            </a:r>
          </a:p>
        </p:txBody>
      </p:sp>
      <p:sp>
        <p:nvSpPr>
          <p:cNvPr id="108" name="Shape 108"/>
          <p:cNvSpPr/>
          <p:nvPr>
            <p:ph type="sldNum" sz="quarter" idx="2"/>
          </p:nvPr>
        </p:nvSpPr>
        <p:spPr>
          <a:xfrm>
            <a:off x="12555087" y="9485293"/>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0" name="Shape 110"/>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1"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2" name="Shape 11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3" name="Shape 113"/>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114" name="Shape 114"/>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5" name="Shape 115"/>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16" name="Shape 116"/>
          <p:cNvSpPr/>
          <p:nvPr>
            <p:ph type="title"/>
          </p:nvPr>
        </p:nvSpPr>
        <p:spPr>
          <a:prstGeom prst="rect">
            <a:avLst/>
          </a:prstGeom>
        </p:spPr>
        <p:txBody>
          <a:bodyPr/>
          <a:lstStyle/>
          <a:p>
            <a:pPr/>
            <a:r>
              <a:t>Officers</a:t>
            </a:r>
          </a:p>
        </p:txBody>
      </p:sp>
      <p:sp>
        <p:nvSpPr>
          <p:cNvPr id="117" name="Shape 117"/>
          <p:cNvSpPr/>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(SYSTEM), IETF IPP/1.1, IEEE IPP/2.0</a:t>
            </a:r>
          </a:p>
          <a:p>
            <a:pPr lvl="1"/>
            <a:r>
              <a:t>Michael Sweet (Apple) – IPP System Service (SYSTEM), IETF IPP/1.1, IEEE IPP/2.0</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Shape 119"/>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0"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1" name="Shape 121"/>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2" name="Shape 12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123" name="Shape 12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4" name="Shape 124"/>
          <p:cNvSpPr/>
          <p:nvPr>
            <p:ph type="title"/>
          </p:nvPr>
        </p:nvSpPr>
        <p:spPr>
          <a:prstGeom prst="rect">
            <a:avLst/>
          </a:prstGeom>
        </p:spPr>
        <p:txBody>
          <a:bodyPr/>
          <a:lstStyle/>
          <a:p>
            <a:pPr/>
            <a:r>
              <a:t>Status (1/2)</a:t>
            </a:r>
          </a:p>
        </p:txBody>
      </p:sp>
      <p:sp>
        <p:nvSpPr>
          <p:cNvPr id="125" name="Shape 125"/>
          <p:cNvSpPr/>
          <p:nvPr>
            <p:ph type="body" idx="1"/>
          </p:nvPr>
        </p:nvSpPr>
        <p:spPr>
          <a:prstGeom prst="rect">
            <a:avLst/>
          </a:prstGeom>
        </p:spPr>
        <p:txBody>
          <a:bodyPr/>
          <a:lstStyle/>
          <a:p>
            <a:pPr/>
            <a:r>
              <a:t>IETF RFCs in development:</a:t>
            </a:r>
          </a:p>
          <a:p>
            <a:pPr lvl="1"/>
            <a:r>
              <a:t>IETF IPP/1.1: Encoding and Transport (obsoletes RFC 2910/3382)</a:t>
            </a:r>
            <a:br/>
            <a:r>
              <a:t>					- Stable Draft, AD Sponsor</a:t>
            </a:r>
          </a:p>
          <a:p>
            <a:pPr lvl="1"/>
            <a:r>
              <a:t>IETF IPP/1.1: Model and Semantics (obsoletes RFC 2911/3381/3382)</a:t>
            </a:r>
            <a:br/>
            <a:r>
              <a:t>					- Stable Draft, AD Sponsor</a:t>
            </a:r>
            <a:br/>
          </a:p>
          <a:p>
            <a:pPr/>
            <a:r>
              <a:t>PWG Specifications in development:</a:t>
            </a:r>
          </a:p>
          <a:p>
            <a:pPr lvl="1"/>
            <a:r>
              <a:t>IPP Everywhere Printer Self-Certification Manual 1.0 (SELFCERT)</a:t>
            </a:r>
            <a:br/>
            <a:r>
              <a:t>					- Stable, WG Last Call Complete</a:t>
            </a:r>
          </a:p>
          <a:p>
            <a:pPr lvl="1"/>
            <a:r>
              <a:t>IPP System Service (SYSTEM)	- Interim Draft</a:t>
            </a:r>
          </a:p>
        </p:txBody>
      </p:sp>
      <p:sp>
        <p:nvSpPr>
          <p:cNvPr id="126" name="Shape 126"/>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8" name="Shape 128"/>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9"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0" name="Shape 130"/>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1" name="Shape 131"/>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132" name="Shape 132"/>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3" name="Shape 133"/>
          <p:cNvSpPr/>
          <p:nvPr>
            <p:ph type="title"/>
          </p:nvPr>
        </p:nvSpPr>
        <p:spPr>
          <a:prstGeom prst="rect">
            <a:avLst/>
          </a:prstGeom>
        </p:spPr>
        <p:txBody>
          <a:bodyPr/>
          <a:lstStyle/>
          <a:p>
            <a:pPr/>
            <a:r>
              <a:t>Status (2/2)</a:t>
            </a:r>
          </a:p>
        </p:txBody>
      </p:sp>
      <p:sp>
        <p:nvSpPr>
          <p:cNvPr id="134" name="Shape 134"/>
          <p:cNvSpPr/>
          <p:nvPr>
            <p:ph type="body" idx="1"/>
          </p:nvPr>
        </p:nvSpPr>
        <p:spPr>
          <a:prstGeom prst="rect">
            <a:avLst/>
          </a:prstGeom>
        </p:spPr>
        <p:txBody>
          <a:bodyPr/>
          <a:lstStyle/>
          <a:p>
            <a:pPr/>
            <a:r>
              <a:t>Recent Full (IEEE) Standard:</a:t>
            </a:r>
          </a:p>
          <a:p>
            <a:pPr lvl="1"/>
            <a:r>
              <a:t>PWG 5100.12-2015: IPP 2.0, 2.1, and 2.2</a:t>
            </a:r>
          </a:p>
          <a:p>
            <a:pPr/>
            <a:r>
              <a:t>Recent Candidate Standards:</a:t>
            </a:r>
          </a:p>
          <a:p>
            <a:pPr lvl="1"/>
            <a:r>
              <a:t>PWG 5100.19-2015: IPP Implementor's Guide v2.0 (IG)</a:t>
            </a:r>
          </a:p>
          <a:p>
            <a:pPr lvl="1"/>
            <a:r>
              <a:t>PWG 5100.18-2015: IPP Shared Infrastructure Extensions (INFRA)</a:t>
            </a:r>
          </a:p>
          <a:p>
            <a:pPr/>
            <a:r>
              <a:t>Recent IETF RFCs:</a:t>
            </a:r>
          </a:p>
          <a:p>
            <a:pPr lvl="1"/>
            <a:r>
              <a:t>RFC 7612: LDAP Schema for Printer Services</a:t>
            </a:r>
          </a:p>
          <a:p>
            <a:pPr lvl="1"/>
            <a:r>
              <a:t>RFC 7472: IPP over HTTPS Transport Binding and “ipps” URI Scheme</a:t>
            </a:r>
          </a:p>
          <a:p>
            <a:pPr/>
            <a:r>
              <a:t>Up-to-date pending IANA registrations online:</a:t>
            </a:r>
          </a:p>
          <a:p>
            <a:pPr lvl="1"/>
            <a:r>
              <a:t>http://www.pwg.org/ipp/ipp-registrations.xml</a:t>
            </a:r>
          </a:p>
          <a:p>
            <a:pPr lvl="1"/>
            <a:r>
              <a:t>Continue to maintain this in parallel for new specifications</a:t>
            </a:r>
          </a:p>
          <a:p>
            <a:pPr lvl="1"/>
            <a:r>
              <a:t>(New) Github repository:</a:t>
            </a:r>
          </a:p>
          <a:p>
            <a:pPr lvl="2"/>
            <a:r>
              <a:rPr>
                <a:hlinkClick r:id="rId3" invalidUrl="" action="" tgtFrame="" tooltip="" history="1" highlightClick="0" endSnd="0"/>
              </a:rPr>
              <a:t>https://github.com/istopwg/ippregistry</a:t>
            </a:r>
          </a:p>
        </p:txBody>
      </p:sp>
      <p:sp>
        <p:nvSpPr>
          <p:cNvPr id="135" name="Shape 135"/>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7" name="Shape 137"/>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8"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9" name="Shape 13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0" name="Shape 140"/>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141" name="Shape 141"/>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2" name="Shape 142"/>
          <p:cNvSpPr/>
          <p:nvPr>
            <p:ph type="title"/>
          </p:nvPr>
        </p:nvSpPr>
        <p:spPr>
          <a:prstGeom prst="rect">
            <a:avLst/>
          </a:prstGeom>
        </p:spPr>
        <p:txBody>
          <a:bodyPr/>
          <a:lstStyle/>
          <a:p>
            <a:pPr/>
            <a:r>
              <a:t>IETF IPP/1.1 Updates</a:t>
            </a:r>
          </a:p>
        </p:txBody>
      </p:sp>
      <p:sp>
        <p:nvSpPr>
          <p:cNvPr id="143" name="Shape 143"/>
          <p:cNvSpPr/>
          <p:nvPr>
            <p:ph type="body" idx="1"/>
          </p:nvPr>
        </p:nvSpPr>
        <p:spPr>
          <a:prstGeom prst="rect">
            <a:avLst/>
          </a:prstGeom>
        </p:spPr>
        <p:txBody>
          <a:bodyPr/>
          <a:lstStyle/>
          <a:p>
            <a:pPr/>
            <a:r>
              <a:t>Developing two new RFCs to replace (obsolete) RFCs 2910, 2911, 3381 (deprecated job progress attributes), and 3382 (collection attribute syntax)</a:t>
            </a:r>
          </a:p>
          <a:p>
            <a:pPr/>
            <a:r>
              <a:t>Stable drafts:</a:t>
            </a:r>
          </a:p>
          <a:p>
            <a:pPr lvl="1"/>
            <a:r>
              <a:rPr u="sng">
                <a:hlinkClick r:id="rId3" invalidUrl="" action="" tgtFrame="" tooltip="" history="1" highlightClick="0" endSnd="0"/>
              </a:rPr>
              <a:t>http://tools.ietf.org/html/draft-sweet-rfc2910bis</a:t>
            </a:r>
          </a:p>
          <a:p>
            <a:pPr lvl="1"/>
            <a:r>
              <a:rPr u="sng">
                <a:hlinkClick r:id="rId4" invalidUrl="" action="" tgtFrame="" tooltip="" history="1" highlightClick="0" endSnd="0"/>
              </a:rPr>
              <a:t>http://tools.ietf.org/html/draft-sweet-rfc2911bis</a:t>
            </a:r>
          </a:p>
          <a:p>
            <a:pPr lvl="1">
              <a:defRPr i="1"/>
            </a:pPr>
            <a:r>
              <a:t>Drafts are being AD-sponsored by Barry Leiba, IETF ART Director, for publication as IETF Proposed Standard</a:t>
            </a:r>
          </a:p>
          <a:p>
            <a:pPr lvl="1">
              <a:defRPr i="1"/>
            </a:pPr>
            <a:r>
              <a:t>RFCs will eventually be advanced to IETF Internet Standard through status change (IETF process)</a:t>
            </a:r>
          </a:p>
          <a:p>
            <a:pPr/>
            <a:r>
              <a:t>Proposed schedule:</a:t>
            </a:r>
          </a:p>
          <a:p>
            <a:pPr lvl="1"/>
            <a:r>
              <a:t>IETF Last Call - Q4 2015/Q1 2016</a:t>
            </a:r>
          </a:p>
          <a:p>
            <a:pPr lvl="1"/>
            <a:r>
              <a:t>IESG Approval - Q1/Q2 2016</a:t>
            </a:r>
          </a:p>
        </p:txBody>
      </p:sp>
      <p:sp>
        <p:nvSpPr>
          <p:cNvPr id="144" name="Shape 144"/>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6" name="Shape 146"/>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7"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8" name="Shape 148"/>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9" name="Shape 149"/>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150" name="Shape 150"/>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1" name="Shape 151"/>
          <p:cNvSpPr/>
          <p:nvPr>
            <p:ph type="title"/>
          </p:nvPr>
        </p:nvSpPr>
        <p:spPr>
          <a:prstGeom prst="rect">
            <a:avLst/>
          </a:prstGeom>
        </p:spPr>
        <p:txBody>
          <a:bodyPr/>
          <a:lstStyle/>
          <a:p>
            <a:pPr/>
            <a:r>
              <a:t>IPP Everywhere Printer Self-Certification (SELFCERT)</a:t>
            </a:r>
          </a:p>
        </p:txBody>
      </p:sp>
      <p:sp>
        <p:nvSpPr>
          <p:cNvPr id="152" name="Shape 152"/>
          <p:cNvSpPr/>
          <p:nvPr>
            <p:ph type="body" idx="1"/>
          </p:nvPr>
        </p:nvSpPr>
        <p:spPr>
          <a:prstGeom prst="rect">
            <a:avLst/>
          </a:prstGeom>
        </p:spPr>
        <p:txBody>
          <a:bodyPr/>
          <a:lstStyle/>
          <a:p>
            <a:pPr/>
            <a:r>
              <a:t>Current stable draft, tools, and web site content:</a:t>
            </a:r>
          </a:p>
          <a:p>
            <a:pPr lvl="1"/>
            <a:r>
              <a:rPr u="sng">
                <a:hlinkClick r:id="rId3" invalidUrl="" action="" tgtFrame="" tooltip="" history="1" highlightClick="0" endSnd="0"/>
              </a:rPr>
              <a:t>http://ftp.pwg.org/pub/pwg/ipp/wd/wd-ippeveselfcert10-20151009.pdf</a:t>
            </a:r>
          </a:p>
          <a:p>
            <a:pPr lvl="1"/>
            <a:r>
              <a:rPr u="sng">
                <a:hlinkClick r:id="rId4" invalidUrl="" action="" tgtFrame="" tooltip="" history="1" highlightClick="0" endSnd="0"/>
              </a:rPr>
              <a:t>http://www.pwg.org/ipp/everywhere.html</a:t>
            </a:r>
            <a:r>
              <a:t> (for tools)</a:t>
            </a:r>
          </a:p>
          <a:p>
            <a:pPr lvl="1"/>
            <a:r>
              <a:rPr u="sng">
                <a:hlinkClick r:id="rId5" invalidUrl="" action="" tgtFrame="" tooltip="" history="1" highlightClick="0" endSnd="0"/>
              </a:rPr>
              <a:t>http://beta.pwg.org/ippeveselfcert</a:t>
            </a:r>
            <a:r>
              <a:t> (submission form)</a:t>
            </a:r>
          </a:p>
          <a:p>
            <a:pPr lvl="1"/>
            <a:r>
              <a:rPr u="sng">
                <a:hlinkClick r:id="rId6" invalidUrl="" action="" tgtFrame="" tooltip="" history="1" highlightClick="0" endSnd="0"/>
              </a:rPr>
              <a:t>http://beta.pwg.org/printers</a:t>
            </a:r>
            <a:r>
              <a:t> (printer list)</a:t>
            </a:r>
          </a:p>
          <a:p>
            <a:pPr/>
            <a:r>
              <a:t>(New) Github repository for tools:</a:t>
            </a:r>
          </a:p>
          <a:p>
            <a:pPr lvl="1"/>
            <a:r>
              <a:t>https://github.com/istopwg/ippeveselfcert</a:t>
            </a:r>
          </a:p>
          <a:p>
            <a:pPr/>
            <a:r>
              <a:t>Program changes:</a:t>
            </a:r>
          </a:p>
          <a:p>
            <a:pPr lvl="1"/>
            <a:r>
              <a:t>Due to ISTO legal feedback, self-certification program (and use of logo) is now limited to PWG members</a:t>
            </a:r>
          </a:p>
          <a:p>
            <a:pPr lvl="1"/>
            <a:r>
              <a:t>No more reviewers - web site form validates self-certification results and publishes new printers immediately</a:t>
            </a:r>
          </a:p>
          <a:p>
            <a:pPr/>
            <a:r>
              <a:t>Proposed schedule:</a:t>
            </a:r>
          </a:p>
          <a:p>
            <a:pPr lvl="1"/>
            <a:r>
              <a:t>PWG Last Call starting </a:t>
            </a:r>
            <a:r>
              <a:rPr i="1"/>
              <a:t>today</a:t>
            </a:r>
          </a:p>
        </p:txBody>
      </p:sp>
      <p:sp>
        <p:nvSpPr>
          <p:cNvPr id="153" name="Shape 153"/>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5" name="Shape 155"/>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6" name="Shape 156"/>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7"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8" name="Shape 158"/>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2015 The Printer Working Group. All rights reserved. The IPP Everywhere and PWG logos are registered trademarks of the IEEE-ISTO.</a:t>
            </a:r>
          </a:p>
        </p:txBody>
      </p:sp>
      <p:sp>
        <p:nvSpPr>
          <p:cNvPr id="159" name="Shape 159"/>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0" name="Shape 160"/>
          <p:cNvSpPr/>
          <p:nvPr>
            <p:ph type="title"/>
          </p:nvPr>
        </p:nvSpPr>
        <p:spPr>
          <a:prstGeom prst="rect">
            <a:avLst/>
          </a:prstGeom>
        </p:spPr>
        <p:txBody>
          <a:bodyPr/>
          <a:lstStyle/>
          <a:p>
            <a:pPr/>
            <a:r>
              <a:t>Demo of Self-Certification</a:t>
            </a:r>
          </a:p>
        </p:txBody>
      </p:sp>
      <p:sp>
        <p:nvSpPr>
          <p:cNvPr id="161" name="Shape 161"/>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14:dur="1000"/>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