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2A73A042-8956-4109-8C23-ECFCAD663BE3}"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mericamakes.us/" TargetMode="External"/><Relationship Id="rId4" Type="http://schemas.openxmlformats.org/officeDocument/2006/relationships/hyperlink" Target="https://www.astm.org/COMMITTEE/F42.htm" TargetMode="External"/><Relationship Id="rId5" Type="http://schemas.openxmlformats.org/officeDocument/2006/relationships/hyperlink" Target="https://isotc.iso.org/livelink/livelink?func=ll&amp;objId=19905763&amp;objAction=browse&amp;viewType=1" TargetMode="External"/><Relationship Id="rId6" Type="http://schemas.openxmlformats.org/officeDocument/2006/relationships/hyperlink" Target="https://www.3dpdfconsortium.org"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drupa.com/en/Visitors/drupa_Hot_Spots/drupa_cube" TargetMode="External"/><Relationship Id="rId4" Type="http://schemas.openxmlformats.org/officeDocument/2006/relationships/hyperlink" Target="https://am.vdma.org/en/viewer/-/v2article/render/37276908" TargetMode="External"/><Relationship Id="rId5" Type="http://schemas.openxmlformats.org/officeDocument/2006/relationships/hyperlink" Target="https://digitalconcrete2020.com/"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event.asme.org/AM-Medical?_ga=2.106579136.2109177329.1581010631-1170165851.1578507399" TargetMode="External"/><Relationship Id="rId4" Type="http://schemas.openxmlformats.org/officeDocument/2006/relationships/hyperlink" Target="https://www.3mf.io"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200417-rev.pdf" TargetMode="External"/><Relationship Id="rId4" Type="http://schemas.openxmlformats.org/officeDocument/2006/relationships/hyperlink" Target="https://ftp.pwg.org/pub/pwg/ipp/wd/wd-ippeveselfcert11-20200312-rev.pdf" TargetMode="External"/><Relationship Id="rId5" Type="http://schemas.openxmlformats.org/officeDocument/2006/relationships/hyperlink" Target="https://github.com/istopwg/ippeveselfcert" TargetMode="External"/><Relationship Id="rId6" Type="http://schemas.openxmlformats.org/officeDocument/2006/relationships/hyperlink" Target="https://www.pwg.org/printers"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eveselfcert"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nodriver20-20200204-rev.pdf"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sample/wiki/Roll-Feed-Printing-Extensions:-eliminate-margins"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sample/wiki/IPP-Print-Quality-Discussion" TargetMode="Externa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20191010-rev.pdf"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ccounting10-20200129.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May 6, 2020"/>
          <p:cNvSpPr txBox="1"/>
          <p:nvPr>
            <p:ph type="subTitle" sz="half" idx="1"/>
          </p:nvPr>
        </p:nvSpPr>
        <p:spPr>
          <a:prstGeom prst="rect">
            <a:avLst/>
          </a:prstGeom>
        </p:spPr>
        <p:txBody>
          <a:bodyPr/>
          <a:lstStyle>
            <a:lvl1pPr marR="40639">
              <a:spcBef>
                <a:spcPts val="500"/>
              </a:spcBef>
            </a:lvl1pPr>
          </a:lstStyle>
          <a:p>
            <a:pPr/>
            <a:r>
              <a:t>May 6, 2020</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6" name="3D Printing Liaisons (1/3)"/>
          <p:cNvSpPr txBox="1"/>
          <p:nvPr>
            <p:ph type="title"/>
          </p:nvPr>
        </p:nvSpPr>
        <p:spPr>
          <a:prstGeom prst="rect">
            <a:avLst/>
          </a:prstGeom>
        </p:spPr>
        <p:txBody>
          <a:bodyPr/>
          <a:lstStyle/>
          <a:p>
            <a:pPr/>
            <a:r>
              <a:t>3D Printing Liaisons (1/3)</a:t>
            </a:r>
          </a:p>
        </p:txBody>
      </p:sp>
      <p:sp>
        <p:nvSpPr>
          <p:cNvPr id="157" name="America Makes &amp; ANSI Additive Manufacturing Standardization Collaborative (AMSC)…"/>
          <p:cNvSpPr txBox="1"/>
          <p:nvPr>
            <p:ph type="body" idx="1"/>
          </p:nvPr>
        </p:nvSpPr>
        <p:spPr>
          <a:prstGeom prst="rect">
            <a:avLst/>
          </a:prstGeom>
        </p:spPr>
        <p:txBody>
          <a:bodyPr/>
          <a:lstStyle/>
          <a:p>
            <a:pPr marL="383539" marR="57798" indent="-342899">
              <a:defRPr sz="2700"/>
            </a:pPr>
            <a:r>
              <a:t>America Makes &amp; ANSI Additive Manufacturing Standardization Collaborative (AMSC)</a:t>
            </a:r>
          </a:p>
          <a:p>
            <a:pPr lvl="1" marL="840738" marR="57798" indent="-342899">
              <a:defRPr sz="2100" u="sng"/>
            </a:pPr>
            <a:r>
              <a:rPr>
                <a:solidFill>
                  <a:srgbClr val="0000FF"/>
                </a:solidFill>
                <a:uFill>
                  <a:solidFill>
                    <a:srgbClr val="0000FF"/>
                  </a:solidFill>
                </a:uFill>
                <a:hlinkClick r:id="rId3" invalidUrl="" action="" tgtFrame="" tooltip="" history="1" highlightClick="0" endSnd="0"/>
              </a:rPr>
              <a:t>https://www.ansi.org/standards_activities/standards_boards_panels/amsc/America-Makes-and-ANSI-AMSC-Overview</a:t>
            </a:r>
          </a:p>
          <a:p>
            <a:pPr marL="383539" marR="57798" indent="-342899">
              <a:defRPr sz="2700"/>
            </a:pPr>
            <a:r>
              <a:t>ASTM Committee F42 on Additive Manufacturing Technologies</a:t>
            </a:r>
          </a:p>
          <a:p>
            <a:pPr lvl="1" marR="57798">
              <a:defRPr sz="2100" u="sng"/>
            </a:pPr>
            <a:r>
              <a:rPr>
                <a:solidFill>
                  <a:srgbClr val="0000FF"/>
                </a:solidFill>
                <a:uFill>
                  <a:solidFill>
                    <a:srgbClr val="0000FF"/>
                  </a:solidFill>
                </a:uFill>
                <a:hlinkClick r:id="rId4" invalidUrl="" action="" tgtFrame="" tooltip="" history="1" highlightClick="0" endSnd="0"/>
              </a:rPr>
              <a:t>https://www.astm.org/COMMITTEE/F42.htm</a:t>
            </a:r>
          </a:p>
          <a:p>
            <a:pPr lvl="1" marR="57798">
              <a:defRPr sz="2100"/>
            </a:pPr>
            <a:r>
              <a:t>New work product WK71395 focused on laser powder bed fusion 3D Printing</a:t>
            </a:r>
          </a:p>
          <a:p>
            <a:pPr marL="383539" marR="57798" indent="-342899">
              <a:defRPr sz="2700"/>
            </a:pPr>
            <a:r>
              <a:t>ISO/IEC JTC 1 WG 12 3D Printing and Scanning eCommittee</a:t>
            </a:r>
          </a:p>
          <a:p>
            <a:pPr lvl="1" marR="57798">
              <a:defRPr sz="2100" u="sng"/>
            </a:pPr>
            <a:r>
              <a:rPr>
                <a:solidFill>
                  <a:srgbClr val="0000FF"/>
                </a:solidFill>
                <a:uFill>
                  <a:solidFill>
                    <a:srgbClr val="0000FF"/>
                  </a:solidFill>
                </a:uFill>
                <a:hlinkClick r:id="rId5" invalidUrl="" action="" tgtFrame="" tooltip="" history="1" highlightClick="0" endSnd="0"/>
              </a:rPr>
              <a:t>https://isotc.iso.org/livelink/livelink?func=ll&amp;objId=19905763&amp;objAction=browse&amp;viewType=1</a:t>
            </a:r>
          </a:p>
          <a:p>
            <a:pPr lvl="1" marR="57798">
              <a:defRPr sz="2100"/>
            </a:pPr>
            <a:r>
              <a:t>Participation in the ISO initiative is currently via INCITS (supports US TAG)</a:t>
            </a:r>
          </a:p>
          <a:p>
            <a:pPr lvl="1" marR="57798">
              <a:defRPr sz="2100"/>
            </a:pPr>
            <a:r>
              <a:t>INCITS – PWG liaison agreement needs INCITS Executive Board Approval</a:t>
            </a:r>
          </a:p>
          <a:p>
            <a:pPr lvl="1" marR="57798">
              <a:defRPr sz="2100"/>
            </a:pPr>
            <a:r>
              <a:t>INCITS also working on "4D printing" (moving parts)</a:t>
            </a:r>
          </a:p>
          <a:p>
            <a:pPr marL="383539" marR="57798" indent="-342899">
              <a:defRPr sz="2700"/>
            </a:pPr>
            <a:r>
              <a:t>3D PDF Consortium + ISO/IEC TC171 WG12 Metadata</a:t>
            </a:r>
          </a:p>
          <a:p>
            <a:pPr lvl="1" marR="57798">
              <a:defRPr sz="2100" u="sng"/>
            </a:pPr>
            <a:r>
              <a:rPr>
                <a:solidFill>
                  <a:srgbClr val="0000FF"/>
                </a:solidFill>
                <a:uFill>
                  <a:solidFill>
                    <a:srgbClr val="0000FF"/>
                  </a:solidFill>
                </a:uFill>
                <a:hlinkClick r:id="rId6" invalidUrl="" action="" tgtFrame="" tooltip="" history="1" highlightClick="0" endSnd="0"/>
              </a:rPr>
              <a:t>https://www.3dpdfconsortium.org</a:t>
            </a:r>
          </a:p>
          <a:p>
            <a:pPr lvl="1" marR="57798">
              <a:defRPr sz="2100"/>
            </a:pPr>
            <a:r>
              <a:t>Y14</a:t>
            </a:r>
            <a:r>
              <a:t>.</a:t>
            </a:r>
            <a:r>
              <a:t>47 semantics are not fully aligned with PWG semantics</a:t>
            </a:r>
          </a:p>
          <a:p>
            <a:pPr lvl="1" marR="57798">
              <a:defRPr sz="2100"/>
            </a:pPr>
            <a:r>
              <a:t>ISTO working with 3D PDF Consortium to engage with official PWG liaison agreement</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5" name="3D Printing Liaisons (2/3)"/>
          <p:cNvSpPr txBox="1"/>
          <p:nvPr>
            <p:ph type="title"/>
          </p:nvPr>
        </p:nvSpPr>
        <p:spPr>
          <a:prstGeom prst="rect">
            <a:avLst/>
          </a:prstGeom>
        </p:spPr>
        <p:txBody>
          <a:bodyPr/>
          <a:lstStyle/>
          <a:p>
            <a:pPr/>
            <a:r>
              <a:t>3D Printing Liaisons (2/3)</a:t>
            </a:r>
          </a:p>
        </p:txBody>
      </p:sp>
      <p:sp>
        <p:nvSpPr>
          <p:cNvPr id="166" name="Drupa 2020 – PWG scheduled for three presentations…"/>
          <p:cNvSpPr txBox="1"/>
          <p:nvPr>
            <p:ph type="body" idx="1"/>
          </p:nvPr>
        </p:nvSpPr>
        <p:spPr>
          <a:prstGeom prst="rect">
            <a:avLst/>
          </a:prstGeom>
        </p:spPr>
        <p:txBody>
          <a:bodyPr/>
          <a:lstStyle/>
          <a:p>
            <a:pPr marR="57798"/>
            <a:r>
              <a:t>Drupa 2020 – PWG scheduled for three presentations</a:t>
            </a:r>
          </a:p>
          <a:p>
            <a:pPr lvl="1" marR="57798"/>
            <a:r>
              <a:t>Drupa Cube (future of print – 3D Printing) June 20</a:t>
            </a:r>
            <a:r>
              <a:rPr baseline="30000"/>
              <a:t>th</a:t>
            </a:r>
            <a:r>
              <a:t>, 2020 </a:t>
            </a:r>
          </a:p>
          <a:p>
            <a:pPr lvl="1" marR="57798">
              <a:defRPr sz="2200"/>
            </a:pPr>
            <a:r>
              <a:rPr u="sng">
                <a:solidFill>
                  <a:srgbClr val="0000FF"/>
                </a:solidFill>
                <a:uFill>
                  <a:solidFill>
                    <a:srgbClr val="0000FF"/>
                  </a:solidFill>
                </a:uFill>
                <a:hlinkClick r:id="rId3" invalidUrl="" action="" tgtFrame="" tooltip="" history="1" highlightClick="0" endSnd="0"/>
              </a:rPr>
              <a:t>https://www.drupa.com/en/Visitors/drupa_Hot_Spots/drupa_cube</a:t>
            </a:r>
          </a:p>
          <a:p>
            <a:pPr lvl="1" marR="57798"/>
            <a:r>
              <a:t>Drupa 3D Fab+Print Lectures </a:t>
            </a:r>
            <a:r>
              <a:rPr i="1" sz="2200"/>
              <a:t>(June 20</a:t>
            </a:r>
            <a:r>
              <a:rPr baseline="30000" i="1" sz="2200"/>
              <a:t>th</a:t>
            </a:r>
            <a:r>
              <a:rPr i="1" sz="2200"/>
              <a:t>, 2020 &amp; June 22</a:t>
            </a:r>
            <a:r>
              <a:rPr baseline="30000" i="1" sz="2200"/>
              <a:t>nd</a:t>
            </a:r>
            <a:r>
              <a:rPr i="1" sz="2200"/>
              <a:t>, 2020)</a:t>
            </a:r>
          </a:p>
          <a:p>
            <a:pPr lvl="1" marR="57798">
              <a:defRPr sz="2200"/>
            </a:pPr>
            <a:r>
              <a:rPr u="sng">
                <a:solidFill>
                  <a:srgbClr val="0000FF"/>
                </a:solidFill>
                <a:uFill>
                  <a:solidFill>
                    <a:srgbClr val="0000FF"/>
                  </a:solidFill>
                </a:uFill>
                <a:hlinkClick r:id="rId4" invalidUrl="" action="" tgtFrame="" tooltip="" history="1" highlightClick="0" endSnd="0"/>
              </a:rPr>
              <a:t>https://am.vdma.org/en/viewer/-/v2article/render/37276908</a:t>
            </a:r>
          </a:p>
          <a:p>
            <a:pPr marR="57798"/>
            <a:r>
              <a:t>3D Concrete Printing Standards Development</a:t>
            </a:r>
          </a:p>
          <a:p>
            <a:pPr lvl="1" marR="57798"/>
            <a:r>
              <a:t>ACI, ASTM, NIST</a:t>
            </a:r>
          </a:p>
          <a:p>
            <a:pPr lvl="1" marR="57798"/>
            <a:r>
              <a:t>ACI 564 Committee Meetings</a:t>
            </a:r>
          </a:p>
          <a:p>
            <a:pPr lvl="2" marL="1183638" marR="57798"/>
            <a:r>
              <a:t>Spring 2020 in Chicago, IL</a:t>
            </a:r>
          </a:p>
          <a:p>
            <a:pPr lvl="2" marL="1183638" marR="57798"/>
            <a:r>
              <a:t>Fall 2020 in Raleigh, NC</a:t>
            </a:r>
          </a:p>
          <a:p>
            <a:pPr lvl="1" marR="57798"/>
            <a:r>
              <a:t>March 12, 2020 (tentative) for massive WebEx with PWG and others on concrete printing</a:t>
            </a:r>
          </a:p>
          <a:p>
            <a:pPr lvl="1" marR="57798"/>
            <a:r>
              <a:t>July 6-8, 2020 - Digital Concrete 2020 - Eindhoven University, Netherlands</a:t>
            </a:r>
          </a:p>
          <a:p>
            <a:pPr lvl="2" marL="1183638" marR="57798"/>
            <a:r>
              <a:rPr u="sng">
                <a:solidFill>
                  <a:srgbClr val="0000FF"/>
                </a:solidFill>
                <a:uFill>
                  <a:solidFill>
                    <a:srgbClr val="0000FF"/>
                  </a:solidFill>
                </a:uFill>
                <a:hlinkClick r:id="rId5" invalidUrl="" action="" tgtFrame="" tooltip="" history="1" highlightClick="0" endSnd="0"/>
              </a:rPr>
              <a:t>https://digitalconcrete2020.com/</a:t>
            </a:r>
          </a:p>
        </p:txBody>
      </p:sp>
      <p:sp>
        <p:nvSpPr>
          <p:cNvPr id="167"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3D Printing Liaisons (3/3)"/>
          <p:cNvSpPr txBox="1"/>
          <p:nvPr>
            <p:ph type="title"/>
          </p:nvPr>
        </p:nvSpPr>
        <p:spPr>
          <a:prstGeom prst="rect">
            <a:avLst/>
          </a:prstGeom>
        </p:spPr>
        <p:txBody>
          <a:bodyPr/>
          <a:lstStyle/>
          <a:p>
            <a:pPr/>
            <a:r>
              <a:t>3D Printing Liaisons (3/3)</a:t>
            </a:r>
          </a:p>
        </p:txBody>
      </p:sp>
      <p:sp>
        <p:nvSpPr>
          <p:cNvPr id="175" name="Healthcare 3D Printing &amp; Bioprinting…"/>
          <p:cNvSpPr txBox="1"/>
          <p:nvPr>
            <p:ph type="body" idx="1"/>
          </p:nvPr>
        </p:nvSpPr>
        <p:spPr>
          <a:prstGeom prst="rect">
            <a:avLst/>
          </a:prstGeom>
        </p:spPr>
        <p:txBody>
          <a:bodyPr/>
          <a:lstStyle/>
          <a:p>
            <a:pPr marR="57798"/>
            <a:r>
              <a:t>Healthcare 3D Printing &amp; Bioprinting</a:t>
            </a:r>
          </a:p>
          <a:p>
            <a:pPr lvl="1" marR="57798"/>
            <a:r>
              <a:t>Attending Additive Manufacturing Strategies 2020 – The Business of 3D Printing: Medicine, Dentistry and Metals – </a:t>
            </a:r>
            <a:r>
              <a:rPr i="1"/>
              <a:t>Feb 11</a:t>
            </a:r>
            <a:r>
              <a:rPr baseline="30000" i="1"/>
              <a:t>th</a:t>
            </a:r>
            <a:r>
              <a:rPr i="1"/>
              <a:t> &amp; 12</a:t>
            </a:r>
            <a:r>
              <a:rPr baseline="30000" i="1"/>
              <a:t>th</a:t>
            </a:r>
            <a:r>
              <a:rPr i="1"/>
              <a:t>, 2020  in Boston, MA</a:t>
            </a:r>
          </a:p>
          <a:p>
            <a:pPr lvl="1" marR="57798"/>
            <a:r>
              <a:t>Attending 3DHEALS Boston - Design for Healthcare 3D Printing and Bioprinting – March 18</a:t>
            </a:r>
            <a:r>
              <a:rPr baseline="30000"/>
              <a:t>th</a:t>
            </a:r>
            <a:r>
              <a:t>, 2020</a:t>
            </a:r>
          </a:p>
          <a:p>
            <a:pPr lvl="1" marR="57798"/>
            <a:r>
              <a:t>Submitted Presentation Abstract for ARMI | BIOFABUSA SPRING SUMMIT: Meeting in the Millyard 2020 – </a:t>
            </a:r>
            <a:r>
              <a:rPr i="1"/>
              <a:t>May 20</a:t>
            </a:r>
            <a:r>
              <a:rPr baseline="30000" i="1"/>
              <a:t>th</a:t>
            </a:r>
            <a:r>
              <a:rPr i="1"/>
              <a:t> &amp; 21</a:t>
            </a:r>
            <a:r>
              <a:rPr baseline="30000" i="1"/>
              <a:t>st</a:t>
            </a:r>
            <a:r>
              <a:rPr i="1"/>
              <a:t>, 2020 in Manchester, NH</a:t>
            </a:r>
          </a:p>
          <a:p>
            <a:pPr lvl="1" marR="57798"/>
            <a:r>
              <a:t>RAPID+TCT Tradeshow  - </a:t>
            </a:r>
            <a:r>
              <a:rPr i="1"/>
              <a:t>April 19</a:t>
            </a:r>
            <a:r>
              <a:rPr baseline="30000" i="1"/>
              <a:t>th</a:t>
            </a:r>
            <a:r>
              <a:rPr i="1"/>
              <a:t> to April 23</a:t>
            </a:r>
            <a:r>
              <a:rPr baseline="30000" i="1"/>
              <a:t>rd</a:t>
            </a:r>
            <a:r>
              <a:rPr i="1"/>
              <a:t>, 2020 in Anaheim, CA </a:t>
            </a:r>
          </a:p>
          <a:p>
            <a:pPr lvl="1" marR="57798"/>
            <a:r>
              <a:t>ASME AM Medical Additive Manufacturing &amp; 3D Innovations –       </a:t>
            </a:r>
            <a:r>
              <a:rPr i="1"/>
              <a:t>May 27</a:t>
            </a:r>
            <a:r>
              <a:rPr baseline="30000" i="1"/>
              <a:t>th</a:t>
            </a:r>
            <a:r>
              <a:rPr i="1"/>
              <a:t> &amp; 28</a:t>
            </a:r>
            <a:r>
              <a:rPr baseline="30000" i="1"/>
              <a:t>th</a:t>
            </a:r>
            <a:r>
              <a:rPr i="1"/>
              <a:t>, 2020 in Minneapolis. MN</a:t>
            </a:r>
          </a:p>
          <a:p>
            <a:pPr lvl="1" marR="57798">
              <a:defRPr sz="2000"/>
            </a:pPr>
            <a:r>
              <a:rPr u="sng">
                <a:solidFill>
                  <a:srgbClr val="0000FF"/>
                </a:solidFill>
                <a:uFill>
                  <a:solidFill>
                    <a:srgbClr val="0000FF"/>
                  </a:solidFill>
                </a:uFill>
                <a:hlinkClick r:id="rId3" invalidUrl="" action="" tgtFrame="" tooltip="" history="1" highlightClick="0" endSnd="0"/>
              </a:rPr>
              <a:t>https://event.asme.org/AM-Medical?_ga=2.106579136.2109177329.1581010631-1170165851.1578507399</a:t>
            </a:r>
          </a:p>
          <a:p>
            <a:pPr marR="57798"/>
            <a:r>
              <a:t>3MF Consortium</a:t>
            </a:r>
          </a:p>
          <a:p>
            <a:pPr lvl="1" marR="57798"/>
            <a:r>
              <a:rPr u="sng">
                <a:solidFill>
                  <a:srgbClr val="0000FF"/>
                </a:solidFill>
                <a:uFill>
                  <a:solidFill>
                    <a:srgbClr val="0000FF"/>
                  </a:solidFill>
                </a:uFill>
                <a:hlinkClick r:id="rId4" invalidUrl="" action="" tgtFrame="" tooltip="" history="1" highlightClick="0" endSnd="0"/>
              </a:rPr>
              <a:t>https://www.3mf.io</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8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3" name="Lunch Break"/>
          <p:cNvSpPr txBox="1"/>
          <p:nvPr>
            <p:ph type="ctrTitle"/>
          </p:nvPr>
        </p:nvSpPr>
        <p:spPr>
          <a:prstGeom prst="rect">
            <a:avLst/>
          </a:prstGeom>
        </p:spPr>
        <p:txBody>
          <a:bodyPr/>
          <a:lstStyle/>
          <a:p>
            <a:pPr/>
            <a:r>
              <a:t>Lunch Break</a:t>
            </a:r>
          </a:p>
        </p:txBody>
      </p:sp>
      <p:sp>
        <p:nvSpPr>
          <p:cNvPr id="184" name="Resuming at 12:30 EST"/>
          <p:cNvSpPr txBox="1"/>
          <p:nvPr>
            <p:ph type="subTitle" sz="half" idx="1"/>
          </p:nvPr>
        </p:nvSpPr>
        <p:spPr>
          <a:prstGeom prst="rect">
            <a:avLst/>
          </a:prstGeom>
        </p:spPr>
        <p:txBody>
          <a:bodyPr/>
          <a:lstStyle/>
          <a:p>
            <a:pPr/>
          </a:p>
          <a:p>
            <a:pPr>
              <a:defRPr i="1"/>
            </a:pPr>
            <a:r>
              <a:t>Resuming at 12:30 EST</a:t>
            </a:r>
          </a:p>
        </p:txBody>
      </p:sp>
      <p:sp>
        <p:nvSpPr>
          <p:cNvPr id="1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2" name="IPP Everywhere"/>
          <p:cNvSpPr txBox="1"/>
          <p:nvPr>
            <p:ph type="title"/>
          </p:nvPr>
        </p:nvSpPr>
        <p:spPr>
          <a:prstGeom prst="rect">
            <a:avLst/>
          </a:prstGeom>
        </p:spPr>
        <p:txBody>
          <a:bodyPr/>
          <a:lstStyle/>
          <a:p>
            <a:pPr/>
            <a:r>
              <a:t>IPP Everywhere</a:t>
            </a:r>
          </a:p>
        </p:txBody>
      </p:sp>
      <p:sp>
        <p:nvSpPr>
          <p:cNvPr id="193" name="PWG Call for Objections ends May 15, 2020:…"/>
          <p:cNvSpPr txBox="1"/>
          <p:nvPr>
            <p:ph type="body" idx="1"/>
          </p:nvPr>
        </p:nvSpPr>
        <p:spPr>
          <a:prstGeom prst="rect">
            <a:avLst/>
          </a:prstGeom>
        </p:spPr>
        <p:txBody>
          <a:bodyPr/>
          <a:lstStyle/>
          <a:p>
            <a:pPr/>
            <a:r>
              <a:t>PWG Call for Objections ends May 15, 2020:</a:t>
            </a:r>
          </a:p>
          <a:p>
            <a:pPr lvl="1"/>
            <a:r>
              <a:t>URL for CfO of IPP Everywhere</a:t>
            </a:r>
          </a:p>
          <a:p>
            <a:pPr lvl="1"/>
            <a:r>
              <a:t>URL for CfO of IPP Everywhere Self-Cert Manual</a:t>
            </a:r>
          </a:p>
          <a:p>
            <a:pPr/>
            <a:r>
              <a:t>Stable draft of core v1.1 specification:</a:t>
            </a:r>
          </a:p>
          <a:p>
            <a:pPr lvl="1"/>
            <a:r>
              <a:rPr u="sng">
                <a:hlinkClick r:id="rId3" invalidUrl="" action="" tgtFrame="" tooltip="" history="1" highlightClick="0" endSnd="0"/>
              </a:rPr>
              <a:t>https://ftp.pwg.org/pub/pwg/ipp/wd/wd-ippeve11-20200417-rev.pdf</a:t>
            </a:r>
          </a:p>
          <a:p>
            <a:pPr/>
            <a:r>
              <a:t>Stable draft of v1.1 manual:</a:t>
            </a:r>
          </a:p>
          <a:p>
            <a:pPr lvl="1"/>
            <a:r>
              <a:rPr u="sng">
                <a:hlinkClick r:id="rId4" invalidUrl="" action="" tgtFrame="" tooltip="" history="1" highlightClick="0" endSnd="0"/>
              </a:rPr>
              <a:t>https://ftp.pwg.org/pub/pwg/ipp/wd/wd-ippeveselfcert11-20200312-rev.pdf</a:t>
            </a:r>
          </a:p>
          <a:p>
            <a:pPr/>
            <a:r>
              <a:t>Release candidate v1.1 tools:</a:t>
            </a:r>
          </a:p>
          <a:p>
            <a:pPr lvl="1"/>
            <a:r>
              <a:rPr u="sng">
                <a:hlinkClick r:id="rId5" invalidUrl="" action="" tgtFrame="" tooltip="" history="1" highlightClick="0" endSnd="0"/>
              </a:rPr>
              <a:t>https://github.com/istopwg/ippeveselfcert</a:t>
            </a:r>
          </a:p>
          <a:p>
            <a:pPr/>
            <a:r>
              <a:t>New JSON-based portal is online:</a:t>
            </a:r>
          </a:p>
          <a:p>
            <a:pPr lvl="1"/>
            <a:r>
              <a:rPr u="sng">
                <a:hlinkClick r:id="rId6" invalidUrl="" action="" tgtFrame="" tooltip="" history="1" highlightClick="0" endSnd="0"/>
              </a:rPr>
              <a:t>https://www.pwg.org/printers</a:t>
            </a:r>
          </a:p>
        </p:txBody>
      </p:sp>
      <p:sp>
        <p:nvSpPr>
          <p:cNvPr id="1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1" name="IPP Everywhere Self-Certification"/>
          <p:cNvSpPr txBox="1"/>
          <p:nvPr>
            <p:ph type="title"/>
          </p:nvPr>
        </p:nvSpPr>
        <p:spPr>
          <a:prstGeom prst="rect">
            <a:avLst/>
          </a:prstGeom>
        </p:spPr>
        <p:txBody>
          <a:bodyPr/>
          <a:lstStyle/>
          <a:p>
            <a:pPr/>
            <a:r>
              <a:t>IPP Everywhere Self-Certification</a:t>
            </a:r>
          </a:p>
        </p:txBody>
      </p:sp>
      <p:sp>
        <p:nvSpPr>
          <p:cNvPr id="202"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https://www.pwg.org/ipp/everywhere.html</a:t>
            </a:r>
            <a:r>
              <a:t> (for info)</a:t>
            </a:r>
          </a:p>
          <a:p>
            <a:pPr lvl="1">
              <a:defRPr sz="2800"/>
            </a:pPr>
            <a:r>
              <a:rPr u="sng">
                <a:hlinkClick r:id="rId4" invalidUrl="" action="" tgtFrame="" tooltip="" history="1" highlightClick="0" endSnd="0"/>
              </a:rPr>
              <a:t>https://www.pwg.org/ippeveselfcert</a:t>
            </a:r>
            <a:r>
              <a:t> (tools and submission instructions)</a:t>
            </a:r>
          </a:p>
          <a:p>
            <a:pPr lvl="1">
              <a:defRPr sz="2800"/>
            </a:pPr>
            <a:r>
              <a:rPr u="sng">
                <a:hlinkClick r:id="rId5" invalidUrl="" action="" tgtFrame="" tooltip="" history="1" highlightClick="0" endSnd="0"/>
              </a:rPr>
              <a:t>https://www.pwg.org/printers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4 of self-certification tools on April 8th, 2020</a:t>
            </a:r>
          </a:p>
          <a:p>
            <a:pPr lvl="1" marL="840739" indent="-342899">
              <a:defRPr sz="2800"/>
            </a:pPr>
            <a:r>
              <a:t>v1.0 is tracking CUPS 2.2.x (previous stable branch)</a:t>
            </a:r>
          </a:p>
          <a:p>
            <a:pPr marL="383539" indent="-342899">
              <a:defRPr sz="2900"/>
            </a:pPr>
            <a:r>
              <a:t>Release candidate v1.1 self-certifications tools available</a:t>
            </a:r>
          </a:p>
          <a:p>
            <a:pPr lvl="1" marL="840739" indent="-342899">
              <a:defRPr sz="2900"/>
            </a:pPr>
            <a:r>
              <a:t>v1.1 tracks CUPS 2.3.x (current stable branch)</a:t>
            </a:r>
          </a:p>
        </p:txBody>
      </p:sp>
      <p:sp>
        <p:nvSpPr>
          <p:cNvPr id="20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0" name="IPP Driverless Printing Ext v2.0"/>
          <p:cNvSpPr txBox="1"/>
          <p:nvPr>
            <p:ph type="title"/>
          </p:nvPr>
        </p:nvSpPr>
        <p:spPr>
          <a:prstGeom prst="rect">
            <a:avLst/>
          </a:prstGeom>
        </p:spPr>
        <p:txBody>
          <a:bodyPr/>
          <a:lstStyle/>
          <a:p>
            <a:pPr/>
            <a:r>
              <a:t>IPP Driverless Printing Ext v2.0</a:t>
            </a:r>
          </a:p>
        </p:txBody>
      </p:sp>
      <p:sp>
        <p:nvSpPr>
          <p:cNvPr id="211"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https://ftp.pwg.org/pub/pwg/ipp/wd/wd-ippnodriver20-20200204-rev.pdf</a:t>
            </a:r>
          </a:p>
          <a:p>
            <a:pPr/>
            <a:r>
              <a:t>Updates PWG 5100.13-2012: IPP Job and Printer Extensions - Set 3 (JPS3)</a:t>
            </a:r>
          </a:p>
          <a:p>
            <a:pPr/>
            <a:r>
              <a:t>Discussion:</a:t>
            </a:r>
          </a:p>
          <a:p>
            <a:pPr lvl="1"/>
            <a:r>
              <a:t>Margin Elimination Functionality</a:t>
            </a:r>
          </a:p>
          <a:p>
            <a:pPr lvl="1"/>
            <a:r>
              <a:t>"print-quality" Extensions</a:t>
            </a:r>
          </a:p>
          <a:p>
            <a:pPr/>
            <a:r>
              <a:t>Proposed schedule:</a:t>
            </a:r>
          </a:p>
          <a:p>
            <a:pPr lvl="1"/>
            <a:r>
              <a:t>Prototype draft in Q3 2020</a:t>
            </a:r>
          </a:p>
        </p:txBody>
      </p:sp>
      <p:sp>
        <p:nvSpPr>
          <p:cNvPr id="2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9" name="Margin Elimination Functionality"/>
          <p:cNvSpPr txBox="1"/>
          <p:nvPr>
            <p:ph type="title"/>
          </p:nvPr>
        </p:nvSpPr>
        <p:spPr>
          <a:prstGeom prst="rect">
            <a:avLst/>
          </a:prstGeom>
        </p:spPr>
        <p:txBody>
          <a:bodyPr/>
          <a:lstStyle/>
          <a:p>
            <a:pPr/>
            <a:r>
              <a:t>Margin Elimination Functionality</a:t>
            </a:r>
          </a:p>
        </p:txBody>
      </p:sp>
      <p:sp>
        <p:nvSpPr>
          <p:cNvPr id="220" name="https://github.com/istopwg/ippsample/wiki/Roll-Feed-Printing-Extensions:-eliminate-margins…"/>
          <p:cNvSpPr txBox="1"/>
          <p:nvPr>
            <p:ph type="body" idx="1"/>
          </p:nvPr>
        </p:nvSpPr>
        <p:spPr>
          <a:prstGeom prst="rect">
            <a:avLst/>
          </a:prstGeom>
        </p:spPr>
        <p:txBody>
          <a:bodyPr/>
          <a:lstStyle/>
          <a:p>
            <a:pPr/>
            <a:r>
              <a:rPr u="sng">
                <a:hlinkClick r:id="rId3" invalidUrl="" action="" tgtFrame="" tooltip="" history="1" highlightClick="0" endSnd="0"/>
              </a:rPr>
              <a:t>https://github.com/istopwg/ippsample/wiki/Roll-Feed-Printing-Extensions:-eliminate-margins</a:t>
            </a:r>
          </a:p>
          <a:p>
            <a:pPr/>
            <a:r>
              <a:t>First pass: "eliminate-margins (type2 keyword)":</a:t>
            </a:r>
          </a:p>
          <a:p>
            <a:pPr lvl="1"/>
            <a:r>
              <a:t>"all", "banner", "none"</a:t>
            </a:r>
          </a:p>
          <a:p>
            <a:pPr/>
            <a:r>
              <a:t>Second pass: Add "imposition-template (type2 keyword)" keywords:</a:t>
            </a:r>
          </a:p>
          <a:p>
            <a:pPr lvl="1"/>
            <a:r>
              <a:t>"banner" to eliminate margins/whitespace between pages</a:t>
            </a:r>
          </a:p>
          <a:p>
            <a:pPr lvl="1"/>
            <a:r>
              <a:t>"compressed" to eliminate all margins/whitespace</a:t>
            </a:r>
          </a:p>
        </p:txBody>
      </p:sp>
      <p:sp>
        <p:nvSpPr>
          <p:cNvPr id="2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8" name="&quot;print-quality&quot; Extensions"/>
          <p:cNvSpPr txBox="1"/>
          <p:nvPr>
            <p:ph type="title"/>
          </p:nvPr>
        </p:nvSpPr>
        <p:spPr>
          <a:prstGeom prst="rect">
            <a:avLst/>
          </a:prstGeom>
        </p:spPr>
        <p:txBody>
          <a:bodyPr/>
          <a:lstStyle/>
          <a:p>
            <a:pPr/>
            <a:r>
              <a:t>"print-quality" Extensions</a:t>
            </a:r>
          </a:p>
        </p:txBody>
      </p:sp>
      <p:sp>
        <p:nvSpPr>
          <p:cNvPr id="229" name="https://github.com/istopwg/ippsample/wiki/IPP-Print-Quality-Discussion…"/>
          <p:cNvSpPr txBox="1"/>
          <p:nvPr>
            <p:ph type="body" idx="1"/>
          </p:nvPr>
        </p:nvSpPr>
        <p:spPr>
          <a:prstGeom prst="rect">
            <a:avLst/>
          </a:prstGeom>
        </p:spPr>
        <p:txBody>
          <a:bodyPr/>
          <a:lstStyle/>
          <a:p>
            <a:pPr/>
            <a:r>
              <a:rPr u="sng">
                <a:hlinkClick r:id="rId3" invalidUrl="" action="" tgtFrame="" tooltip="" history="1" highlightClick="0" endSnd="0"/>
              </a:rPr>
              <a:t>https://github.com/istopwg/ippsample/wiki/IPP-Print-Quality-Discussion</a:t>
            </a:r>
          </a:p>
          <a:p>
            <a:pPr/>
            <a:r>
              <a:t>First pass: Add enum values for different "print-quality" types</a:t>
            </a:r>
          </a:p>
          <a:p>
            <a:pPr lvl="1"/>
            <a:r>
              <a:t>Issue: Proposed values make it difficult for Clients to present understandable UI - the current values map easily to a slider (draft to best) while the new values include non-contiguous, vendor-specific quality levels</a:t>
            </a:r>
          </a:p>
          <a:p>
            <a:pPr/>
            <a:r>
              <a:t>Second pass: Add "print-quality-percent (integer(0:100))" to provide greater precision from worst-to-best quality</a:t>
            </a:r>
          </a:p>
          <a:p>
            <a:pPr lvl="1"/>
            <a:r>
              <a:t>Issue: Provides more control over a contiguous range of quality levels, but doesn't support vendor quality modes</a:t>
            </a:r>
          </a:p>
          <a:p>
            <a:pPr/>
            <a:r>
              <a:t>Third pass: Add "print-quality-col (collection)" to provide named templates, "quality-percent (integer(0:100)), and clear mapping from old enums to new templates</a:t>
            </a:r>
          </a:p>
        </p:txBody>
      </p:sp>
      <p:sp>
        <p:nvSpPr>
          <p:cNvPr id="2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7" name="&quot;print-quality-col (collection)&quot;"/>
          <p:cNvSpPr txBox="1"/>
          <p:nvPr>
            <p:ph type="title"/>
          </p:nvPr>
        </p:nvSpPr>
        <p:spPr>
          <a:prstGeom prst="rect">
            <a:avLst/>
          </a:prstGeom>
        </p:spPr>
        <p:txBody>
          <a:bodyPr/>
          <a:lstStyle/>
          <a:p>
            <a:pPr/>
            <a:r>
              <a:t>"print-quality-col (collection)"</a:t>
            </a:r>
          </a:p>
        </p:txBody>
      </p:sp>
      <p:sp>
        <p:nvSpPr>
          <p:cNvPr id="238" name="&quot;quality-template&quot; (type2 keyword | name(MAX)): REQUIRED name of the print quality level. 'draft', 'normal', and 'high' directly map to the &quot;print-quality&quot; enum values.…"/>
          <p:cNvSpPr txBox="1"/>
          <p:nvPr>
            <p:ph type="body" idx="1"/>
          </p:nvPr>
        </p:nvSpPr>
        <p:spPr>
          <a:prstGeom prst="rect">
            <a:avLst/>
          </a:prstGeom>
        </p:spPr>
        <p:txBody>
          <a:bodyPr/>
          <a:lstStyle/>
          <a:p>
            <a:pPr marL="383539" indent="-342899">
              <a:defRPr sz="2300"/>
            </a:pPr>
            <a:r>
              <a:t>"quality-template" (type2 keyword | name(MAX)): REQUIRED name of the print quality level. 'draft', 'normal', and 'high' directly map to the "print-quality" enum values.</a:t>
            </a:r>
          </a:p>
          <a:p>
            <a:pPr marL="383539" indent="-342899">
              <a:defRPr sz="2300"/>
            </a:pPr>
            <a:r>
              <a:t>"quality-percent" (integer(0:100)): RECOMMENDED relative quality level to support slider-style print quality selection. 'draft' = 25, 'normal' = 50, 'high' = 75.</a:t>
            </a:r>
          </a:p>
          <a:p>
            <a:pPr marL="383539" indent="-342899">
              <a:defRPr sz="2300"/>
            </a:pPr>
            <a:r>
              <a:t>"quality-colorants" (type2 keyword): Colorants used for printing - 'all', 'black', 'cmy', 'cmyk'?</a:t>
            </a:r>
          </a:p>
          <a:p>
            <a:pPr marL="383539" indent="-342899">
              <a:defRPr sz="2300"/>
            </a:pPr>
            <a:r>
              <a:t>"quality-color-accuracy" (type2 keyword): 'best', 'fast', 'normal'?</a:t>
            </a:r>
          </a:p>
          <a:p>
            <a:pPr marL="383539" indent="-342899">
              <a:defRPr sz="2300"/>
            </a:pPr>
            <a:r>
              <a:t>"quality-resolution" (resolution): Minimum resolution required (2D only).</a:t>
            </a:r>
          </a:p>
          <a:p>
            <a:pPr marL="383539" indent="-342899">
              <a:defRPr sz="2300"/>
            </a:pPr>
            <a:r>
              <a:t>"quality-image-sampling" (type2 keyword): 'auto', 'best', 'nearest-neighbor', 'bilinear', 'bicubic', etc.</a:t>
            </a:r>
          </a:p>
          <a:p>
            <a:pPr marL="383539" indent="-342899">
              <a:defRPr sz="2300"/>
            </a:pPr>
            <a:r>
              <a:t>"quality-dimensional-accuracy" (collection): Minimum accuracy required in nanometers (3D only).</a:t>
            </a:r>
          </a:p>
          <a:p>
            <a:pPr marL="383539" indent="-342899">
              <a:defRPr sz="2300"/>
            </a:pPr>
            <a:r>
              <a:t>"quality-strength" (integer(0:MAX)): Tensile strength in kilopascals (kPA) (3D only).</a:t>
            </a:r>
          </a:p>
          <a:p>
            <a:pPr marL="383539" indent="-342899">
              <a:defRPr sz="2300"/>
            </a:pPr>
            <a:r>
              <a:t>Other member attributes?</a:t>
            </a:r>
          </a:p>
        </p:txBody>
      </p:sp>
      <p:sp>
        <p:nvSpPr>
          <p:cNvPr id="2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4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44"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4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4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47" name="IPP Workgroup Session, Day 2"/>
          <p:cNvSpPr txBox="1"/>
          <p:nvPr>
            <p:ph type="ctrTitle"/>
          </p:nvPr>
        </p:nvSpPr>
        <p:spPr>
          <a:prstGeom prst="rect">
            <a:avLst/>
          </a:prstGeom>
        </p:spPr>
        <p:txBody>
          <a:bodyPr/>
          <a:lstStyle/>
          <a:p>
            <a:pPr/>
            <a:r>
              <a:t>IPP Workgroup Session, Day 2</a:t>
            </a:r>
          </a:p>
        </p:txBody>
      </p:sp>
      <p:sp>
        <p:nvSpPr>
          <p:cNvPr id="248" name="May 7, 2020"/>
          <p:cNvSpPr txBox="1"/>
          <p:nvPr>
            <p:ph type="subTitle" sz="half" idx="1"/>
          </p:nvPr>
        </p:nvSpPr>
        <p:spPr>
          <a:prstGeom prst="rect">
            <a:avLst/>
          </a:prstGeom>
        </p:spPr>
        <p:txBody>
          <a:bodyPr/>
          <a:lstStyle>
            <a:lvl1pPr marR="40639">
              <a:spcBef>
                <a:spcPts val="500"/>
              </a:spcBef>
            </a:lvl1pPr>
          </a:lstStyle>
          <a:p>
            <a:pPr/>
            <a:r>
              <a:t>May 7, 2020</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5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5" name="PWG IP Policy"/>
          <p:cNvSpPr txBox="1"/>
          <p:nvPr>
            <p:ph type="title"/>
          </p:nvPr>
        </p:nvSpPr>
        <p:spPr>
          <a:prstGeom prst="rect">
            <a:avLst/>
          </a:prstGeom>
        </p:spPr>
        <p:txBody>
          <a:bodyPr/>
          <a:lstStyle/>
          <a:p>
            <a:pPr/>
            <a:r>
              <a:t>PWG IP Policy</a:t>
            </a:r>
          </a:p>
        </p:txBody>
      </p:sp>
      <p:sp>
        <p:nvSpPr>
          <p:cNvPr id="256"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5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6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4" name="Agenda (2/2)"/>
          <p:cNvSpPr txBox="1"/>
          <p:nvPr>
            <p:ph type="title"/>
          </p:nvPr>
        </p:nvSpPr>
        <p:spPr>
          <a:prstGeom prst="rect">
            <a:avLst/>
          </a:prstGeom>
        </p:spPr>
        <p:txBody>
          <a:bodyPr/>
          <a:lstStyle/>
          <a:p>
            <a:pPr/>
            <a:r>
              <a:t>Agenda (2/2)</a:t>
            </a:r>
          </a:p>
        </p:txBody>
      </p:sp>
      <p:graphicFrame>
        <p:nvGraphicFramePr>
          <p:cNvPr id="265" name="Table"/>
          <p:cNvGraphicFramePr/>
          <p:nvPr/>
        </p:nvGraphicFramePr>
        <p:xfrm>
          <a:off x="1441449" y="2608965"/>
          <a:ext cx="10517038"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14:00 - 14:30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14:30 - 14:45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66" name="May 7, 2020 (US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7, 2020 (US Eastern Daylight Time)</a:t>
            </a:r>
          </a:p>
        </p:txBody>
      </p:sp>
      <p:sp>
        <p:nvSpPr>
          <p:cNvPr id="2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4" name="IPP Enterprise Printing Extensions v2.0"/>
          <p:cNvSpPr txBox="1"/>
          <p:nvPr>
            <p:ph type="title"/>
          </p:nvPr>
        </p:nvSpPr>
        <p:spPr>
          <a:prstGeom prst="rect">
            <a:avLst/>
          </a:prstGeom>
        </p:spPr>
        <p:txBody>
          <a:bodyPr/>
          <a:lstStyle/>
          <a:p>
            <a:pPr/>
            <a:r>
              <a:t>IPP Enterprise Printing Extensions v2.0</a:t>
            </a:r>
          </a:p>
        </p:txBody>
      </p:sp>
      <p:sp>
        <p:nvSpPr>
          <p:cNvPr id="275"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https://ftp.pwg.org/pub/pwg/ipp/wd/wd-ippepx20-20191010-rev.pdf</a:t>
            </a:r>
          </a:p>
          <a:p>
            <a:pPr/>
            <a:r>
              <a:t>Update of PWG 5100.11-2010: IPP Job and Printer Extensions - Set 2 (JPS2)</a:t>
            </a:r>
          </a:p>
          <a:p>
            <a:pPr lvl="1"/>
            <a:r>
              <a:t>Dropped job-save-disposition, replacing it with new Job Storage feature</a:t>
            </a:r>
          </a:p>
          <a:p>
            <a:pPr lvl="1"/>
            <a:r>
              <a:t>Dropped pages-per-subset, replaced by job-pages-per-subset in 5100.1</a:t>
            </a:r>
          </a:p>
          <a:p>
            <a:pPr lvl="1"/>
            <a:r>
              <a:t>Dropped sheet-collate (base attribute from RFC 3381 is obsolete)</a:t>
            </a:r>
          </a:p>
          <a:p>
            <a:pPr lvl="1"/>
            <a:r>
              <a:t>Some non-enterprise-specific attributes were moved to PWG 5100.7</a:t>
            </a:r>
          </a:p>
          <a:p>
            <a:pPr/>
            <a:r>
              <a:t>Proposed schedule:</a:t>
            </a:r>
          </a:p>
          <a:p>
            <a:pPr lvl="1"/>
            <a:r>
              <a:t>Prototype draft in Q3 2020</a:t>
            </a:r>
          </a:p>
        </p:txBody>
      </p:sp>
      <p:sp>
        <p:nvSpPr>
          <p:cNvPr id="2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3" name="Job Accounting with IPP v1.0"/>
          <p:cNvSpPr txBox="1"/>
          <p:nvPr>
            <p:ph type="title"/>
          </p:nvPr>
        </p:nvSpPr>
        <p:spPr>
          <a:prstGeom prst="rect">
            <a:avLst/>
          </a:prstGeom>
        </p:spPr>
        <p:txBody>
          <a:bodyPr/>
          <a:lstStyle/>
          <a:p>
            <a:pPr/>
            <a:r>
              <a:t>Job Accounting with IPP v1.0</a:t>
            </a:r>
          </a:p>
        </p:txBody>
      </p:sp>
      <p:sp>
        <p:nvSpPr>
          <p:cNvPr id="284"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https://ftp.pwg.org/pub/pwg/ipp/wd/wd-ippaccounting10-20200129.pdf</a:t>
            </a:r>
          </a:p>
          <a:p>
            <a:pPr/>
            <a:r>
              <a:t>Best Practice document defining how to support job accounting with existing IPP attributes and functionality</a:t>
            </a:r>
          </a:p>
          <a:p>
            <a:pPr lvl="1"/>
            <a:r>
              <a:t>Like the Implementor's Guide but for standards-based job accounting</a:t>
            </a:r>
          </a:p>
          <a:p>
            <a:pPr/>
            <a:r>
              <a:t>Proposed schedule:</a:t>
            </a:r>
          </a:p>
          <a:p>
            <a:pPr lvl="1"/>
            <a:r>
              <a:t>Prototype draft in Q3 2020</a:t>
            </a:r>
          </a:p>
        </p:txBody>
      </p:sp>
      <p:sp>
        <p:nvSpPr>
          <p:cNvPr id="2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8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0"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9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92" name="Next Steps"/>
          <p:cNvSpPr txBox="1"/>
          <p:nvPr>
            <p:ph type="ctrTitle"/>
          </p:nvPr>
        </p:nvSpPr>
        <p:spPr>
          <a:prstGeom prst="rect">
            <a:avLst/>
          </a:prstGeom>
        </p:spPr>
        <p:txBody>
          <a:bodyPr/>
          <a:lstStyle/>
          <a:p>
            <a:pPr/>
            <a:r>
              <a:t>Next Steps</a:t>
            </a:r>
          </a:p>
        </p:txBody>
      </p:sp>
      <p:sp>
        <p:nvSpPr>
          <p:cNvPr id="293" name="Double-click to edit"/>
          <p:cNvSpPr txBox="1"/>
          <p:nvPr>
            <p:ph type="subTitle" sz="half" idx="1"/>
          </p:nvPr>
        </p:nvSpPr>
        <p:spPr>
          <a:prstGeom prst="rect">
            <a:avLst/>
          </a:prstGeom>
        </p:spPr>
        <p:txBody>
          <a:bodyPr/>
          <a:lstStyle/>
          <a:p>
            <a:pPr/>
          </a:p>
        </p:txBody>
      </p:sp>
      <p:sp>
        <p:nvSpPr>
          <p:cNvPr id="29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1" name="Next Steps"/>
          <p:cNvSpPr txBox="1"/>
          <p:nvPr>
            <p:ph type="title"/>
          </p:nvPr>
        </p:nvSpPr>
        <p:spPr>
          <a:prstGeom prst="rect">
            <a:avLst/>
          </a:prstGeom>
        </p:spPr>
        <p:txBody>
          <a:bodyPr/>
          <a:lstStyle/>
          <a:p>
            <a:pPr/>
            <a:r>
              <a:t>Next Steps</a:t>
            </a:r>
          </a:p>
        </p:txBody>
      </p:sp>
      <p:sp>
        <p:nvSpPr>
          <p:cNvPr id="302" name="IPP Encrypted Jobs and Documents v1.0 (Mike/Smith)…"/>
          <p:cNvSpPr txBox="1"/>
          <p:nvPr>
            <p:ph type="body" idx="1"/>
          </p:nvPr>
        </p:nvSpPr>
        <p:spPr>
          <a:prstGeom prst="rect">
            <a:avLst/>
          </a:prstGeom>
        </p:spPr>
        <p:txBody>
          <a:bodyPr/>
          <a:lstStyle/>
          <a:p>
            <a:pPr/>
            <a:r>
              <a:t>IPP Encrypted Jobs and Documents v1.0 (Mike/Smith)</a:t>
            </a:r>
          </a:p>
          <a:p>
            <a:pPr lvl="1"/>
            <a:r>
              <a:t>Prototyping late 2020/early 2021?</a:t>
            </a:r>
          </a:p>
          <a:p>
            <a:pPr/>
            <a:r>
              <a:t>IPP Enterprise Printing Extensions v2.0 (Smith)</a:t>
            </a:r>
          </a:p>
          <a:p>
            <a:pPr lvl="1"/>
            <a:r>
              <a:t>Prototype draft in Q3 2020</a:t>
            </a:r>
          </a:p>
          <a:p>
            <a:pPr/>
            <a:r>
              <a:t>IPP Everywhere and Self-Certification v1.1 (Mike/Smith)</a:t>
            </a:r>
          </a:p>
          <a:p>
            <a:pPr lvl="1"/>
            <a:r>
              <a:t>PWG Call for Objections ends May 15, 2020 </a:t>
            </a:r>
          </a:p>
          <a:p>
            <a:pPr/>
            <a:r>
              <a:t>IPP Driverless Printing Extensions v2.0 (Smith)</a:t>
            </a:r>
          </a:p>
          <a:p>
            <a:pPr lvl="1"/>
            <a:r>
              <a:t>Prototype draft in Q3 2020</a:t>
            </a:r>
          </a:p>
          <a:p>
            <a:pPr/>
            <a:r>
              <a:t>IPP Production Printing Extensions v2.0 (Mike)</a:t>
            </a:r>
          </a:p>
          <a:p>
            <a:pPr lvl="1"/>
            <a:r>
              <a:t>Stable draft in Q4 2020</a:t>
            </a:r>
          </a:p>
          <a:p>
            <a:pPr/>
            <a:r>
              <a:t>Job Accounting with IPP v1.0 (Mike)</a:t>
            </a:r>
          </a:p>
          <a:p>
            <a:pPr lvl="1"/>
            <a:r>
              <a:t>Prototype draft in Q3 2020</a:t>
            </a:r>
          </a:p>
        </p:txBody>
      </p:sp>
      <p:sp>
        <p:nvSpPr>
          <p:cNvPr id="3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0" name="More Information"/>
          <p:cNvSpPr txBox="1"/>
          <p:nvPr>
            <p:ph type="title"/>
          </p:nvPr>
        </p:nvSpPr>
        <p:spPr>
          <a:prstGeom prst="rect">
            <a:avLst/>
          </a:prstGeom>
        </p:spPr>
        <p:txBody>
          <a:bodyPr/>
          <a:lstStyle/>
          <a:p>
            <a:pPr/>
            <a:r>
              <a:t>More Information</a:t>
            </a:r>
          </a:p>
        </p:txBody>
      </p:sp>
      <p:sp>
        <p:nvSpPr>
          <p:cNvPr id="311"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May 21 and June 4, 2020 at 3pm ET</a:t>
            </a:r>
          </a:p>
        </p:txBody>
      </p:sp>
      <p:sp>
        <p:nvSpPr>
          <p:cNvPr id="3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1/2)"/>
          <p:cNvSpPr txBox="1"/>
          <p:nvPr>
            <p:ph type="title"/>
          </p:nvPr>
        </p:nvSpPr>
        <p:spPr>
          <a:prstGeom prst="rect">
            <a:avLst/>
          </a:prstGeom>
        </p:spPr>
        <p:txBody>
          <a:bodyPr/>
          <a:lstStyle/>
          <a:p>
            <a:pPr/>
            <a:r>
              <a:t>Agenda (1/2)</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11:15 - 12:00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13:00 - 16:30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May 6, 2020 (US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6, 2020 (US Eastern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2/2)"/>
          <p:cNvSpPr txBox="1"/>
          <p:nvPr>
            <p:ph type="title"/>
          </p:nvPr>
        </p:nvSpPr>
        <p:spPr>
          <a:prstGeom prst="rect">
            <a:avLst/>
          </a:prstGeom>
        </p:spPr>
        <p:txBody>
          <a:bodyPr/>
          <a:lstStyle/>
          <a:p>
            <a:pPr/>
            <a:r>
              <a:t>Agenda (2/2)</a:t>
            </a:r>
          </a:p>
        </p:txBody>
      </p:sp>
      <p:graphicFrame>
        <p:nvGraphicFramePr>
          <p:cNvPr id="102" name="Table"/>
          <p:cNvGraphicFramePr/>
          <p:nvPr/>
        </p:nvGraphicFramePr>
        <p:xfrm>
          <a:off x="1441449" y="2608965"/>
          <a:ext cx="10517038"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10:00 - 12:00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14:00 - 14:30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14:30 - 14:45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May 7, 2020 (US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May 7, 2020 (US Eastern Daylight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defRPr i="1"/>
            </a:pPr>
            <a:r>
              <a:t>Will be doing a charter update in 2020</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the PWG MIBs,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(Lakeside Robotics)</a:t>
            </a:r>
          </a:p>
          <a:p>
            <a:pPr/>
            <a:r>
              <a:t>IPP WG Document Editors:</a:t>
            </a:r>
          </a:p>
          <a:p>
            <a:pPr lvl="1"/>
            <a:r>
              <a:t>Michael Sweet (Lakeside Robotics) – IPP Encrypted Jobs and Documents v1.0, IPP Everywhere v1.1, IPP Everywhere Printer Self-Certification Manual v1.1, IPP Production Printing Extensions v2.0, Job Accounting with IPP v1.0</a:t>
            </a:r>
          </a:p>
          <a:p>
            <a:pPr lvl="1"/>
            <a:r>
              <a:t>Smith Kennedy (HP Inc.) – IPP Driverless Printing Extensions v2.0, IPP Encrypted Jobs and Documents v1.0, IPP Enterprise Printing Extensions v2.0</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3)"/>
          <p:cNvSpPr txBox="1"/>
          <p:nvPr>
            <p:ph type="title"/>
          </p:nvPr>
        </p:nvSpPr>
        <p:spPr>
          <a:prstGeom prst="rect">
            <a:avLst/>
          </a:prstGeom>
        </p:spPr>
        <p:txBody>
          <a:bodyPr/>
          <a:lstStyle/>
          <a:p>
            <a:pPr/>
            <a:r>
              <a:t>Status (1/3)</a:t>
            </a:r>
          </a:p>
        </p:txBody>
      </p:sp>
      <p:sp>
        <p:nvSpPr>
          <p:cNvPr id="130" name="PWG Specifications in development:…"/>
          <p:cNvSpPr txBox="1"/>
          <p:nvPr>
            <p:ph type="body" idx="1"/>
          </p:nvPr>
        </p:nvSpPr>
        <p:spPr>
          <a:prstGeom prst="rect">
            <a:avLst/>
          </a:prstGeom>
        </p:spPr>
        <p:txBody>
          <a:bodyPr/>
          <a:lstStyle/>
          <a:p>
            <a:pPr/>
            <a:r>
              <a:t>PWG Specifications in development:</a:t>
            </a:r>
          </a:p>
          <a:p>
            <a:pPr lvl="1"/>
            <a:r>
              <a:t>IPP Encrypted Jobs and Documents v1.0		- Prototype </a:t>
            </a:r>
          </a:p>
          <a:p>
            <a:pPr lvl="1"/>
            <a:r>
              <a:t>IPP Everywhere v1.1				- In PWG CfO</a:t>
            </a:r>
          </a:p>
          <a:p>
            <a:pPr lvl="1"/>
            <a:r>
              <a:t>IPP Everywhere Printer Self-Certification Manual v1.1	- In PWG CfO</a:t>
            </a:r>
          </a:p>
          <a:p>
            <a:pPr lvl="1"/>
            <a:r>
              <a:t>IPP Enterprise Printing Extensions v2.0		- Interim</a:t>
            </a:r>
          </a:p>
          <a:p>
            <a:pPr lvl="1"/>
            <a:r>
              <a:t>IPP Driverless Printing Extensions v2.0		- Interim</a:t>
            </a:r>
          </a:p>
          <a:p>
            <a:pPr lvl="1"/>
            <a:r>
              <a:t>IPP Production Printing Extensions v2.0		- Prototype</a:t>
            </a:r>
          </a:p>
          <a:p>
            <a:pPr lvl="1"/>
          </a:p>
          <a:p>
            <a:pPr/>
            <a:r>
              <a:t>IPP Best Practices in development:</a:t>
            </a:r>
          </a:p>
          <a:p>
            <a:pPr lvl="1"/>
            <a:r>
              <a:t>Job Accounting with IPP v1.0			- Interim</a:t>
            </a:r>
          </a:p>
          <a:p>
            <a:pPr lvl="1"/>
          </a:p>
          <a:p>
            <a:pPr/>
            <a:r>
              <a:t>Recently published:</a:t>
            </a:r>
          </a:p>
          <a:p>
            <a:pPr lvl="1"/>
            <a:r>
              <a:t>IPP Label Printing Extensions v1.0 (registration)</a:t>
            </a:r>
          </a:p>
          <a:p>
            <a:pPr lvl="1"/>
            <a:r>
              <a:t>PWG 5100.16-2020: IPP Transaction-Based Printing Extensions v1.1</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3)"/>
          <p:cNvSpPr txBox="1"/>
          <p:nvPr>
            <p:ph type="title"/>
          </p:nvPr>
        </p:nvSpPr>
        <p:spPr>
          <a:prstGeom prst="rect">
            <a:avLst/>
          </a:prstGeom>
        </p:spPr>
        <p:txBody>
          <a:bodyPr/>
          <a:lstStyle/>
          <a:p>
            <a:pPr/>
            <a:r>
              <a:t>Status (2/3)</a:t>
            </a:r>
          </a:p>
        </p:txBody>
      </p:sp>
      <p:sp>
        <p:nvSpPr>
          <p:cNvPr id="13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https://www.pwg.org/ipp/ipp-registrations.xml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412 printers currently listed</a:t>
            </a:r>
          </a:p>
          <a:p>
            <a:pPr lvl="1"/>
            <a:r>
              <a:t>Fourth 1.0 self-certification tools update released in April 2020</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ipp3dprinter, ippeveprinter, ippfind, ippproxy, ippserver, ipptool, ipptransform, and ipptransform3d</a:t>
            </a:r>
          </a:p>
        </p:txBody>
      </p:sp>
      <p:sp>
        <p:nvSpPr>
          <p:cNvPr id="14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Status (3/3)"/>
          <p:cNvSpPr txBox="1"/>
          <p:nvPr>
            <p:ph type="title"/>
          </p:nvPr>
        </p:nvSpPr>
        <p:spPr>
          <a:prstGeom prst="rect">
            <a:avLst/>
          </a:prstGeom>
        </p:spPr>
        <p:txBody>
          <a:bodyPr/>
          <a:lstStyle/>
          <a:p>
            <a:pPr/>
            <a:r>
              <a:t>Status (3/3)</a:t>
            </a:r>
          </a:p>
        </p:txBody>
      </p:sp>
      <p:sp>
        <p:nvSpPr>
          <p:cNvPr id="148" name="Pending Errata:…"/>
          <p:cNvSpPr txBox="1"/>
          <p:nvPr>
            <p:ph type="body" idx="1"/>
          </p:nvPr>
        </p:nvSpPr>
        <p:spPr>
          <a:prstGeom prst="rect">
            <a:avLst/>
          </a:prstGeom>
        </p:spPr>
        <p:txBody>
          <a:bodyPr/>
          <a:lstStyle/>
          <a:p>
            <a:pPr marL="383539" indent="-342899">
              <a:defRPr sz="2800"/>
            </a:pPr>
            <a:r>
              <a:t>Pending Errata:</a:t>
            </a:r>
          </a:p>
          <a:p>
            <a:pPr lvl="1">
              <a:defRPr sz="2200"/>
            </a:pPr>
            <a:r>
              <a:t>PWG 5100.1-2017 (Finishings): 2 issues</a:t>
            </a:r>
          </a:p>
          <a:p>
            <a:pPr lvl="1">
              <a:defRPr sz="2200"/>
            </a:pPr>
            <a:r>
              <a:t>PWG 5100.5-2019 (Document Object): 3 issues</a:t>
            </a:r>
          </a:p>
          <a:p>
            <a:pPr lvl="1">
              <a:defRPr sz="2200"/>
            </a:pPr>
            <a:r>
              <a:t>PWG 5100.6-2003 (Page Overrides): 1 issue</a:t>
            </a:r>
          </a:p>
          <a:p>
            <a:pPr lvl="1">
              <a:defRPr sz="2200"/>
            </a:pPr>
            <a:r>
              <a:t>PWG 5100.9-2009 (Printer State Extensions): 1 issue</a:t>
            </a:r>
          </a:p>
          <a:p>
            <a:pPr lvl="1">
              <a:defRPr sz="2200"/>
            </a:pPr>
            <a:r>
              <a:t>PWG 5100.12-2015 (IPP 2.0, 2.1, and 2.2): 2 issues</a:t>
            </a:r>
          </a:p>
          <a:p>
            <a:pPr lvl="1">
              <a:defRPr sz="2200"/>
            </a:pPr>
            <a:r>
              <a:t>PWG 5100.15-2014 (FaxOut): 2 issues</a:t>
            </a:r>
          </a:p>
          <a:p>
            <a:pPr lvl="1">
              <a:defRPr sz="2200"/>
            </a:pPr>
            <a:r>
              <a:t>PWG 5100.18-2015 (Infrastructure Extensions): 5 issues</a:t>
            </a:r>
          </a:p>
          <a:p>
            <a:pPr lvl="1">
              <a:defRPr sz="2200"/>
            </a:pPr>
            <a:r>
              <a:t>PWG 5100.19-2015 (Implementor's Guide 2.0): 6 issues</a:t>
            </a:r>
          </a:p>
          <a:p>
            <a:pPr lvl="1">
              <a:defRPr sz="2200"/>
            </a:pPr>
            <a:r>
              <a:t>PWG 5107.3-2019 (MFD Alerts v1.1): 1 issue</a:t>
            </a:r>
          </a:p>
          <a:p>
            <a:pPr marL="326390" indent="-285750">
              <a:spcBef>
                <a:spcPts val="600"/>
              </a:spcBef>
              <a:defRPr sz="2200"/>
            </a:pPr>
            <a:r>
              <a:t>In-Progress Errata:</a:t>
            </a:r>
          </a:p>
          <a:p>
            <a:pPr lvl="1">
              <a:defRPr sz="2200"/>
            </a:pPr>
            <a:r>
              <a:t>PWG 5100.3-2001 (Production Printing): 2 issues</a:t>
            </a:r>
          </a:p>
          <a:p>
            <a:pPr lvl="1">
              <a:defRPr sz="2200"/>
            </a:pPr>
            <a:r>
              <a:t>PWG 5100.11-2010 (JPS2 - Enterprise Printing): 4 issues</a:t>
            </a:r>
          </a:p>
          <a:p>
            <a:pPr lvl="1">
              <a:defRPr sz="2200"/>
            </a:pPr>
            <a:r>
              <a:t>PWG 5100.13-2012 (JPS3 - Driverless Printing): 12 issues</a:t>
            </a:r>
          </a:p>
          <a:p>
            <a:pPr lvl="1">
              <a:defRPr sz="2200"/>
            </a:pPr>
            <a:r>
              <a:t>PWG 5100.14-2013 (Everywhere v1.0): 11 issues</a:t>
            </a:r>
          </a:p>
          <a:p>
            <a:pPr lvl="1">
              <a:defRPr sz="2200"/>
            </a:pPr>
            <a:r>
              <a:t>PWG 5100.20-2016 (Everywhere Self-Cert v1.0): 3 issues</a:t>
            </a:r>
          </a:p>
        </p:txBody>
      </p:sp>
      <p:sp>
        <p:nvSpPr>
          <p:cNvPr id="149"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