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g"/>
  <Default Extension="png" ContentType="image/png"/>
  <Default Extension="bmp" ContentType="image/bmp"/>
  <Default Extension="gif" ContentType="image/gif"/>
  <Default Extension="tif" ContentType="image/tif"/>
  <Default Extension="pdf" ContentType="application/pdf"/>
  <Default Extension="mov" ContentType="application/movie"/>
  <Default Extension="vml" ContentType="application/vnd.openxmlformats-officedocument.vmlDrawing"/>
  <Default Extension="xlsx" ContentType="application/vnd.openxmlformats-officedocument.spreadsheetml.sheet"/>
  <Override PartName="/docProps/core.xml" ContentType="application/vnd.openxmlformats-package.core-properties+xml"/>
  <Override PartName="/docProps/app.xml" ContentType="application/vnd.openxmlformats-officedocument.extended-properties+xml"/>
  <Override PartName="/ppt/presentation.xml" ContentType="application/vnd.openxmlformats-officedocument.presentationml.presentation.main+xml"/>
  <Override PartName="/ppt/presProps.xml" ContentType="application/vnd.openxmlformats-officedocument.presentationml.presProps+xml"/>
  <Override PartName="/ppt/viewProps.xml" ContentType="application/vnd.openxmlformats-officedocument.presentationml.viewProps+xml"/>
  <Override PartName="/ppt/commentAuthors.xml" ContentType="application/vnd.openxmlformats-officedocument.presentationml.commentAuthors+xml"/>
  <Override PartName="/ppt/tableStyles.xml" ContentType="application/vnd.openxmlformats-officedocument.presentationml.tableStyles+xml"/>
  <Override PartName="/ppt/slideMasters/slideMaster1.xml" ContentType="application/vnd.openxmlformats-officedocument.presentationml.slideMaster+xml"/>
  <Override PartName="/ppt/theme/theme1.xml" ContentType="application/vnd.openxmlformats-officedocument.theme+xml"/>
  <Override PartName="/ppt/notesMasters/notesMaster1.xml" ContentType="application/vnd.openxmlformats-officedocument.presentationml.notes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sldMasterIdLst>
    <p:sldMasterId id="2147483648" r:id="rId5"/>
  </p:sldMasterIdLst>
  <p:notesMasterIdLst>
    <p:notesMasterId r:id="rId7"/>
  </p:notesMasterIdLst>
  <p:sldIdLst>
    <p:sldId id="256" r:id="rId8"/>
    <p:sldId id="257" r:id="rId9"/>
    <p:sldId id="258" r:id="rId10"/>
    <p:sldId id="259" r:id="rId11"/>
    <p:sldId id="260" r:id="rId12"/>
    <p:sldId id="261" r:id="rId13"/>
    <p:sldId id="262" r:id="rId14"/>
    <p:sldId id="263" r:id="rId15"/>
    <p:sldId id="264" r:id="rId16"/>
    <p:sldId id="265" r:id="rId17"/>
    <p:sldId id="266" r:id="rId18"/>
    <p:sldId id="267" r:id="rId19"/>
    <p:sldId id="268" r:id="rId20"/>
    <p:sldId id="269" r:id="rId21"/>
    <p:sldId id="270" r:id="rId22"/>
    <p:sldId id="271" r:id="rId23"/>
    <p:sldId id="272" r:id="rId24"/>
    <p:sldId id="273" r:id="rId25"/>
    <p:sldId id="274" r:id="rId26"/>
    <p:sldId id="275" r:id="rId27"/>
    <p:sldId id="276" r:id="rId28"/>
    <p:sldId id="277" r:id="rId29"/>
    <p:sldId id="278" r:id="rId30"/>
    <p:sldId id="279" r:id="rId31"/>
    <p:sldId id="280" r:id="rId32"/>
    <p:sldId id="281" r:id="rId33"/>
    <p:sldId id="282" r:id="rId34"/>
    <p:sldId id="283" r:id="rId35"/>
    <p:sldId id="284" r:id="rId36"/>
    <p:sldId id="285" r:id="rId37"/>
    <p:sldId id="286" r:id="rId38"/>
    <p:sldId id="287" r:id="rId39"/>
  </p:sldIdLst>
  <p:sldSz cx="13004800" cy="97536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57799" marR="57799" indent="0" algn="l" defTabSz="1295400" rtl="0" fontAlgn="auto" latinLnBrk="0" hangingPunct="0">
      <a:lnSpc>
        <a:spcPct val="100000"/>
      </a:lnSpc>
      <a:spcBef>
        <a:spcPts val="0"/>
      </a:spcBef>
      <a:spcAft>
        <a:spcPts val="0"/>
      </a:spcAft>
      <a:buClrTx/>
      <a:buSzTx/>
      <a:buFontTx/>
      <a:buNone/>
      <a:tabLst/>
      <a:defRPr b="0" baseline="0" cap="none" i="0" spc="0" strike="noStrike" sz="2200" u="none" kumimoji="0" normalizeH="0">
        <a:ln>
          <a:noFill/>
        </a:ln>
        <a:solidFill>
          <a:srgbClr val="000000"/>
        </a:solidFill>
        <a:effectLst/>
        <a:uFill>
          <a:solidFill>
            <a:srgbClr val="000000"/>
          </a:solidFill>
        </a:uFill>
        <a:latin typeface="Arial"/>
        <a:ea typeface="Arial"/>
        <a:cs typeface="Arial"/>
        <a:sym typeface="Arial"/>
      </a:defRPr>
    </a:lvl1pPr>
    <a:lvl2pPr marL="57799" marR="57799" indent="342900" algn="l" defTabSz="1295400" rtl="0" fontAlgn="auto" latinLnBrk="0" hangingPunct="0">
      <a:lnSpc>
        <a:spcPct val="100000"/>
      </a:lnSpc>
      <a:spcBef>
        <a:spcPts val="0"/>
      </a:spcBef>
      <a:spcAft>
        <a:spcPts val="0"/>
      </a:spcAft>
      <a:buClrTx/>
      <a:buSzTx/>
      <a:buFontTx/>
      <a:buNone/>
      <a:tabLst/>
      <a:defRPr b="0" baseline="0" cap="none" i="0" spc="0" strike="noStrike" sz="2200" u="none" kumimoji="0" normalizeH="0">
        <a:ln>
          <a:noFill/>
        </a:ln>
        <a:solidFill>
          <a:srgbClr val="000000"/>
        </a:solidFill>
        <a:effectLst/>
        <a:uFill>
          <a:solidFill>
            <a:srgbClr val="000000"/>
          </a:solidFill>
        </a:uFill>
        <a:latin typeface="Arial"/>
        <a:ea typeface="Arial"/>
        <a:cs typeface="Arial"/>
        <a:sym typeface="Arial"/>
      </a:defRPr>
    </a:lvl2pPr>
    <a:lvl3pPr marL="57799" marR="57799" indent="685800" algn="l" defTabSz="1295400" rtl="0" fontAlgn="auto" latinLnBrk="0" hangingPunct="0">
      <a:lnSpc>
        <a:spcPct val="100000"/>
      </a:lnSpc>
      <a:spcBef>
        <a:spcPts val="0"/>
      </a:spcBef>
      <a:spcAft>
        <a:spcPts val="0"/>
      </a:spcAft>
      <a:buClrTx/>
      <a:buSzTx/>
      <a:buFontTx/>
      <a:buNone/>
      <a:tabLst/>
      <a:defRPr b="0" baseline="0" cap="none" i="0" spc="0" strike="noStrike" sz="2200" u="none" kumimoji="0" normalizeH="0">
        <a:ln>
          <a:noFill/>
        </a:ln>
        <a:solidFill>
          <a:srgbClr val="000000"/>
        </a:solidFill>
        <a:effectLst/>
        <a:uFill>
          <a:solidFill>
            <a:srgbClr val="000000"/>
          </a:solidFill>
        </a:uFill>
        <a:latin typeface="Arial"/>
        <a:ea typeface="Arial"/>
        <a:cs typeface="Arial"/>
        <a:sym typeface="Arial"/>
      </a:defRPr>
    </a:lvl3pPr>
    <a:lvl4pPr marL="57799" marR="57799" indent="1028700" algn="l" defTabSz="1295400" rtl="0" fontAlgn="auto" latinLnBrk="0" hangingPunct="0">
      <a:lnSpc>
        <a:spcPct val="100000"/>
      </a:lnSpc>
      <a:spcBef>
        <a:spcPts val="0"/>
      </a:spcBef>
      <a:spcAft>
        <a:spcPts val="0"/>
      </a:spcAft>
      <a:buClrTx/>
      <a:buSzTx/>
      <a:buFontTx/>
      <a:buNone/>
      <a:tabLst/>
      <a:defRPr b="0" baseline="0" cap="none" i="0" spc="0" strike="noStrike" sz="2200" u="none" kumimoji="0" normalizeH="0">
        <a:ln>
          <a:noFill/>
        </a:ln>
        <a:solidFill>
          <a:srgbClr val="000000"/>
        </a:solidFill>
        <a:effectLst/>
        <a:uFill>
          <a:solidFill>
            <a:srgbClr val="000000"/>
          </a:solidFill>
        </a:uFill>
        <a:latin typeface="Arial"/>
        <a:ea typeface="Arial"/>
        <a:cs typeface="Arial"/>
        <a:sym typeface="Arial"/>
      </a:defRPr>
    </a:lvl4pPr>
    <a:lvl5pPr marL="57799" marR="57799" indent="1371600" algn="l" defTabSz="1295400" rtl="0" fontAlgn="auto" latinLnBrk="0" hangingPunct="0">
      <a:lnSpc>
        <a:spcPct val="100000"/>
      </a:lnSpc>
      <a:spcBef>
        <a:spcPts val="0"/>
      </a:spcBef>
      <a:spcAft>
        <a:spcPts val="0"/>
      </a:spcAft>
      <a:buClrTx/>
      <a:buSzTx/>
      <a:buFontTx/>
      <a:buNone/>
      <a:tabLst/>
      <a:defRPr b="0" baseline="0" cap="none" i="0" spc="0" strike="noStrike" sz="2200" u="none" kumimoji="0" normalizeH="0">
        <a:ln>
          <a:noFill/>
        </a:ln>
        <a:solidFill>
          <a:srgbClr val="000000"/>
        </a:solidFill>
        <a:effectLst/>
        <a:uFill>
          <a:solidFill>
            <a:srgbClr val="000000"/>
          </a:solidFill>
        </a:uFill>
        <a:latin typeface="Arial"/>
        <a:ea typeface="Arial"/>
        <a:cs typeface="Arial"/>
        <a:sym typeface="Arial"/>
      </a:defRPr>
    </a:lvl5pPr>
    <a:lvl6pPr marL="57799" marR="57799" indent="1714500" algn="l" defTabSz="1295400" rtl="0" fontAlgn="auto" latinLnBrk="0" hangingPunct="0">
      <a:lnSpc>
        <a:spcPct val="100000"/>
      </a:lnSpc>
      <a:spcBef>
        <a:spcPts val="0"/>
      </a:spcBef>
      <a:spcAft>
        <a:spcPts val="0"/>
      </a:spcAft>
      <a:buClrTx/>
      <a:buSzTx/>
      <a:buFontTx/>
      <a:buNone/>
      <a:tabLst/>
      <a:defRPr b="0" baseline="0" cap="none" i="0" spc="0" strike="noStrike" sz="2200" u="none" kumimoji="0" normalizeH="0">
        <a:ln>
          <a:noFill/>
        </a:ln>
        <a:solidFill>
          <a:srgbClr val="000000"/>
        </a:solidFill>
        <a:effectLst/>
        <a:uFill>
          <a:solidFill>
            <a:srgbClr val="000000"/>
          </a:solidFill>
        </a:uFill>
        <a:latin typeface="Arial"/>
        <a:ea typeface="Arial"/>
        <a:cs typeface="Arial"/>
        <a:sym typeface="Arial"/>
      </a:defRPr>
    </a:lvl6pPr>
    <a:lvl7pPr marL="57799" marR="57799" indent="2057400" algn="l" defTabSz="1295400" rtl="0" fontAlgn="auto" latinLnBrk="0" hangingPunct="0">
      <a:lnSpc>
        <a:spcPct val="100000"/>
      </a:lnSpc>
      <a:spcBef>
        <a:spcPts val="0"/>
      </a:spcBef>
      <a:spcAft>
        <a:spcPts val="0"/>
      </a:spcAft>
      <a:buClrTx/>
      <a:buSzTx/>
      <a:buFontTx/>
      <a:buNone/>
      <a:tabLst/>
      <a:defRPr b="0" baseline="0" cap="none" i="0" spc="0" strike="noStrike" sz="2200" u="none" kumimoji="0" normalizeH="0">
        <a:ln>
          <a:noFill/>
        </a:ln>
        <a:solidFill>
          <a:srgbClr val="000000"/>
        </a:solidFill>
        <a:effectLst/>
        <a:uFill>
          <a:solidFill>
            <a:srgbClr val="000000"/>
          </a:solidFill>
        </a:uFill>
        <a:latin typeface="Arial"/>
        <a:ea typeface="Arial"/>
        <a:cs typeface="Arial"/>
        <a:sym typeface="Arial"/>
      </a:defRPr>
    </a:lvl7pPr>
    <a:lvl8pPr marL="57799" marR="57799" indent="2400300" algn="l" defTabSz="1295400" rtl="0" fontAlgn="auto" latinLnBrk="0" hangingPunct="0">
      <a:lnSpc>
        <a:spcPct val="100000"/>
      </a:lnSpc>
      <a:spcBef>
        <a:spcPts val="0"/>
      </a:spcBef>
      <a:spcAft>
        <a:spcPts val="0"/>
      </a:spcAft>
      <a:buClrTx/>
      <a:buSzTx/>
      <a:buFontTx/>
      <a:buNone/>
      <a:tabLst/>
      <a:defRPr b="0" baseline="0" cap="none" i="0" spc="0" strike="noStrike" sz="2200" u="none" kumimoji="0" normalizeH="0">
        <a:ln>
          <a:noFill/>
        </a:ln>
        <a:solidFill>
          <a:srgbClr val="000000"/>
        </a:solidFill>
        <a:effectLst/>
        <a:uFill>
          <a:solidFill>
            <a:srgbClr val="000000"/>
          </a:solidFill>
        </a:uFill>
        <a:latin typeface="Arial"/>
        <a:ea typeface="Arial"/>
        <a:cs typeface="Arial"/>
        <a:sym typeface="Arial"/>
      </a:defRPr>
    </a:lvl8pPr>
    <a:lvl9pPr marL="57799" marR="57799" indent="2743200" algn="l" defTabSz="1295400" rtl="0" fontAlgn="auto" latinLnBrk="0" hangingPunct="0">
      <a:lnSpc>
        <a:spcPct val="100000"/>
      </a:lnSpc>
      <a:spcBef>
        <a:spcPts val="0"/>
      </a:spcBef>
      <a:spcAft>
        <a:spcPts val="0"/>
      </a:spcAft>
      <a:buClrTx/>
      <a:buSzTx/>
      <a:buFontTx/>
      <a:buNone/>
      <a:tabLst/>
      <a:defRPr b="0" baseline="0" cap="none" i="0" spc="0" strike="noStrike" sz="2200" u="none" kumimoji="0" normalizeH="0">
        <a:ln>
          <a:noFill/>
        </a:ln>
        <a:solidFill>
          <a:srgbClr val="000000"/>
        </a:solidFill>
        <a:effectLst/>
        <a:uFill>
          <a:solidFill>
            <a:srgbClr val="000000"/>
          </a:solidFill>
        </a:uFill>
        <a:latin typeface="Arial"/>
        <a:ea typeface="Arial"/>
        <a:cs typeface="Arial"/>
        <a:sym typeface="Arial"/>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file>

<file path=ppt/presProps.xml><?xml version="1.0" encoding="utf-8"?>
<p:presentationP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showPr loop="0"/>
</p:presentationPr>
</file>

<file path=ppt/tableStyles.xml><?xml version="1.0" encoding="utf-8"?>
<a:tblStyleLst xmlns:a="http://schemas.openxmlformats.org/drawingml/2006/main" xmlns:r="http://schemas.openxmlformats.org/officeDocument/2006/relationships" def="{5940675A-B579-460E-94D1-54222C63F5DA}">
  <a:tblStyle styleId="{8F44A2F1-9E1F-4B54-A3A2-5F16C0AD49E2}" styleName="">
    <a:tblBg/>
    <a:wholeTbl>
      <a:tcTxStyle b="off"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noFill/>
        </a:fill>
      </a:tcStyle>
    </a:wholeTbl>
    <a:band2H>
      <a:tcTxStyle b="def" i="def"/>
      <a:tcStyle>
        <a:tcBdr/>
        <a:fill>
          <a:solidFill>
            <a:srgbClr val="C5C7C9">
              <a:alpha val="30000"/>
            </a:srgbClr>
          </a:solidFill>
        </a:fill>
      </a:tcStyle>
    </a:band2H>
    <a:firstCol>
      <a:tcTxStyle b="off" i="off">
        <a:fontRef idx="minor">
          <a:srgbClr val="000000"/>
        </a:fontRef>
        <a:srgbClr val="000000"/>
      </a:tcTxStyle>
      <a:tcStyle>
        <a:tcBdr>
          <a:left>
            <a:ln w="28575"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000000">
              <a:alpha val="25000"/>
            </a:srgbClr>
          </a:solidFill>
        </a:fill>
      </a:tcStyle>
    </a:firstCol>
    <a:lastRow>
      <a:tcTxStyle b="off"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28575"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000000">
              <a:alpha val="25000"/>
            </a:srgbClr>
          </a:solidFill>
        </a:fill>
      </a:tcStyle>
    </a:lastRow>
    <a:firstRow>
      <a:tcTxStyle b="off"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28575"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000000">
              <a:alpha val="25000"/>
            </a:srgbClr>
          </a:solidFill>
        </a:fill>
      </a:tcStyle>
    </a:firstRow>
  </a:tblStyle>
  <a:tblStyle styleId="{C7B018BB-80A7-4F77-B60F-C8B233D01FF8}" styleName="">
    <a:tblBg/>
    <a:wholeTbl>
      <a:tcTxStyle b="def" i="def">
        <a:font>
          <a:latin typeface="Helvetica Light"/>
          <a:ea typeface="Helvetica Light"/>
          <a:cs typeface="Helvetica Light"/>
        </a:font>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12700" cap="flat">
              <a:solidFill>
                <a:srgbClr val="B8B8B8"/>
              </a:solidFill>
              <a:prstDash val="solid"/>
              <a:miter lim="400000"/>
            </a:ln>
          </a:top>
          <a:bottom>
            <a:ln w="12700" cap="flat">
              <a:solidFill>
                <a:srgbClr val="B8B8B8"/>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wholeTbl>
    <a:band2H>
      <a:tcTxStyle b="def" i="def"/>
      <a:tcStyle>
        <a:tcBdr/>
        <a:fill>
          <a:solidFill>
            <a:srgbClr val="E1E0DA"/>
          </a:solidFill>
        </a:fill>
      </a:tcStyle>
    </a:band2H>
    <a:firstCol>
      <a:tcTxStyle b="on" i="def">
        <a:font>
          <a:latin typeface="Helvetica"/>
          <a:ea typeface="Helvetica"/>
          <a:cs typeface="Helvetica"/>
        </a:font>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rgbClr val="5AC831"/>
          </a:solidFill>
        </a:fill>
      </a:tcStyle>
    </a:firstCol>
    <a:lastRow>
      <a:tcTxStyle b="def" i="def">
        <a:font>
          <a:latin typeface="Helvetica Light"/>
          <a:ea typeface="Helvetica Light"/>
          <a:cs typeface="Helvetica Light"/>
        </a:font>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25400" cap="flat">
              <a:solidFill>
                <a:srgbClr val="606060"/>
              </a:solidFill>
              <a:prstDash val="solid"/>
              <a:miter lim="400000"/>
            </a:ln>
          </a:top>
          <a:bottom>
            <a:ln w="12700" cap="flat">
              <a:solidFill>
                <a:srgbClr val="606060"/>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lastRow>
    <a:firstRow>
      <a:tcTxStyle b="on" i="def">
        <a:font>
          <a:latin typeface="Helvetica"/>
          <a:ea typeface="Helvetica"/>
          <a:cs typeface="Helvetica"/>
        </a:font>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chemeClr val="accent2"/>
          </a:solidFill>
        </a:fill>
      </a:tcStyle>
    </a:firstRow>
  </a:tblStyle>
  <a:tblStyle styleId="{EEE7283C-3CF3-47DC-8721-378D4A62B228}" styleName="">
    <a:tblBg/>
    <a:wholeTbl>
      <a:tcTxStyle b="def" i="def">
        <a:font>
          <a:latin typeface="Helvetica Light"/>
          <a:ea typeface="Helvetica Light"/>
          <a:cs typeface="Helvetica Light"/>
        </a:font>
        <a:srgbClr val="000000"/>
      </a:tcTxStyle>
      <a:tcStyle>
        <a:tcBdr>
          <a:left>
            <a:ln w="12700" cap="flat">
              <a:solidFill>
                <a:srgbClr val="5D5D5D"/>
              </a:solidFill>
              <a:custDash>
                <a:ds d="200000" sp="200000"/>
              </a:custDash>
              <a:miter lim="400000"/>
            </a:ln>
          </a:left>
          <a:right>
            <a:ln w="12700" cap="flat">
              <a:solidFill>
                <a:srgbClr val="5D5D5D"/>
              </a:solidFill>
              <a:custDash>
                <a:ds d="200000" sp="200000"/>
              </a:custDash>
              <a:miter lim="400000"/>
            </a:ln>
          </a:right>
          <a:top>
            <a:ln w="12700" cap="flat">
              <a:solidFill>
                <a:srgbClr val="5D5D5D"/>
              </a:solidFill>
              <a:custDash>
                <a:ds d="200000" sp="200000"/>
              </a:custDash>
              <a:miter lim="400000"/>
            </a:ln>
          </a:top>
          <a:bottom>
            <a:ln w="12700" cap="flat">
              <a:solidFill>
                <a:srgbClr val="5D5D5D"/>
              </a:solidFill>
              <a:custDash>
                <a:ds d="200000" sp="200000"/>
              </a:custDash>
              <a:miter lim="400000"/>
            </a:ln>
          </a:bottom>
          <a:insideH>
            <a:ln w="12700" cap="flat">
              <a:solidFill>
                <a:srgbClr val="5D5D5D"/>
              </a:solidFill>
              <a:custDash>
                <a:ds d="200000" sp="200000"/>
              </a:custDash>
              <a:miter lim="400000"/>
            </a:ln>
          </a:insideH>
          <a:insideV>
            <a:ln w="12700" cap="flat">
              <a:solidFill>
                <a:srgbClr val="5D5D5D"/>
              </a:solidFill>
              <a:custDash>
                <a:ds d="200000" sp="200000"/>
              </a:custDash>
              <a:miter lim="400000"/>
            </a:ln>
          </a:insideV>
        </a:tcBdr>
        <a:fill>
          <a:solidFill>
            <a:srgbClr val="E6E3D7"/>
          </a:solidFill>
        </a:fill>
      </a:tcStyle>
    </a:wholeTbl>
    <a:band2H>
      <a:tcTxStyle b="def" i="def"/>
      <a:tcStyle>
        <a:tcBdr/>
        <a:fill>
          <a:solidFill>
            <a:srgbClr val="C3C2C2"/>
          </a:solidFill>
        </a:fill>
      </a:tcStyle>
    </a:band2H>
    <a:firstCol>
      <a:tcTxStyle b="on" i="def">
        <a:font>
          <a:latin typeface="Helvetica"/>
          <a:ea typeface="Helvetica"/>
          <a:cs typeface="Helvetica"/>
        </a:font>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909C99"/>
          </a:solidFill>
        </a:fill>
      </a:tcStyle>
    </a:firstCol>
    <a:lastRow>
      <a:tcTxStyle b="on" i="def">
        <a:font>
          <a:latin typeface="Helvetica"/>
          <a:ea typeface="Helvetica"/>
          <a:cs typeface="Helvetica"/>
        </a:font>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97764E"/>
          </a:solidFill>
        </a:fill>
      </a:tcStyle>
    </a:lastRow>
    <a:firstRow>
      <a:tcTxStyle b="on" i="def">
        <a:font>
          <a:latin typeface="Helvetica"/>
          <a:ea typeface="Helvetica"/>
          <a:cs typeface="Helvetica"/>
        </a:font>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97764E"/>
          </a:solidFill>
        </a:fill>
      </a:tcStyle>
    </a:firstRow>
  </a:tblStyle>
  <a:tblStyle styleId="{CF821DB8-F4EB-4A41-A1BA-3FCAFE7338EE}" styleName="">
    <a:tblBg/>
    <a:wholeTbl>
      <a:tcTxStyle b="def" i="def">
        <a:font>
          <a:latin typeface="Helvetica Light"/>
          <a:ea typeface="Helvetica Light"/>
          <a:cs typeface="Helvetica Light"/>
        </a:font>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EBEBEB"/>
          </a:solidFill>
        </a:fill>
      </a:tcStyle>
    </a:wholeTbl>
    <a:band2H>
      <a:tcTxStyle b="def" i="def"/>
      <a:tcStyle>
        <a:tcBdr/>
        <a:fill>
          <a:solidFill>
            <a:srgbClr val="DCE5E6"/>
          </a:solidFill>
        </a:fill>
      </a:tcStyle>
    </a:band2H>
    <a:firstCol>
      <a:tcTxStyle b="on" i="def">
        <a:font>
          <a:latin typeface="Helvetica"/>
          <a:ea typeface="Helvetica"/>
          <a:cs typeface="Helvetica"/>
        </a:font>
        <a:srgbClr val="FFFFFF"/>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5E7790"/>
          </a:solidFill>
        </a:fill>
      </a:tcStyle>
    </a:firstCol>
    <a:lastRow>
      <a:tcTxStyle b="on" i="def">
        <a:font>
          <a:latin typeface="Helvetica"/>
          <a:ea typeface="Helvetica"/>
          <a:cs typeface="Helvetica"/>
        </a:font>
        <a:srgbClr val="FFFFFF"/>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5E7790"/>
          </a:solidFill>
        </a:fill>
      </a:tcStyle>
    </a:lastRow>
    <a:firstRow>
      <a:tcTxStyle b="on" i="def">
        <a:font>
          <a:latin typeface="Helvetica"/>
          <a:ea typeface="Helvetica"/>
          <a:cs typeface="Helvetica"/>
        </a:font>
        <a:srgbClr val="FFFFFF"/>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5E7790"/>
          </a:solidFill>
        </a:fill>
      </a:tcStyle>
    </a:firstRow>
  </a:tblStyle>
  <a:tblStyle styleId="{33BA23B1-9221-436E-865A-0063620EA4FD}" styleName="">
    <a:tblBg/>
    <a:wholeTbl>
      <a:tcTxStyle b="def" i="def">
        <a:font>
          <a:latin typeface="Helvetica Light"/>
          <a:ea typeface="Helvetica Light"/>
          <a:cs typeface="Helvetica Light"/>
        </a:font>
        <a:srgbClr val="000000"/>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D0D1D2"/>
          </a:solidFill>
        </a:fill>
      </a:tcStyle>
    </a:wholeTbl>
    <a:band2H>
      <a:tcTxStyle b="def" i="def"/>
      <a:tcStyle>
        <a:tcBdr/>
        <a:fill>
          <a:solidFill>
            <a:srgbClr val="DEDEDF"/>
          </a:solidFill>
        </a:fill>
      </a:tcStyle>
    </a:band2H>
    <a:firstCol>
      <a:tcTxStyle b="on" i="def">
        <a:font>
          <a:latin typeface="Helvetica"/>
          <a:ea typeface="Helvetica"/>
          <a:cs typeface="Helvetica"/>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535761"/>
          </a:solidFill>
        </a:fill>
      </a:tcStyle>
    </a:firstCol>
    <a:lastRow>
      <a:tcTxStyle b="on" i="def">
        <a:font>
          <a:latin typeface="Helvetica"/>
          <a:ea typeface="Helvetica"/>
          <a:cs typeface="Helvetica"/>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909398"/>
          </a:solidFill>
        </a:fill>
      </a:tcStyle>
    </a:lastRow>
    <a:firstRow>
      <a:tcTxStyle b="on" i="def">
        <a:font>
          <a:latin typeface="Helvetica"/>
          <a:ea typeface="Helvetica"/>
          <a:cs typeface="Helvetica"/>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67C85"/>
          </a:solidFill>
        </a:fill>
      </a:tcStyle>
    </a:firstRow>
  </a:tblStyle>
  <a:tblStyle styleId="{2708684C-4D16-4618-839F-0558EEFCDFE6}" styleName="">
    <a:tblBg/>
    <a:wholeTbl>
      <a:tcTxStyle b="def" i="def">
        <a:font>
          <a:latin typeface="Helvetica Light"/>
          <a:ea typeface="Helvetica Light"/>
          <a:cs typeface="Helvetica Light"/>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wholeTbl>
    <a:band2H>
      <a:tcTxStyle b="def" i="def"/>
      <a:tcStyle>
        <a:tcBdr/>
        <a:fill>
          <a:solidFill>
            <a:srgbClr val="EDEEEE"/>
          </a:solidFill>
        </a:fill>
      </a:tcStyle>
    </a:band2H>
    <a:firstCol>
      <a:tcTxStyle b="on" i="def">
        <a:font>
          <a:latin typeface="Helvetica"/>
          <a:ea typeface="Helvetica"/>
          <a:cs typeface="Helvetica"/>
        </a:font>
        <a:srgbClr val="000000"/>
      </a:tcTxStyle>
      <a:tcStyle>
        <a:tcBdr>
          <a:left>
            <a:ln w="12700" cap="flat">
              <a:noFill/>
              <a:miter lim="400000"/>
            </a:ln>
          </a:left>
          <a:right>
            <a:ln w="12700" cap="flat">
              <a:solidFill>
                <a:srgbClr val="000000"/>
              </a:solidFill>
              <a:prstDash val="solid"/>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Col>
    <a:lastRow>
      <a:tcTxStyle b="on" i="def">
        <a:font>
          <a:latin typeface="Helvetica"/>
          <a:ea typeface="Helvetica"/>
          <a:cs typeface="Helvetica"/>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prstDash val="solid"/>
              <a:miter lim="400000"/>
            </a:ln>
          </a:top>
          <a:bottom>
            <a:ln w="12700" cap="flat">
              <a:noFill/>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lastRow>
    <a:firstRow>
      <a:tcTxStyle b="on" i="def">
        <a:font>
          <a:latin typeface="Helvetica"/>
          <a:ea typeface="Helvetica"/>
          <a:cs typeface="Helvetica"/>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noFill/>
              <a:miter lim="400000"/>
            </a:ln>
          </a:top>
          <a:bottom>
            <a:ln w="12700" cap="flat">
              <a:solidFill>
                <a:srgbClr val="000000"/>
              </a:solidFill>
              <a:prstDash val="solid"/>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Row>
  </a:tblStyle>
  <a:tblStyle styleId="{4C3C2611-4C71-4FC5-86AE-919BDF0F9419}" styleName="">
    <a:tblBg/>
    <a:wholeTbl>
      <a:tcTxStyle b="def" i="def">
        <a:font>
          <a:latin typeface="Helvetica Light"/>
          <a:ea typeface="Helvetica Light"/>
          <a:cs typeface="Helvetica Light"/>
        </a:font>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wholeTbl>
    <a:band2H>
      <a:tcTxStyle b="def" i="def"/>
      <a:tcStyle>
        <a:tcBdr/>
        <a:fill>
          <a:solidFill>
            <a:srgbClr val="E3E5E8"/>
          </a:solidFill>
        </a:fill>
      </a:tcStyle>
    </a:band2H>
    <a:firstCol>
      <a:tcTxStyle b="on" i="def">
        <a:font>
          <a:latin typeface="Helvetica"/>
          <a:ea typeface="Helvetica"/>
          <a:cs typeface="Helvetica"/>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398CCE"/>
          </a:solidFill>
        </a:fill>
      </a:tcStyle>
    </a:firstCol>
    <a:lastRow>
      <a:tcTxStyle b="def" i="def">
        <a:font>
          <a:latin typeface="Helvetica Light"/>
          <a:ea typeface="Helvetica Light"/>
          <a:cs typeface="Helvetica Light"/>
        </a:font>
        <a:srgbClr val="000000"/>
      </a:tcTxStyle>
      <a:tcStyle>
        <a:tcBdr>
          <a:left>
            <a:ln w="12700" cap="flat">
              <a:noFill/>
              <a:miter lim="400000"/>
            </a:ln>
          </a:left>
          <a:right>
            <a:ln w="12700" cap="flat">
              <a:noFill/>
              <a:miter lim="400000"/>
            </a:ln>
          </a:right>
          <a:top>
            <a:ln w="12700" cap="flat">
              <a:solidFill>
                <a:srgbClr val="3797C6"/>
              </a:solidFill>
              <a:prstDash val="solid"/>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lastRow>
    <a:firstRow>
      <a:tcTxStyle b="on" i="def">
        <a:font>
          <a:latin typeface="Helvetica"/>
          <a:ea typeface="Helvetica"/>
          <a:cs typeface="Helvetica"/>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Row>
  </a:tblStyle>
  <a:tblStyle styleId="{CF489F13-D2F7-4C8B-BA95-D88A627190E2}" styleName="">
    <a:tblBg/>
    <a:wholeTbl>
      <a:tcTxStyle b="off" i="off">
        <a:font>
          <a:latin typeface="Helvetica Light"/>
          <a:ea typeface="Helvetica Light"/>
          <a:cs typeface="Helvetica Light"/>
        </a:font>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FFFFFF"/>
          </a:solidFill>
        </a:fill>
      </a:tcStyle>
    </a:wholeTbl>
    <a:band2H>
      <a:tcTxStyle b="def" i="def"/>
      <a:tcStyle>
        <a:tcBdr/>
        <a:fill>
          <a:solidFill>
            <a:srgbClr val="E5EAFF"/>
          </a:solidFill>
        </a:fill>
      </a:tcStyle>
    </a:band2H>
    <a:firstCol>
      <a:tcTxStyle b="on" i="off">
        <a:font>
          <a:latin typeface="Helvetica"/>
          <a:ea typeface="Helvetica"/>
          <a:cs typeface="Helvetica"/>
        </a:font>
        <a:srgbClr val="FFFFFF"/>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5E7790"/>
          </a:solidFill>
        </a:fill>
      </a:tcStyle>
    </a:firstCol>
    <a:lastRow>
      <a:tcTxStyle b="on" i="off">
        <a:font>
          <a:latin typeface="Helvetica"/>
          <a:ea typeface="Helvetica"/>
          <a:cs typeface="Helvetica"/>
        </a:font>
        <a:srgbClr val="FFFFFF"/>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5E7790"/>
          </a:solidFill>
        </a:fill>
      </a:tcStyle>
    </a:lastRow>
    <a:firstRow>
      <a:tcTxStyle b="on" i="off">
        <a:font>
          <a:latin typeface="Helvetica"/>
          <a:ea typeface="Helvetica"/>
          <a:cs typeface="Helvetica"/>
        </a:font>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254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Comments="1"/>
</file>

<file path=ppt/_rels/presentation.xml.rels><?xml version="1.0" encoding="UTF-8"?>
<Relationships xmlns="http://schemas.openxmlformats.org/package/2006/relationships"><Relationship Id="rId1" Type="http://schemas.openxmlformats.org/officeDocument/2006/relationships/presProps" Target="presProps.xml"/><Relationship Id="rId2" Type="http://schemas.openxmlformats.org/officeDocument/2006/relationships/viewProps" Target="viewProps.xml"/><Relationship Id="rId3" Type="http://schemas.openxmlformats.org/officeDocument/2006/relationships/commentAuthors" Target="commentAuthors.xml"/><Relationship Id="rId4" Type="http://schemas.openxmlformats.org/officeDocument/2006/relationships/tableStyles" Target="tableStyles.xml"/><Relationship Id="rId5" Type="http://schemas.openxmlformats.org/officeDocument/2006/relationships/slideMaster" Target="slideMasters/slideMaster1.xml"/><Relationship Id="rId6" Type="http://schemas.openxmlformats.org/officeDocument/2006/relationships/theme" Target="theme/theme1.xml"/><Relationship Id="rId7" Type="http://schemas.openxmlformats.org/officeDocument/2006/relationships/notesMaster" Target="notesMasters/notesMaster1.xml"/><Relationship Id="rId8" Type="http://schemas.openxmlformats.org/officeDocument/2006/relationships/slide" Target="slides/slide1.xml"/><Relationship Id="rId9" Type="http://schemas.openxmlformats.org/officeDocument/2006/relationships/slide" Target="slides/slide2.xml"/><Relationship Id="rId10" Type="http://schemas.openxmlformats.org/officeDocument/2006/relationships/slide" Target="slides/slide3.xml"/><Relationship Id="rId11" Type="http://schemas.openxmlformats.org/officeDocument/2006/relationships/slide" Target="slides/slide4.xml"/><Relationship Id="rId12" Type="http://schemas.openxmlformats.org/officeDocument/2006/relationships/slide" Target="slides/slide5.xml"/><Relationship Id="rId13" Type="http://schemas.openxmlformats.org/officeDocument/2006/relationships/slide" Target="slides/slide6.xml"/><Relationship Id="rId14" Type="http://schemas.openxmlformats.org/officeDocument/2006/relationships/slide" Target="slides/slide7.xml"/><Relationship Id="rId15" Type="http://schemas.openxmlformats.org/officeDocument/2006/relationships/slide" Target="slides/slide8.xml"/><Relationship Id="rId16" Type="http://schemas.openxmlformats.org/officeDocument/2006/relationships/slide" Target="slides/slide9.xml"/><Relationship Id="rId17" Type="http://schemas.openxmlformats.org/officeDocument/2006/relationships/slide" Target="slides/slide10.xml"/><Relationship Id="rId18" Type="http://schemas.openxmlformats.org/officeDocument/2006/relationships/slide" Target="slides/slide11.xml"/><Relationship Id="rId19" Type="http://schemas.openxmlformats.org/officeDocument/2006/relationships/slide" Target="slides/slide12.xml"/><Relationship Id="rId20" Type="http://schemas.openxmlformats.org/officeDocument/2006/relationships/slide" Target="slides/slide13.xml"/><Relationship Id="rId21" Type="http://schemas.openxmlformats.org/officeDocument/2006/relationships/slide" Target="slides/slide14.xml"/><Relationship Id="rId22" Type="http://schemas.openxmlformats.org/officeDocument/2006/relationships/slide" Target="slides/slide15.xml"/><Relationship Id="rId23" Type="http://schemas.openxmlformats.org/officeDocument/2006/relationships/slide" Target="slides/slide16.xml"/><Relationship Id="rId24" Type="http://schemas.openxmlformats.org/officeDocument/2006/relationships/slide" Target="slides/slide17.xml"/><Relationship Id="rId25" Type="http://schemas.openxmlformats.org/officeDocument/2006/relationships/slide" Target="slides/slide18.xml"/><Relationship Id="rId26" Type="http://schemas.openxmlformats.org/officeDocument/2006/relationships/slide" Target="slides/slide19.xml"/><Relationship Id="rId27" Type="http://schemas.openxmlformats.org/officeDocument/2006/relationships/slide" Target="slides/slide20.xml"/><Relationship Id="rId28" Type="http://schemas.openxmlformats.org/officeDocument/2006/relationships/slide" Target="slides/slide21.xml"/><Relationship Id="rId29" Type="http://schemas.openxmlformats.org/officeDocument/2006/relationships/slide" Target="slides/slide22.xml"/><Relationship Id="rId30" Type="http://schemas.openxmlformats.org/officeDocument/2006/relationships/slide" Target="slides/slide23.xml"/><Relationship Id="rId31" Type="http://schemas.openxmlformats.org/officeDocument/2006/relationships/slide" Target="slides/slide24.xml"/><Relationship Id="rId32" Type="http://schemas.openxmlformats.org/officeDocument/2006/relationships/slide" Target="slides/slide25.xml"/><Relationship Id="rId33" Type="http://schemas.openxmlformats.org/officeDocument/2006/relationships/slide" Target="slides/slide26.xml"/><Relationship Id="rId34" Type="http://schemas.openxmlformats.org/officeDocument/2006/relationships/slide" Target="slides/slide27.xml"/><Relationship Id="rId35" Type="http://schemas.openxmlformats.org/officeDocument/2006/relationships/slide" Target="slides/slide28.xml"/><Relationship Id="rId36" Type="http://schemas.openxmlformats.org/officeDocument/2006/relationships/slide" Target="slides/slide29.xml"/><Relationship Id="rId37" Type="http://schemas.openxmlformats.org/officeDocument/2006/relationships/slide" Target="slides/slide30.xml"/><Relationship Id="rId38" Type="http://schemas.openxmlformats.org/officeDocument/2006/relationships/slide" Target="slides/slide31.xml"/><Relationship Id="rId39" Type="http://schemas.openxmlformats.org/officeDocument/2006/relationships/slide" Target="slides/slide32.xml"/></Relationships>

</file>

<file path=ppt/notesMasters/_rels/notesMaster1.xml.rels><?xml version="1.0" encoding="UTF-8"?>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cSld>
    <p:spTree>
      <p:nvGrpSpPr>
        <p:cNvPr id="1" name=""/>
        <p:cNvGrpSpPr/>
        <p:nvPr/>
      </p:nvGrpSpPr>
      <p:grpSpPr>
        <a:xfrm>
          <a:off x="0" y="0"/>
          <a:ext cx="0" cy="0"/>
          <a:chOff x="0" y="0"/>
          <a:chExt cx="0" cy="0"/>
        </a:xfrm>
      </p:grpSpPr>
      <p:sp>
        <p:nvSpPr>
          <p:cNvPr id="65" name="Shape 65"/>
          <p:cNvSpPr/>
          <p:nvPr>
            <p:ph type="sldImg"/>
          </p:nvPr>
        </p:nvSpPr>
        <p:spPr>
          <a:xfrm>
            <a:off x="1143000" y="685800"/>
            <a:ext cx="4572000" cy="3429000"/>
          </a:xfrm>
          <a:prstGeom prst="rect">
            <a:avLst/>
          </a:prstGeom>
        </p:spPr>
        <p:txBody>
          <a:bodyPr/>
          <a:lstStyle/>
          <a:p>
            <a:pPr/>
          </a:p>
        </p:txBody>
      </p:sp>
      <p:sp>
        <p:nvSpPr>
          <p:cNvPr id="66" name="Shape 66"/>
          <p:cNvSpPr/>
          <p:nvPr>
            <p:ph type="body" sz="quarter" idx="1"/>
          </p:nvPr>
        </p:nvSpPr>
        <p:spPr>
          <a:xfrm>
            <a:off x="914400" y="4343400"/>
            <a:ext cx="5029200" cy="4114800"/>
          </a:xfrm>
          <a:prstGeom prst="rect">
            <a:avLst/>
          </a:prstGeom>
        </p:spPr>
        <p:txBody>
          <a:bodyPr/>
          <a:lstStyle/>
          <a:p>
            <a:pPr/>
          </a:p>
        </p:txBody>
      </p:sp>
    </p:spTree>
  </p:cSld>
  <p:clrMap bg1="lt1" tx1="dk1" bg2="lt2" tx2="dk2" accent1="accent1" accent2="accent2" accent3="accent3" accent4="accent4" accent5="accent5" accent6="accent6" hlink="hlink" folHlink="folHlink"/>
  <p:notesStyle>
    <a:lvl1pPr defTabSz="825500" latinLnBrk="0">
      <a:defRPr>
        <a:latin typeface="Lucida Grande"/>
        <a:ea typeface="Lucida Grande"/>
        <a:cs typeface="Lucida Grande"/>
        <a:sym typeface="Lucida Grande"/>
      </a:defRPr>
    </a:lvl1pPr>
    <a:lvl2pPr indent="228600" defTabSz="825500" latinLnBrk="0">
      <a:defRPr>
        <a:latin typeface="Lucida Grande"/>
        <a:ea typeface="Lucida Grande"/>
        <a:cs typeface="Lucida Grande"/>
        <a:sym typeface="Lucida Grande"/>
      </a:defRPr>
    </a:lvl2pPr>
    <a:lvl3pPr indent="457200" defTabSz="825500" latinLnBrk="0">
      <a:defRPr>
        <a:latin typeface="Lucida Grande"/>
        <a:ea typeface="Lucida Grande"/>
        <a:cs typeface="Lucida Grande"/>
        <a:sym typeface="Lucida Grande"/>
      </a:defRPr>
    </a:lvl3pPr>
    <a:lvl4pPr indent="685800" defTabSz="825500" latinLnBrk="0">
      <a:defRPr>
        <a:latin typeface="Lucida Grande"/>
        <a:ea typeface="Lucida Grande"/>
        <a:cs typeface="Lucida Grande"/>
        <a:sym typeface="Lucida Grande"/>
      </a:defRPr>
    </a:lvl4pPr>
    <a:lvl5pPr indent="914400" defTabSz="825500" latinLnBrk="0">
      <a:defRPr>
        <a:latin typeface="Lucida Grande"/>
        <a:ea typeface="Lucida Grande"/>
        <a:cs typeface="Lucida Grande"/>
        <a:sym typeface="Lucida Grande"/>
      </a:defRPr>
    </a:lvl5pPr>
    <a:lvl6pPr indent="1143000" defTabSz="825500" latinLnBrk="0">
      <a:defRPr>
        <a:latin typeface="Lucida Grande"/>
        <a:ea typeface="Lucida Grande"/>
        <a:cs typeface="Lucida Grande"/>
        <a:sym typeface="Lucida Grande"/>
      </a:defRPr>
    </a:lvl6pPr>
    <a:lvl7pPr indent="1371600" defTabSz="825500" latinLnBrk="0">
      <a:defRPr>
        <a:latin typeface="Lucida Grande"/>
        <a:ea typeface="Lucida Grande"/>
        <a:cs typeface="Lucida Grande"/>
        <a:sym typeface="Lucida Grande"/>
      </a:defRPr>
    </a:lvl7pPr>
    <a:lvl8pPr indent="1600200" defTabSz="825500" latinLnBrk="0">
      <a:defRPr>
        <a:latin typeface="Lucida Grande"/>
        <a:ea typeface="Lucida Grande"/>
        <a:cs typeface="Lucida Grande"/>
        <a:sym typeface="Lucida Grande"/>
      </a:defRPr>
    </a:lvl8pPr>
    <a:lvl9pPr indent="1828800" defTabSz="825500" latinLnBrk="0">
      <a:defRPr>
        <a:latin typeface="Lucida Grande"/>
        <a:ea typeface="Lucida Grande"/>
        <a:cs typeface="Lucida Grande"/>
        <a:sym typeface="Lucida Grande"/>
      </a:defRPr>
    </a:lvl9pPr>
  </p:notesStyle>
</p:notesMaster>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slideLayout1.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itle" showMasterSp="0" showMasterPhAnim="1">
  <p:cSld name="Title">
    <p:spTree>
      <p:nvGrpSpPr>
        <p:cNvPr id="1" name=""/>
        <p:cNvGrpSpPr/>
        <p:nvPr/>
      </p:nvGrpSpPr>
      <p:grpSpPr>
        <a:xfrm>
          <a:off x="0" y="0"/>
          <a:ext cx="0" cy="0"/>
          <a:chOff x="0" y="0"/>
          <a:chExt cx="0" cy="0"/>
        </a:xfrm>
      </p:grpSpPr>
      <p:sp>
        <p:nvSpPr>
          <p:cNvPr id="16"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17" name="The Printer Working Group"/>
          <p:cNvSpPr txBox="1"/>
          <p:nvPr/>
        </p:nvSpPr>
        <p:spPr>
          <a:xfrm>
            <a:off x="596900" y="3644900"/>
            <a:ext cx="8208297" cy="715827"/>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lvl1pPr>
              <a:defRPr b="1" sz="5000">
                <a:solidFill>
                  <a:srgbClr val="5D70B7"/>
                </a:solidFill>
                <a:uFill>
                  <a:solidFill>
                    <a:srgbClr val="5D70B7"/>
                  </a:solidFill>
                </a:uFill>
              </a:defRPr>
            </a:lvl1pPr>
          </a:lstStyle>
          <a:p>
            <a:pPr/>
            <a:r>
              <a:t>The Printer Working Group</a:t>
            </a:r>
          </a:p>
        </p:txBody>
      </p:sp>
      <p:pic>
        <p:nvPicPr>
          <p:cNvPr id="18" name="pwg-transparency.png" descr="pwg-transparency.png"/>
          <p:cNvPicPr>
            <a:picLocks noChangeAspect="1"/>
          </p:cNvPicPr>
          <p:nvPr/>
        </p:nvPicPr>
        <p:blipFill>
          <a:blip r:embed="rId2">
            <a:extLst/>
          </a:blip>
          <a:stretch>
            <a:fillRect/>
          </a:stretch>
        </p:blipFill>
        <p:spPr>
          <a:xfrm>
            <a:off x="647700" y="647700"/>
            <a:ext cx="2709334" cy="2942038"/>
          </a:xfrm>
          <a:prstGeom prst="rect">
            <a:avLst/>
          </a:prstGeom>
        </p:spPr>
      </p:pic>
      <p:sp>
        <p:nvSpPr>
          <p:cNvPr id="19" name="Copyright © 2020 The Printer Working Group. All rights reserved. The IPP Everywhere and PWG logos are trademarks of the IEEE-ISTO."/>
          <p:cNvSpPr txBox="1"/>
          <p:nvPr/>
        </p:nvSpPr>
        <p:spPr>
          <a:xfrm>
            <a:off x="177800" y="9484642"/>
            <a:ext cx="121539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2020 The Printer Working Group. All rights reserved. The IPP Everywhere and PWG logos are trademarks of the IEEE-ISTO.</a:t>
            </a:r>
          </a:p>
        </p:txBody>
      </p:sp>
      <p:sp>
        <p:nvSpPr>
          <p:cNvPr id="20" name="®"/>
          <p:cNvSpPr txBox="1"/>
          <p:nvPr/>
        </p:nvSpPr>
        <p:spPr>
          <a:xfrm>
            <a:off x="3289300" y="3378200"/>
            <a:ext cx="373805" cy="298984"/>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1400"/>
            </a:lvl1pPr>
          </a:lstStyle>
          <a:p>
            <a:pPr/>
            <a:r>
              <a:t>®</a:t>
            </a:r>
          </a:p>
        </p:txBody>
      </p:sp>
      <p:sp>
        <p:nvSpPr>
          <p:cNvPr id="21" name="Title Text"/>
          <p:cNvSpPr txBox="1"/>
          <p:nvPr>
            <p:ph type="title"/>
          </p:nvPr>
        </p:nvSpPr>
        <p:spPr>
          <a:xfrm>
            <a:off x="647700" y="4533900"/>
            <a:ext cx="11709400" cy="1803400"/>
          </a:xfrm>
          <a:prstGeom prst="rect">
            <a:avLst/>
          </a:prstGeom>
        </p:spPr>
        <p:txBody>
          <a:bodyPr/>
          <a:lstStyle>
            <a:lvl1pPr>
              <a:defRPr>
                <a:solidFill>
                  <a:srgbClr val="000000"/>
                </a:solidFill>
                <a:uFill>
                  <a:solidFill>
                    <a:srgbClr val="000000"/>
                  </a:solidFill>
                </a:uFill>
              </a:defRPr>
            </a:lvl1pPr>
          </a:lstStyle>
          <a:p>
            <a:pPr/>
            <a:r>
              <a:t>Title Text</a:t>
            </a:r>
          </a:p>
        </p:txBody>
      </p:sp>
      <p:sp>
        <p:nvSpPr>
          <p:cNvPr id="22" name="Body Level One…"/>
          <p:cNvSpPr txBox="1"/>
          <p:nvPr>
            <p:ph type="body" sz="half" idx="1"/>
          </p:nvPr>
        </p:nvSpPr>
        <p:spPr>
          <a:xfrm>
            <a:off x="647700" y="6324600"/>
            <a:ext cx="11709400" cy="2895600"/>
          </a:xfrm>
          <a:prstGeom prst="rect">
            <a:avLst/>
          </a:prstGeom>
        </p:spPr>
        <p:txBody>
          <a:bodyPr/>
          <a:lstStyle>
            <a:lvl1pPr marL="0" indent="0">
              <a:buSzTx/>
              <a:buNone/>
              <a:defRPr sz="3400"/>
            </a:lvl1pPr>
            <a:lvl2pPr marL="0" indent="0">
              <a:buSzTx/>
              <a:buNone/>
              <a:defRPr sz="3400"/>
            </a:lvl2pPr>
            <a:lvl3pPr marL="0" indent="0">
              <a:buSzTx/>
              <a:buNone/>
              <a:defRPr sz="3400"/>
            </a:lvl3pPr>
            <a:lvl4pPr marL="0" indent="0">
              <a:buSzTx/>
              <a:buNone/>
              <a:defRPr sz="3400"/>
            </a:lvl4pPr>
            <a:lvl5pPr marL="0" indent="0">
              <a:buSzTx/>
              <a:buNone/>
              <a:defRPr sz="3400"/>
            </a:lvl5pPr>
          </a:lstStyle>
          <a:p>
            <a:pPr/>
            <a:r>
              <a:t>Body Level One</a:t>
            </a:r>
          </a:p>
          <a:p>
            <a:pPr lvl="1"/>
            <a:r>
              <a:t>Body Level Two</a:t>
            </a:r>
          </a:p>
          <a:p>
            <a:pPr lvl="2"/>
            <a:r>
              <a:t>Body Level Three</a:t>
            </a:r>
          </a:p>
          <a:p>
            <a:pPr lvl="3"/>
            <a:r>
              <a:t>Body Level Four</a:t>
            </a:r>
          </a:p>
          <a:p>
            <a:pPr lvl="4"/>
            <a:r>
              <a:t>Body Level Five</a:t>
            </a:r>
          </a:p>
        </p:txBody>
      </p:sp>
      <p:sp>
        <p:nvSpPr>
          <p:cNvPr id="23"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2.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Bullet Slide">
    <p:spTree>
      <p:nvGrpSpPr>
        <p:cNvPr id="1" name=""/>
        <p:cNvGrpSpPr/>
        <p:nvPr/>
      </p:nvGrpSpPr>
      <p:grpSpPr>
        <a:xfrm>
          <a:off x="0" y="0"/>
          <a:ext cx="0" cy="0"/>
          <a:chOff x="0" y="0"/>
          <a:chExt cx="0" cy="0"/>
        </a:xfrm>
      </p:grpSpPr>
      <p:sp>
        <p:nvSpPr>
          <p:cNvPr id="30" name="Title Text"/>
          <p:cNvSpPr txBox="1"/>
          <p:nvPr>
            <p:ph type="title"/>
          </p:nvPr>
        </p:nvSpPr>
        <p:spPr>
          <a:prstGeom prst="rect">
            <a:avLst/>
          </a:prstGeom>
        </p:spPr>
        <p:txBody>
          <a:bodyPr/>
          <a:lstStyle/>
          <a:p>
            <a:pPr/>
            <a:r>
              <a:t>Title Text</a:t>
            </a:r>
          </a:p>
        </p:txBody>
      </p:sp>
      <p:sp>
        <p:nvSpPr>
          <p:cNvPr id="31" name="Body Level One…"/>
          <p:cNvSpPr txBox="1"/>
          <p:nvPr>
            <p:ph type="body" idx="1"/>
          </p:nvPr>
        </p:nvSpPr>
        <p:spPr>
          <a:prstGeom prst="rect">
            <a:avLst/>
          </a:prstGeom>
        </p:spPr>
        <p:txBody>
          <a:bodyPr/>
          <a:lstStyle/>
          <a:p>
            <a:pPr/>
            <a:r>
              <a:t>Body Level One</a:t>
            </a:r>
          </a:p>
          <a:p>
            <a:pPr lvl="1"/>
            <a:r>
              <a:t>Body Level Two</a:t>
            </a:r>
          </a:p>
          <a:p>
            <a:pPr lvl="2"/>
            <a:r>
              <a:t>Body Level Three</a:t>
            </a:r>
          </a:p>
          <a:p>
            <a:pPr lvl="3"/>
            <a:r>
              <a:t>Body Level Four</a:t>
            </a:r>
          </a:p>
          <a:p>
            <a:pPr lvl="4"/>
            <a:r>
              <a:t>Body Level Five</a:t>
            </a:r>
          </a:p>
        </p:txBody>
      </p:sp>
      <p:sp>
        <p:nvSpPr>
          <p:cNvPr id="32"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3.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0" showMasterPhAnim="1">
  <p:cSld name="Diagram Slide">
    <p:spTree>
      <p:nvGrpSpPr>
        <p:cNvPr id="1" name=""/>
        <p:cNvGrpSpPr/>
        <p:nvPr/>
      </p:nvGrpSpPr>
      <p:grpSpPr>
        <a:xfrm>
          <a:off x="0" y="0"/>
          <a:ext cx="0" cy="0"/>
          <a:chOff x="0" y="0"/>
          <a:chExt cx="0" cy="0"/>
        </a:xfrm>
      </p:grpSpPr>
      <p:sp>
        <p:nvSpPr>
          <p:cNvPr id="39"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40"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41"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42" name="Copyright © 2020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2020 The Printer Working Group. All rights reserved. The IPP Everywhere and PWG logos are trademarks of the IEEE-ISTO.</a:t>
            </a:r>
          </a:p>
        </p:txBody>
      </p:sp>
      <p:sp>
        <p:nvSpPr>
          <p:cNvPr id="43"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44" name="Title Text"/>
          <p:cNvSpPr txBox="1"/>
          <p:nvPr>
            <p:ph type="title"/>
          </p:nvPr>
        </p:nvSpPr>
        <p:spPr>
          <a:xfrm>
            <a:off x="647700" y="65475"/>
            <a:ext cx="10782300" cy="1447801"/>
          </a:xfrm>
          <a:prstGeom prst="rect">
            <a:avLst/>
          </a:prstGeom>
        </p:spPr>
        <p:txBody>
          <a:bodyPr/>
          <a:lstStyle/>
          <a:p>
            <a:pPr/>
            <a:r>
              <a:t>Title Text</a:t>
            </a:r>
          </a:p>
        </p:txBody>
      </p:sp>
      <p:sp>
        <p:nvSpPr>
          <p:cNvPr id="45"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4.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0" showMasterPhAnim="1">
  <p:cSld name="2-Column Slide">
    <p:spTree>
      <p:nvGrpSpPr>
        <p:cNvPr id="1" name=""/>
        <p:cNvGrpSpPr/>
        <p:nvPr/>
      </p:nvGrpSpPr>
      <p:grpSpPr>
        <a:xfrm>
          <a:off x="0" y="0"/>
          <a:ext cx="0" cy="0"/>
          <a:chOff x="0" y="0"/>
          <a:chExt cx="0" cy="0"/>
        </a:xfrm>
      </p:grpSpPr>
      <p:sp>
        <p:nvSpPr>
          <p:cNvPr id="52"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53"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54"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55" name="Copyright © 2020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2020 The Printer Working Group. All rights reserved. The IPP Everywhere and PWG logos are trademarks of the IEEE-ISTO.</a:t>
            </a:r>
          </a:p>
        </p:txBody>
      </p:sp>
      <p:sp>
        <p:nvSpPr>
          <p:cNvPr id="56"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57" name="Title Text"/>
          <p:cNvSpPr txBox="1"/>
          <p:nvPr>
            <p:ph type="title"/>
          </p:nvPr>
        </p:nvSpPr>
        <p:spPr>
          <a:xfrm>
            <a:off x="647700" y="65475"/>
            <a:ext cx="10744200" cy="1447801"/>
          </a:xfrm>
          <a:prstGeom prst="rect">
            <a:avLst/>
          </a:prstGeom>
        </p:spPr>
        <p:txBody>
          <a:bodyPr/>
          <a:lstStyle/>
          <a:p>
            <a:pPr/>
            <a:r>
              <a:t>Title Text</a:t>
            </a:r>
          </a:p>
        </p:txBody>
      </p:sp>
      <p:sp>
        <p:nvSpPr>
          <p:cNvPr id="58" name="Body Level One…"/>
          <p:cNvSpPr txBox="1"/>
          <p:nvPr>
            <p:ph type="body" idx="1"/>
          </p:nvPr>
        </p:nvSpPr>
        <p:spPr>
          <a:xfrm>
            <a:off x="647700" y="1955800"/>
            <a:ext cx="11557000" cy="7480300"/>
          </a:xfrm>
          <a:prstGeom prst="rect">
            <a:avLst/>
          </a:prstGeom>
        </p:spPr>
        <p:txBody>
          <a:bodyPr numCol="2" spcCol="577850"/>
          <a:lstStyle/>
          <a:p>
            <a:pPr/>
            <a:r>
              <a:t>Body Level One</a:t>
            </a:r>
          </a:p>
          <a:p>
            <a:pPr lvl="1"/>
            <a:r>
              <a:t>Body Level Two</a:t>
            </a:r>
          </a:p>
          <a:p>
            <a:pPr lvl="2"/>
            <a:r>
              <a:t>Body Level Three</a:t>
            </a:r>
          </a:p>
          <a:p>
            <a:pPr lvl="3"/>
            <a:r>
              <a:t>Body Level Four</a:t>
            </a:r>
          </a:p>
          <a:p>
            <a:pPr lvl="4"/>
            <a:r>
              <a:t>Body Level Five</a:t>
            </a:r>
          </a:p>
        </p:txBody>
      </p:sp>
      <p:sp>
        <p:nvSpPr>
          <p:cNvPr id="59"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image" Target="../media/image1.png"/><Relationship Id="rId3" Type="http://schemas.openxmlformats.org/officeDocument/2006/relationships/slideLayout" Target="../slideLayouts/slideLayout1.xml"/><Relationship Id="rId4" Type="http://schemas.openxmlformats.org/officeDocument/2006/relationships/slideLayout" Target="../slideLayouts/slideLayout2.xml"/><Relationship Id="rId5" Type="http://schemas.openxmlformats.org/officeDocument/2006/relationships/slideLayout" Target="../slideLayouts/slideLayout3.xml"/><Relationship Id="rId6"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cSld>
    <p:bg>
      <p:bgPr>
        <a:solidFill>
          <a:srgbClr val="FFFFFF"/>
        </a:solidFill>
      </p:bgPr>
    </p:bg>
    <p:spTree>
      <p:nvGrpSpPr>
        <p:cNvPr id="1" name=""/>
        <p:cNvGrpSpPr/>
        <p:nvPr/>
      </p:nvGrpSpPr>
      <p:grpSpPr>
        <a:xfrm>
          <a:off x="0" y="0"/>
          <a:ext cx="0" cy="0"/>
          <a:chOff x="0" y="0"/>
          <a:chExt cx="0" cy="0"/>
        </a:xfrm>
      </p:grpSpPr>
      <p:sp>
        <p:nvSpPr>
          <p:cNvPr id="2"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3"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4"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5" name="Copyright © 2020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2020 The Printer Working Group. All rights reserved. The IPP Everywhere and PWG logos are trademarks of the IEEE-ISTO.</a:t>
            </a:r>
          </a:p>
        </p:txBody>
      </p:sp>
      <p:sp>
        <p:nvSpPr>
          <p:cNvPr id="6"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7" name="Title Text"/>
          <p:cNvSpPr txBox="1"/>
          <p:nvPr>
            <p:ph type="title"/>
          </p:nvPr>
        </p:nvSpPr>
        <p:spPr>
          <a:xfrm>
            <a:off x="647700" y="65475"/>
            <a:ext cx="10769600" cy="14478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b"/>
          <a:lstStyle/>
          <a:p>
            <a:pPr/>
            <a:r>
              <a:t>Title Text</a:t>
            </a:r>
          </a:p>
        </p:txBody>
      </p:sp>
      <p:sp>
        <p:nvSpPr>
          <p:cNvPr id="8" name="Body Level One…"/>
          <p:cNvSpPr txBox="1"/>
          <p:nvPr>
            <p:ph type="body" idx="1"/>
          </p:nvPr>
        </p:nvSpPr>
        <p:spPr>
          <a:xfrm>
            <a:off x="647700" y="1955800"/>
            <a:ext cx="11709400" cy="748030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lstStyle>
            <a:lvl2pPr marL="783590" indent="-285750">
              <a:spcBef>
                <a:spcPts val="600"/>
              </a:spcBef>
              <a:defRPr sz="2400"/>
            </a:lvl2pPr>
            <a:lvl3pPr marL="1183639" indent="-228600">
              <a:defRPr sz="2400"/>
            </a:lvl3pPr>
            <a:lvl4pPr marL="1640839" indent="-228600">
              <a:spcBef>
                <a:spcPts val="500"/>
              </a:spcBef>
              <a:defRPr sz="1800"/>
            </a:lvl4pPr>
            <a:lvl5pPr marL="2098039" indent="-228600">
              <a:spcBef>
                <a:spcPts val="500"/>
              </a:spcBef>
              <a:defRPr sz="1800"/>
            </a:lvl5pPr>
          </a:lstStyle>
          <a:p>
            <a:pPr/>
            <a:r>
              <a:t>Body Level One</a:t>
            </a:r>
          </a:p>
          <a:p>
            <a:pPr lvl="1"/>
            <a:r>
              <a:t>Body Level Two</a:t>
            </a:r>
          </a:p>
          <a:p>
            <a:pPr lvl="2"/>
            <a:r>
              <a:t>Body Level Three</a:t>
            </a:r>
          </a:p>
          <a:p>
            <a:pPr lvl="3"/>
            <a:r>
              <a:t>Body Level Four</a:t>
            </a:r>
          </a:p>
          <a:p>
            <a:pPr lvl="4"/>
            <a:r>
              <a:t>Body Level Five</a:t>
            </a:r>
          </a:p>
        </p:txBody>
      </p:sp>
      <p:sp>
        <p:nvSpPr>
          <p:cNvPr id="9" name="Slide Number"/>
          <p:cNvSpPr txBox="1"/>
          <p:nvPr>
            <p:ph type="sldNum" sz="quarter" idx="2"/>
          </p:nvPr>
        </p:nvSpPr>
        <p:spPr>
          <a:xfrm>
            <a:off x="12513354" y="9487551"/>
            <a:ext cx="210468" cy="197384"/>
          </a:xfrm>
          <a:prstGeom prst="rect">
            <a:avLst/>
          </a:prstGeom>
          <a:ln w="12700">
            <a:miter lim="400000"/>
          </a:ln>
        </p:spPr>
        <p:txBody>
          <a:bodyPr wrap="none" lIns="0" tIns="0" rIns="0" bIns="0" anchor="ctr">
            <a:spAutoFit/>
          </a:bodyPr>
          <a:lstStyle>
            <a:lvl1pPr marL="0" marR="0" algn="ctr" defTabSz="825500">
              <a:defRPr sz="1400">
                <a:solidFill>
                  <a:srgbClr val="FFFFFF"/>
                </a:solidFill>
              </a:defRPr>
            </a:lvl1pPr>
          </a:lstStyle>
          <a:p>
            <a:pPr/>
            <a:fld id="{86CB4B4D-7CA3-9044-876B-883B54F8677D}" type="slidenum"/>
          </a:p>
        </p:txBody>
      </p:sp>
    </p:spTree>
  </p:cSld>
  <p:clrMap bg1="lt1" tx1="dk1" bg2="lt2" tx2="dk2" accent1="accent1" accent2="accent2" accent3="accent3" accent4="accent4" accent5="accent5" accent6="accent6" hlink="hlink" folHlink="folHlink"/>
  <p:sldLayoutIdLst>
    <p:sldLayoutId id="2147483649" r:id="rId3"/>
    <p:sldLayoutId id="2147483650" r:id="rId4"/>
    <p:sldLayoutId id="2147483651" r:id="rId5"/>
    <p:sldLayoutId id="2147483652" r:id="rId6"/>
  </p:sldLayoutIdLst>
  <p:transition xmlns:p14="http://schemas.microsoft.com/office/powerpoint/2010/main" spd="med" advClick="1"/>
  <p:txStyles>
    <p:titleStyle>
      <a:lvl1pPr marL="57799" marR="57799" indent="0" algn="l" defTabSz="1295400" rtl="0" latinLnBrk="0">
        <a:lnSpc>
          <a:spcPct val="100000"/>
        </a:lnSpc>
        <a:spcBef>
          <a:spcPts val="0"/>
        </a:spcBef>
        <a:spcAft>
          <a:spcPts val="0"/>
        </a:spcAft>
        <a:buClrTx/>
        <a:buSzTx/>
        <a:buFontTx/>
        <a:buNone/>
        <a:tabLst/>
        <a:defRPr b="0" baseline="0" cap="none" i="0" spc="0" strike="noStrike" sz="4200" u="none">
          <a:solidFill>
            <a:srgbClr val="FFFFFF"/>
          </a:solidFill>
          <a:uFill>
            <a:solidFill>
              <a:srgbClr val="FFFFFF"/>
            </a:solidFill>
          </a:uFill>
          <a:latin typeface="+mn-lt"/>
          <a:ea typeface="+mn-ea"/>
          <a:cs typeface="+mn-cs"/>
          <a:sym typeface="Verdana"/>
        </a:defRPr>
      </a:lvl1pPr>
      <a:lvl2pPr marL="57799" marR="57799" indent="228600" algn="l" defTabSz="1295400" rtl="0" latinLnBrk="0">
        <a:lnSpc>
          <a:spcPct val="100000"/>
        </a:lnSpc>
        <a:spcBef>
          <a:spcPts val="0"/>
        </a:spcBef>
        <a:spcAft>
          <a:spcPts val="0"/>
        </a:spcAft>
        <a:buClrTx/>
        <a:buSzTx/>
        <a:buFontTx/>
        <a:buNone/>
        <a:tabLst/>
        <a:defRPr b="0" baseline="0" cap="none" i="0" spc="0" strike="noStrike" sz="4200" u="none">
          <a:solidFill>
            <a:srgbClr val="FFFFFF"/>
          </a:solidFill>
          <a:uFill>
            <a:solidFill>
              <a:srgbClr val="FFFFFF"/>
            </a:solidFill>
          </a:uFill>
          <a:latin typeface="+mn-lt"/>
          <a:ea typeface="+mn-ea"/>
          <a:cs typeface="+mn-cs"/>
          <a:sym typeface="Verdana"/>
        </a:defRPr>
      </a:lvl2pPr>
      <a:lvl3pPr marL="57799" marR="57799" indent="457200" algn="l" defTabSz="1295400" rtl="0" latinLnBrk="0">
        <a:lnSpc>
          <a:spcPct val="100000"/>
        </a:lnSpc>
        <a:spcBef>
          <a:spcPts val="0"/>
        </a:spcBef>
        <a:spcAft>
          <a:spcPts val="0"/>
        </a:spcAft>
        <a:buClrTx/>
        <a:buSzTx/>
        <a:buFontTx/>
        <a:buNone/>
        <a:tabLst/>
        <a:defRPr b="0" baseline="0" cap="none" i="0" spc="0" strike="noStrike" sz="4200" u="none">
          <a:solidFill>
            <a:srgbClr val="FFFFFF"/>
          </a:solidFill>
          <a:uFill>
            <a:solidFill>
              <a:srgbClr val="FFFFFF"/>
            </a:solidFill>
          </a:uFill>
          <a:latin typeface="+mn-lt"/>
          <a:ea typeface="+mn-ea"/>
          <a:cs typeface="+mn-cs"/>
          <a:sym typeface="Verdana"/>
        </a:defRPr>
      </a:lvl3pPr>
      <a:lvl4pPr marL="57799" marR="57799" indent="685800" algn="l" defTabSz="1295400" rtl="0" latinLnBrk="0">
        <a:lnSpc>
          <a:spcPct val="100000"/>
        </a:lnSpc>
        <a:spcBef>
          <a:spcPts val="0"/>
        </a:spcBef>
        <a:spcAft>
          <a:spcPts val="0"/>
        </a:spcAft>
        <a:buClrTx/>
        <a:buSzTx/>
        <a:buFontTx/>
        <a:buNone/>
        <a:tabLst/>
        <a:defRPr b="0" baseline="0" cap="none" i="0" spc="0" strike="noStrike" sz="4200" u="none">
          <a:solidFill>
            <a:srgbClr val="FFFFFF"/>
          </a:solidFill>
          <a:uFill>
            <a:solidFill>
              <a:srgbClr val="FFFFFF"/>
            </a:solidFill>
          </a:uFill>
          <a:latin typeface="+mn-lt"/>
          <a:ea typeface="+mn-ea"/>
          <a:cs typeface="+mn-cs"/>
          <a:sym typeface="Verdana"/>
        </a:defRPr>
      </a:lvl4pPr>
      <a:lvl5pPr marL="57799" marR="57799" indent="914400" algn="l" defTabSz="1295400" rtl="0" latinLnBrk="0">
        <a:lnSpc>
          <a:spcPct val="100000"/>
        </a:lnSpc>
        <a:spcBef>
          <a:spcPts val="0"/>
        </a:spcBef>
        <a:spcAft>
          <a:spcPts val="0"/>
        </a:spcAft>
        <a:buClrTx/>
        <a:buSzTx/>
        <a:buFontTx/>
        <a:buNone/>
        <a:tabLst/>
        <a:defRPr b="0" baseline="0" cap="none" i="0" spc="0" strike="noStrike" sz="4200" u="none">
          <a:solidFill>
            <a:srgbClr val="FFFFFF"/>
          </a:solidFill>
          <a:uFill>
            <a:solidFill>
              <a:srgbClr val="FFFFFF"/>
            </a:solidFill>
          </a:uFill>
          <a:latin typeface="+mn-lt"/>
          <a:ea typeface="+mn-ea"/>
          <a:cs typeface="+mn-cs"/>
          <a:sym typeface="Verdana"/>
        </a:defRPr>
      </a:lvl5pPr>
      <a:lvl6pPr marL="57799" marR="57799" indent="1143000" algn="l" defTabSz="1295400" rtl="0" latinLnBrk="0">
        <a:lnSpc>
          <a:spcPct val="100000"/>
        </a:lnSpc>
        <a:spcBef>
          <a:spcPts val="0"/>
        </a:spcBef>
        <a:spcAft>
          <a:spcPts val="0"/>
        </a:spcAft>
        <a:buClrTx/>
        <a:buSzTx/>
        <a:buFontTx/>
        <a:buNone/>
        <a:tabLst/>
        <a:defRPr b="0" baseline="0" cap="none" i="0" spc="0" strike="noStrike" sz="4200" u="none">
          <a:solidFill>
            <a:srgbClr val="FFFFFF"/>
          </a:solidFill>
          <a:uFill>
            <a:solidFill>
              <a:srgbClr val="FFFFFF"/>
            </a:solidFill>
          </a:uFill>
          <a:latin typeface="+mn-lt"/>
          <a:ea typeface="+mn-ea"/>
          <a:cs typeface="+mn-cs"/>
          <a:sym typeface="Verdana"/>
        </a:defRPr>
      </a:lvl6pPr>
      <a:lvl7pPr marL="57799" marR="57799" indent="1371600" algn="l" defTabSz="1295400" rtl="0" latinLnBrk="0">
        <a:lnSpc>
          <a:spcPct val="100000"/>
        </a:lnSpc>
        <a:spcBef>
          <a:spcPts val="0"/>
        </a:spcBef>
        <a:spcAft>
          <a:spcPts val="0"/>
        </a:spcAft>
        <a:buClrTx/>
        <a:buSzTx/>
        <a:buFontTx/>
        <a:buNone/>
        <a:tabLst/>
        <a:defRPr b="0" baseline="0" cap="none" i="0" spc="0" strike="noStrike" sz="4200" u="none">
          <a:solidFill>
            <a:srgbClr val="FFFFFF"/>
          </a:solidFill>
          <a:uFill>
            <a:solidFill>
              <a:srgbClr val="FFFFFF"/>
            </a:solidFill>
          </a:uFill>
          <a:latin typeface="+mn-lt"/>
          <a:ea typeface="+mn-ea"/>
          <a:cs typeface="+mn-cs"/>
          <a:sym typeface="Verdana"/>
        </a:defRPr>
      </a:lvl7pPr>
      <a:lvl8pPr marL="57799" marR="57799" indent="1600200" algn="l" defTabSz="1295400" rtl="0" latinLnBrk="0">
        <a:lnSpc>
          <a:spcPct val="100000"/>
        </a:lnSpc>
        <a:spcBef>
          <a:spcPts val="0"/>
        </a:spcBef>
        <a:spcAft>
          <a:spcPts val="0"/>
        </a:spcAft>
        <a:buClrTx/>
        <a:buSzTx/>
        <a:buFontTx/>
        <a:buNone/>
        <a:tabLst/>
        <a:defRPr b="0" baseline="0" cap="none" i="0" spc="0" strike="noStrike" sz="4200" u="none">
          <a:solidFill>
            <a:srgbClr val="FFFFFF"/>
          </a:solidFill>
          <a:uFill>
            <a:solidFill>
              <a:srgbClr val="FFFFFF"/>
            </a:solidFill>
          </a:uFill>
          <a:latin typeface="+mn-lt"/>
          <a:ea typeface="+mn-ea"/>
          <a:cs typeface="+mn-cs"/>
          <a:sym typeface="Verdana"/>
        </a:defRPr>
      </a:lvl8pPr>
      <a:lvl9pPr marL="57799" marR="57799" indent="1828800" algn="l" defTabSz="1295400" rtl="0" latinLnBrk="0">
        <a:lnSpc>
          <a:spcPct val="100000"/>
        </a:lnSpc>
        <a:spcBef>
          <a:spcPts val="0"/>
        </a:spcBef>
        <a:spcAft>
          <a:spcPts val="0"/>
        </a:spcAft>
        <a:buClrTx/>
        <a:buSzTx/>
        <a:buFontTx/>
        <a:buNone/>
        <a:tabLst/>
        <a:defRPr b="0" baseline="0" cap="none" i="0" spc="0" strike="noStrike" sz="4200" u="none">
          <a:solidFill>
            <a:srgbClr val="FFFFFF"/>
          </a:solidFill>
          <a:uFill>
            <a:solidFill>
              <a:srgbClr val="FFFFFF"/>
            </a:solidFill>
          </a:uFill>
          <a:latin typeface="+mn-lt"/>
          <a:ea typeface="+mn-ea"/>
          <a:cs typeface="+mn-cs"/>
          <a:sym typeface="Verdana"/>
        </a:defRPr>
      </a:lvl9pPr>
    </p:titleStyle>
    <p:bodyStyle>
      <a:lvl1pPr marL="383540" marR="57799" indent="-342900" algn="l" defTabSz="1295400" rtl="0" latinLnBrk="0">
        <a:lnSpc>
          <a:spcPct val="100000"/>
        </a:lnSpc>
        <a:spcBef>
          <a:spcPts val="800"/>
        </a:spcBef>
        <a:spcAft>
          <a:spcPts val="0"/>
        </a:spcAft>
        <a:buClrTx/>
        <a:buSzPct val="100000"/>
        <a:buFontTx/>
        <a:buChar char="•"/>
        <a:tabLst/>
        <a:defRPr b="0" baseline="0" cap="none" i="0" spc="0" strike="noStrike" sz="3000" u="none">
          <a:solidFill>
            <a:srgbClr val="000000"/>
          </a:solidFill>
          <a:uFill>
            <a:solidFill>
              <a:srgbClr val="000000"/>
            </a:solidFill>
          </a:uFill>
          <a:latin typeface="+mn-lt"/>
          <a:ea typeface="+mn-ea"/>
          <a:cs typeface="+mn-cs"/>
          <a:sym typeface="Verdana"/>
        </a:defRPr>
      </a:lvl1pPr>
      <a:lvl2pPr marL="855027" marR="57799" indent="-357187" algn="l" defTabSz="1295400" rtl="0" latinLnBrk="0">
        <a:lnSpc>
          <a:spcPct val="100000"/>
        </a:lnSpc>
        <a:spcBef>
          <a:spcPts val="800"/>
        </a:spcBef>
        <a:spcAft>
          <a:spcPts val="0"/>
        </a:spcAft>
        <a:buClrTx/>
        <a:buSzPct val="100000"/>
        <a:buFontTx/>
        <a:buChar char="•"/>
        <a:tabLst/>
        <a:defRPr b="0" baseline="0" cap="none" i="0" spc="0" strike="noStrike" sz="3000" u="none">
          <a:solidFill>
            <a:srgbClr val="000000"/>
          </a:solidFill>
          <a:uFill>
            <a:solidFill>
              <a:srgbClr val="000000"/>
            </a:solidFill>
          </a:uFill>
          <a:latin typeface="+mn-lt"/>
          <a:ea typeface="+mn-ea"/>
          <a:cs typeface="+mn-cs"/>
          <a:sym typeface="Verdana"/>
        </a:defRPr>
      </a:lvl2pPr>
      <a:lvl3pPr marL="1240789" marR="57799" indent="-285750" algn="l" defTabSz="1295400" rtl="0" latinLnBrk="0">
        <a:lnSpc>
          <a:spcPct val="100000"/>
        </a:lnSpc>
        <a:spcBef>
          <a:spcPts val="800"/>
        </a:spcBef>
        <a:spcAft>
          <a:spcPts val="0"/>
        </a:spcAft>
        <a:buClrTx/>
        <a:buSzPct val="100000"/>
        <a:buFontTx/>
        <a:buChar char="•"/>
        <a:tabLst/>
        <a:defRPr b="0" baseline="0" cap="none" i="0" spc="0" strike="noStrike" sz="3000" u="none">
          <a:solidFill>
            <a:srgbClr val="000000"/>
          </a:solidFill>
          <a:uFill>
            <a:solidFill>
              <a:srgbClr val="000000"/>
            </a:solidFill>
          </a:uFill>
          <a:latin typeface="+mn-lt"/>
          <a:ea typeface="+mn-ea"/>
          <a:cs typeface="+mn-cs"/>
          <a:sym typeface="Verdana"/>
        </a:defRPr>
      </a:lvl3pPr>
      <a:lvl4pPr marL="1793239" marR="57799" indent="-381000" algn="l" defTabSz="1295400" rtl="0" latinLnBrk="0">
        <a:lnSpc>
          <a:spcPct val="100000"/>
        </a:lnSpc>
        <a:spcBef>
          <a:spcPts val="800"/>
        </a:spcBef>
        <a:spcAft>
          <a:spcPts val="0"/>
        </a:spcAft>
        <a:buClrTx/>
        <a:buSzPct val="100000"/>
        <a:buFontTx/>
        <a:buChar char="•"/>
        <a:tabLst/>
        <a:defRPr b="0" baseline="0" cap="none" i="0" spc="0" strike="noStrike" sz="3000" u="none">
          <a:solidFill>
            <a:srgbClr val="000000"/>
          </a:solidFill>
          <a:uFill>
            <a:solidFill>
              <a:srgbClr val="000000"/>
            </a:solidFill>
          </a:uFill>
          <a:latin typeface="+mn-lt"/>
          <a:ea typeface="+mn-ea"/>
          <a:cs typeface="+mn-cs"/>
          <a:sym typeface="Verdana"/>
        </a:defRPr>
      </a:lvl4pPr>
      <a:lvl5pPr marL="2250439" marR="57799" indent="-381000" algn="l" defTabSz="1295400" rtl="0" latinLnBrk="0">
        <a:lnSpc>
          <a:spcPct val="100000"/>
        </a:lnSpc>
        <a:spcBef>
          <a:spcPts val="800"/>
        </a:spcBef>
        <a:spcAft>
          <a:spcPts val="0"/>
        </a:spcAft>
        <a:buClrTx/>
        <a:buSzPct val="100000"/>
        <a:buFontTx/>
        <a:buChar char="•"/>
        <a:tabLst/>
        <a:defRPr b="0" baseline="0" cap="none" i="0" spc="0" strike="noStrike" sz="3000" u="none">
          <a:solidFill>
            <a:srgbClr val="000000"/>
          </a:solidFill>
          <a:uFill>
            <a:solidFill>
              <a:srgbClr val="000000"/>
            </a:solidFill>
          </a:uFill>
          <a:latin typeface="+mn-lt"/>
          <a:ea typeface="+mn-ea"/>
          <a:cs typeface="+mn-cs"/>
          <a:sym typeface="Verdana"/>
        </a:defRPr>
      </a:lvl5pPr>
      <a:lvl6pPr marL="2250439" marR="57799" indent="-381000" algn="l" defTabSz="1295400" rtl="0" latinLnBrk="0">
        <a:lnSpc>
          <a:spcPct val="100000"/>
        </a:lnSpc>
        <a:spcBef>
          <a:spcPts val="800"/>
        </a:spcBef>
        <a:spcAft>
          <a:spcPts val="0"/>
        </a:spcAft>
        <a:buClrTx/>
        <a:buSzPct val="100000"/>
        <a:buFontTx/>
        <a:buChar char="•"/>
        <a:tabLst/>
        <a:defRPr b="0" baseline="0" cap="none" i="0" spc="0" strike="noStrike" sz="3000" u="none">
          <a:solidFill>
            <a:srgbClr val="000000"/>
          </a:solidFill>
          <a:uFill>
            <a:solidFill>
              <a:srgbClr val="000000"/>
            </a:solidFill>
          </a:uFill>
          <a:latin typeface="+mn-lt"/>
          <a:ea typeface="+mn-ea"/>
          <a:cs typeface="+mn-cs"/>
          <a:sym typeface="Verdana"/>
        </a:defRPr>
      </a:lvl6pPr>
      <a:lvl7pPr marL="2250439" marR="57799" indent="-381000" algn="l" defTabSz="1295400" rtl="0" latinLnBrk="0">
        <a:lnSpc>
          <a:spcPct val="100000"/>
        </a:lnSpc>
        <a:spcBef>
          <a:spcPts val="800"/>
        </a:spcBef>
        <a:spcAft>
          <a:spcPts val="0"/>
        </a:spcAft>
        <a:buClrTx/>
        <a:buSzPct val="100000"/>
        <a:buFontTx/>
        <a:buChar char="•"/>
        <a:tabLst/>
        <a:defRPr b="0" baseline="0" cap="none" i="0" spc="0" strike="noStrike" sz="3000" u="none">
          <a:solidFill>
            <a:srgbClr val="000000"/>
          </a:solidFill>
          <a:uFill>
            <a:solidFill>
              <a:srgbClr val="000000"/>
            </a:solidFill>
          </a:uFill>
          <a:latin typeface="+mn-lt"/>
          <a:ea typeface="+mn-ea"/>
          <a:cs typeface="+mn-cs"/>
          <a:sym typeface="Verdana"/>
        </a:defRPr>
      </a:lvl7pPr>
      <a:lvl8pPr marL="2250439" marR="57799" indent="-381000" algn="l" defTabSz="1295400" rtl="0" latinLnBrk="0">
        <a:lnSpc>
          <a:spcPct val="100000"/>
        </a:lnSpc>
        <a:spcBef>
          <a:spcPts val="800"/>
        </a:spcBef>
        <a:spcAft>
          <a:spcPts val="0"/>
        </a:spcAft>
        <a:buClrTx/>
        <a:buSzPct val="100000"/>
        <a:buFontTx/>
        <a:buChar char="•"/>
        <a:tabLst/>
        <a:defRPr b="0" baseline="0" cap="none" i="0" spc="0" strike="noStrike" sz="3000" u="none">
          <a:solidFill>
            <a:srgbClr val="000000"/>
          </a:solidFill>
          <a:uFill>
            <a:solidFill>
              <a:srgbClr val="000000"/>
            </a:solidFill>
          </a:uFill>
          <a:latin typeface="+mn-lt"/>
          <a:ea typeface="+mn-ea"/>
          <a:cs typeface="+mn-cs"/>
          <a:sym typeface="Verdana"/>
        </a:defRPr>
      </a:lvl8pPr>
      <a:lvl9pPr marL="2250439" marR="57799" indent="-381000" algn="l" defTabSz="1295400" rtl="0" latinLnBrk="0">
        <a:lnSpc>
          <a:spcPct val="100000"/>
        </a:lnSpc>
        <a:spcBef>
          <a:spcPts val="800"/>
        </a:spcBef>
        <a:spcAft>
          <a:spcPts val="0"/>
        </a:spcAft>
        <a:buClrTx/>
        <a:buSzPct val="100000"/>
        <a:buFontTx/>
        <a:buChar char="•"/>
        <a:tabLst/>
        <a:defRPr b="0" baseline="0" cap="none" i="0" spc="0" strike="noStrike" sz="3000" u="none">
          <a:solidFill>
            <a:srgbClr val="000000"/>
          </a:solidFill>
          <a:uFill>
            <a:solidFill>
              <a:srgbClr val="000000"/>
            </a:solidFill>
          </a:uFill>
          <a:latin typeface="+mn-lt"/>
          <a:ea typeface="+mn-ea"/>
          <a:cs typeface="+mn-cs"/>
          <a:sym typeface="Verdana"/>
        </a:defRPr>
      </a:lvl9pPr>
    </p:bodyStyle>
    <p:otherStyle>
      <a:lvl1pPr marL="0" marR="0" indent="0" algn="ctr" defTabSz="825500" latinLnBrk="0">
        <a:lnSpc>
          <a:spcPct val="100000"/>
        </a:lnSpc>
        <a:spcBef>
          <a:spcPts val="0"/>
        </a:spcBef>
        <a:spcAft>
          <a:spcPts val="0"/>
        </a:spcAft>
        <a:buClrTx/>
        <a:buSzTx/>
        <a:buFontTx/>
        <a:buNone/>
        <a:tabLst/>
        <a:defRPr b="0" baseline="0" cap="none" i="0" spc="0" strike="noStrike" sz="1400" u="none">
          <a:solidFill>
            <a:schemeClr val="tx1"/>
          </a:solidFill>
          <a:uFill>
            <a:solidFill>
              <a:srgbClr val="000000"/>
            </a:solidFill>
          </a:uFill>
          <a:latin typeface="+mn-lt"/>
          <a:ea typeface="+mn-ea"/>
          <a:cs typeface="+mn-cs"/>
          <a:sym typeface="Arial"/>
        </a:defRPr>
      </a:lvl1pPr>
      <a:lvl2pPr marL="0" marR="0" indent="228600" algn="ctr" defTabSz="825500" latinLnBrk="0">
        <a:lnSpc>
          <a:spcPct val="100000"/>
        </a:lnSpc>
        <a:spcBef>
          <a:spcPts val="0"/>
        </a:spcBef>
        <a:spcAft>
          <a:spcPts val="0"/>
        </a:spcAft>
        <a:buClrTx/>
        <a:buSzTx/>
        <a:buFontTx/>
        <a:buNone/>
        <a:tabLst/>
        <a:defRPr b="0" baseline="0" cap="none" i="0" spc="0" strike="noStrike" sz="1400" u="none">
          <a:solidFill>
            <a:schemeClr val="tx1"/>
          </a:solidFill>
          <a:uFill>
            <a:solidFill>
              <a:srgbClr val="000000"/>
            </a:solidFill>
          </a:uFill>
          <a:latin typeface="+mn-lt"/>
          <a:ea typeface="+mn-ea"/>
          <a:cs typeface="+mn-cs"/>
          <a:sym typeface="Arial"/>
        </a:defRPr>
      </a:lvl2pPr>
      <a:lvl3pPr marL="0" marR="0" indent="457200" algn="ctr" defTabSz="825500" latinLnBrk="0">
        <a:lnSpc>
          <a:spcPct val="100000"/>
        </a:lnSpc>
        <a:spcBef>
          <a:spcPts val="0"/>
        </a:spcBef>
        <a:spcAft>
          <a:spcPts val="0"/>
        </a:spcAft>
        <a:buClrTx/>
        <a:buSzTx/>
        <a:buFontTx/>
        <a:buNone/>
        <a:tabLst/>
        <a:defRPr b="0" baseline="0" cap="none" i="0" spc="0" strike="noStrike" sz="1400" u="none">
          <a:solidFill>
            <a:schemeClr val="tx1"/>
          </a:solidFill>
          <a:uFill>
            <a:solidFill>
              <a:srgbClr val="000000"/>
            </a:solidFill>
          </a:uFill>
          <a:latin typeface="+mn-lt"/>
          <a:ea typeface="+mn-ea"/>
          <a:cs typeface="+mn-cs"/>
          <a:sym typeface="Arial"/>
        </a:defRPr>
      </a:lvl3pPr>
      <a:lvl4pPr marL="0" marR="0" indent="685800" algn="ctr" defTabSz="825500" latinLnBrk="0">
        <a:lnSpc>
          <a:spcPct val="100000"/>
        </a:lnSpc>
        <a:spcBef>
          <a:spcPts val="0"/>
        </a:spcBef>
        <a:spcAft>
          <a:spcPts val="0"/>
        </a:spcAft>
        <a:buClrTx/>
        <a:buSzTx/>
        <a:buFontTx/>
        <a:buNone/>
        <a:tabLst/>
        <a:defRPr b="0" baseline="0" cap="none" i="0" spc="0" strike="noStrike" sz="1400" u="none">
          <a:solidFill>
            <a:schemeClr val="tx1"/>
          </a:solidFill>
          <a:uFill>
            <a:solidFill>
              <a:srgbClr val="000000"/>
            </a:solidFill>
          </a:uFill>
          <a:latin typeface="+mn-lt"/>
          <a:ea typeface="+mn-ea"/>
          <a:cs typeface="+mn-cs"/>
          <a:sym typeface="Arial"/>
        </a:defRPr>
      </a:lvl4pPr>
      <a:lvl5pPr marL="0" marR="0" indent="914400" algn="ctr" defTabSz="825500" latinLnBrk="0">
        <a:lnSpc>
          <a:spcPct val="100000"/>
        </a:lnSpc>
        <a:spcBef>
          <a:spcPts val="0"/>
        </a:spcBef>
        <a:spcAft>
          <a:spcPts val="0"/>
        </a:spcAft>
        <a:buClrTx/>
        <a:buSzTx/>
        <a:buFontTx/>
        <a:buNone/>
        <a:tabLst/>
        <a:defRPr b="0" baseline="0" cap="none" i="0" spc="0" strike="noStrike" sz="1400" u="none">
          <a:solidFill>
            <a:schemeClr val="tx1"/>
          </a:solidFill>
          <a:uFill>
            <a:solidFill>
              <a:srgbClr val="000000"/>
            </a:solidFill>
          </a:uFill>
          <a:latin typeface="+mn-lt"/>
          <a:ea typeface="+mn-ea"/>
          <a:cs typeface="+mn-cs"/>
          <a:sym typeface="Arial"/>
        </a:defRPr>
      </a:lvl5pPr>
      <a:lvl6pPr marL="0" marR="0" indent="1143000" algn="ctr" defTabSz="825500" latinLnBrk="0">
        <a:lnSpc>
          <a:spcPct val="100000"/>
        </a:lnSpc>
        <a:spcBef>
          <a:spcPts val="0"/>
        </a:spcBef>
        <a:spcAft>
          <a:spcPts val="0"/>
        </a:spcAft>
        <a:buClrTx/>
        <a:buSzTx/>
        <a:buFontTx/>
        <a:buNone/>
        <a:tabLst/>
        <a:defRPr b="0" baseline="0" cap="none" i="0" spc="0" strike="noStrike" sz="1400" u="none">
          <a:solidFill>
            <a:schemeClr val="tx1"/>
          </a:solidFill>
          <a:uFill>
            <a:solidFill>
              <a:srgbClr val="000000"/>
            </a:solidFill>
          </a:uFill>
          <a:latin typeface="+mn-lt"/>
          <a:ea typeface="+mn-ea"/>
          <a:cs typeface="+mn-cs"/>
          <a:sym typeface="Arial"/>
        </a:defRPr>
      </a:lvl6pPr>
      <a:lvl7pPr marL="0" marR="0" indent="1371600" algn="ctr" defTabSz="825500" latinLnBrk="0">
        <a:lnSpc>
          <a:spcPct val="100000"/>
        </a:lnSpc>
        <a:spcBef>
          <a:spcPts val="0"/>
        </a:spcBef>
        <a:spcAft>
          <a:spcPts val="0"/>
        </a:spcAft>
        <a:buClrTx/>
        <a:buSzTx/>
        <a:buFontTx/>
        <a:buNone/>
        <a:tabLst/>
        <a:defRPr b="0" baseline="0" cap="none" i="0" spc="0" strike="noStrike" sz="1400" u="none">
          <a:solidFill>
            <a:schemeClr val="tx1"/>
          </a:solidFill>
          <a:uFill>
            <a:solidFill>
              <a:srgbClr val="000000"/>
            </a:solidFill>
          </a:uFill>
          <a:latin typeface="+mn-lt"/>
          <a:ea typeface="+mn-ea"/>
          <a:cs typeface="+mn-cs"/>
          <a:sym typeface="Arial"/>
        </a:defRPr>
      </a:lvl7pPr>
      <a:lvl8pPr marL="0" marR="0" indent="1600200" algn="ctr" defTabSz="825500" latinLnBrk="0">
        <a:lnSpc>
          <a:spcPct val="100000"/>
        </a:lnSpc>
        <a:spcBef>
          <a:spcPts val="0"/>
        </a:spcBef>
        <a:spcAft>
          <a:spcPts val="0"/>
        </a:spcAft>
        <a:buClrTx/>
        <a:buSzTx/>
        <a:buFontTx/>
        <a:buNone/>
        <a:tabLst/>
        <a:defRPr b="0" baseline="0" cap="none" i="0" spc="0" strike="noStrike" sz="1400" u="none">
          <a:solidFill>
            <a:schemeClr val="tx1"/>
          </a:solidFill>
          <a:uFill>
            <a:solidFill>
              <a:srgbClr val="000000"/>
            </a:solidFill>
          </a:uFill>
          <a:latin typeface="+mn-lt"/>
          <a:ea typeface="+mn-ea"/>
          <a:cs typeface="+mn-cs"/>
          <a:sym typeface="Arial"/>
        </a:defRPr>
      </a:lvl8pPr>
      <a:lvl9pPr marL="0" marR="0" indent="1828800" algn="ctr" defTabSz="825500" latinLnBrk="0">
        <a:lnSpc>
          <a:spcPct val="100000"/>
        </a:lnSpc>
        <a:spcBef>
          <a:spcPts val="0"/>
        </a:spcBef>
        <a:spcAft>
          <a:spcPts val="0"/>
        </a:spcAft>
        <a:buClrTx/>
        <a:buSzTx/>
        <a:buFontTx/>
        <a:buNone/>
        <a:tabLst/>
        <a:defRPr b="0" baseline="0" cap="none" i="0" spc="0" strike="noStrike" sz="1400" u="none">
          <a:solidFill>
            <a:schemeClr val="tx1"/>
          </a:solidFill>
          <a:uFill>
            <a:solidFill>
              <a:srgbClr val="000000"/>
            </a:solidFill>
          </a:uFill>
          <a:latin typeface="+mn-lt"/>
          <a:ea typeface="+mn-ea"/>
          <a:cs typeface="+mn-cs"/>
          <a:sym typeface="Arial"/>
        </a:defRPr>
      </a:lvl9pPr>
    </p:otherStyle>
  </p:txStyles>
</p:sldMaster>
</file>

<file path=ppt/slides/_rels/slide1.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2.png"/></Relationships>

</file>

<file path=ppt/slides/_rels/slide10.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 Id="rId3" Type="http://schemas.openxmlformats.org/officeDocument/2006/relationships/hyperlink" Target="https://www.pwg.org/archives/pwg-announce/2020/003915.html" TargetMode="External"/><Relationship Id="rId4" Type="http://schemas.openxmlformats.org/officeDocument/2006/relationships/hyperlink" Target="https://ftp.pwg.org/pub/pwg/ipp/wd/wd-ippeve11-20200417-rev.pdf" TargetMode="External"/><Relationship Id="rId5" Type="http://schemas.openxmlformats.org/officeDocument/2006/relationships/hyperlink" Target="https://www.pwg.org/archives/pwg-announce/2020/003916.html" TargetMode="External"/><Relationship Id="rId6" Type="http://schemas.openxmlformats.org/officeDocument/2006/relationships/hyperlink" Target="https://ftp.pwg.org/pub/pwg/ipp/wd/wd-ippeveselfcert11-20200312-rev.pdf" TargetMode="External"/><Relationship Id="rId7" Type="http://schemas.openxmlformats.org/officeDocument/2006/relationships/hyperlink" Target="https://github.com/istopwg/ippeveselfcert" TargetMode="External"/><Relationship Id="rId8" Type="http://schemas.openxmlformats.org/officeDocument/2006/relationships/hyperlink" Target="https://www.pwg.org/printers" TargetMode="External"/></Relationships>

</file>

<file path=ppt/slides/_rels/slide11.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 Id="rId3" Type="http://schemas.openxmlformats.org/officeDocument/2006/relationships/hyperlink" Target="https://www.pwg.org/ipp/" TargetMode="External"/><Relationship Id="rId4" Type="http://schemas.openxmlformats.org/officeDocument/2006/relationships/hyperlink" Target="https://www.pwg.org/ippeveselfcert" TargetMode="External"/><Relationship Id="rId5" Type="http://schemas.openxmlformats.org/officeDocument/2006/relationships/hyperlink" Target="https://www.pwg.org/printers" TargetMode="External"/><Relationship Id="rId6" Type="http://schemas.openxmlformats.org/officeDocument/2006/relationships/hyperlink" Target="https://github.com/istopwg/ippeveselfcert" TargetMode="External"/></Relationships>

</file>

<file path=ppt/slides/_rels/slide12.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2.png"/></Relationships>

</file>

<file path=ppt/slides/_rels/slide13.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 Id="rId3" Type="http://schemas.openxmlformats.org/officeDocument/2006/relationships/hyperlink" Target="https://ftp.pwg.org/pub/pwg/ipp/wd/wd-ippaccounting10-20200427.pdf" TargetMode="External"/></Relationships>

</file>

<file path=ppt/slides/_rels/slide14.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2.png"/></Relationships>

</file>

<file path=ppt/slides/_rels/slide15.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 Id="rId3" Type="http://schemas.openxmlformats.org/officeDocument/2006/relationships/hyperlink" Target="http://www.pwg.org/chair/membership_docs/pwg-ip-policy.pdf" TargetMode="External"/></Relationships>

</file>

<file path=ppt/slides/_rels/slide16.xml.rels><?xml version="1.0" encoding="UTF-8"?>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image" Target="../media/image1.png"/></Relationships>

</file>

<file path=ppt/slides/_rels/slide17.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 Id="rId3" Type="http://schemas.openxmlformats.org/officeDocument/2006/relationships/hyperlink" Target="https://ftp.pwg.org/pub/pwg/ipp/wd/wd-ippepx20-20191010-rev.pdf" TargetMode="External"/></Relationships>

</file>

<file path=ppt/slides/_rels/slide18.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2.png"/></Relationships>

</file>

<file path=ppt/slides/_rels/slide19.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 Id="rId3" Type="http://schemas.openxmlformats.org/officeDocument/2006/relationships/hyperlink" Target="http://www.pwg.org/chair/membership_docs/pwg-ip-policy.pdf" TargetMode="External"/></Relationships>

</file>

<file path=ppt/slides/_rels/slide2.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 Id="rId3" Type="http://schemas.openxmlformats.org/officeDocument/2006/relationships/hyperlink" Target="http://www.pwg.org/chair/membership_docs/pwg-ip-policy.pdf" TargetMode="External"/></Relationships>

</file>

<file path=ppt/slides/_rels/slide20.xml.rels><?xml version="1.0" encoding="UTF-8"?>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image" Target="../media/image1.png"/></Relationships>

</file>

<file path=ppt/slides/_rels/slide21.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 Id="rId3" Type="http://schemas.openxmlformats.org/officeDocument/2006/relationships/hyperlink" Target="https://ftp.pwg.org/pub/pwg/ipp/wd/wd-ippppx20-20200130-rev.pdf" TargetMode="External"/></Relationships>

</file>

<file path=ppt/slides/_rels/slide22.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 Id="rId3" Type="http://schemas.openxmlformats.org/officeDocument/2006/relationships/hyperlink" Target="https://ftp.pwg.org/pub/pwg/ipp/wd/wd-ippnodriver20-20200204-rev.pdf" TargetMode="External"/></Relationships>

</file>

<file path=ppt/slides/_rels/slide23.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 Id="rId3" Type="http://schemas.openxmlformats.org/officeDocument/2006/relationships/hyperlink" Target="https://github.com/istopwg/ippsample/wiki/IPP-Print-Quality-Discussion" TargetMode="External"/></Relationships>

</file>

<file path=ppt/slides/_rels/slide24.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25.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2.png"/></Relationships>

</file>

<file path=ppt/slides/_rels/slide26.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 Id="rId3" Type="http://schemas.openxmlformats.org/officeDocument/2006/relationships/hyperlink" Target="https://www.americamakes.us/" TargetMode="External"/><Relationship Id="rId4" Type="http://schemas.openxmlformats.org/officeDocument/2006/relationships/hyperlink" Target="https://www.astm.org/COMMITTEE/F42.htm" TargetMode="External"/><Relationship Id="rId5" Type="http://schemas.openxmlformats.org/officeDocument/2006/relationships/hyperlink" Target="https://isotc.iso.org/livelink/livelink?func=ll&amp;objId=19905763&amp;objAction=browse&amp;viewType=1" TargetMode="External"/></Relationships>

</file>

<file path=ppt/slides/_rels/slide27.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 Id="rId3" Type="http://schemas.openxmlformats.org/officeDocument/2006/relationships/hyperlink" Target="https://www.3dpdfconsortium.org" TargetMode="External"/><Relationship Id="rId4" Type="http://schemas.openxmlformats.org/officeDocument/2006/relationships/hyperlink" Target="https://digitalconcrete2020.com/" TargetMode="External"/></Relationships>

</file>

<file path=ppt/slides/_rels/slide28.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 Id="rId3" Type="http://schemas.openxmlformats.org/officeDocument/2006/relationships/hyperlink" Target="https://www.3mf.io" TargetMode="External"/></Relationships>

</file>

<file path=ppt/slides/_rels/slide29.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3.xml.rels><?xml version="1.0" encoding="UTF-8"?>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image" Target="../media/image1.png"/></Relationships>

</file>

<file path=ppt/slides/_rels/slide30.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2.png"/></Relationships>

</file>

<file path=ppt/slides/_rels/slide31.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32.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 Id="rId3" Type="http://schemas.openxmlformats.org/officeDocument/2006/relationships/hyperlink" Target="https://www.pwg.org/ipp/index.html" TargetMode="External"/><Relationship Id="rId4" Type="http://schemas.openxmlformats.org/officeDocument/2006/relationships/hyperlink" Target="https://www.pwg.org/mailman/listinfo/ipp" TargetMode="External"/></Relationships>

</file>

<file path=ppt/slides/_rels/slide4.xml.rels><?xml version="1.0" encoding="UTF-8"?>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image" Target="../media/image1.png"/></Relationships>

</file>

<file path=ppt/slides/_rels/slide5.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 Id="rId3" Type="http://schemas.openxmlformats.org/officeDocument/2006/relationships/hyperlink" Target="http://ftp.pwg.org/pub/pwg/ipp/charter/ch-ipp-charter-20170615.pdf" TargetMode="External"/></Relationships>

</file>

<file path=ppt/slides/_rels/slide6.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7.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8.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 Id="rId3" Type="http://schemas.openxmlformats.org/officeDocument/2006/relationships/hyperlink" Target="https://www.pwg.org/ipp/ipp-registrations.xml" TargetMode="External"/><Relationship Id="rId4" Type="http://schemas.openxmlformats.org/officeDocument/2006/relationships/hyperlink" Target="https://github.com/istopwg/ippregistry" TargetMode="External"/><Relationship Id="rId5" Type="http://schemas.openxmlformats.org/officeDocument/2006/relationships/hyperlink" Target="https://www.pwg.org/printers" TargetMode="External"/><Relationship Id="rId6" Type="http://schemas.openxmlformats.org/officeDocument/2006/relationships/hyperlink" Target="https://github.com/istopwg/ippsample" TargetMode="External"/></Relationships>

</file>

<file path=ppt/slides/_rels/slide9.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68"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69" name="The Printer Working Group"/>
          <p:cNvSpPr txBox="1"/>
          <p:nvPr/>
        </p:nvSpPr>
        <p:spPr>
          <a:xfrm>
            <a:off x="596900" y="3644900"/>
            <a:ext cx="8208297" cy="715827"/>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lvl1pPr>
              <a:defRPr b="1" sz="5000">
                <a:solidFill>
                  <a:srgbClr val="5D70B7"/>
                </a:solidFill>
                <a:uFill>
                  <a:solidFill>
                    <a:srgbClr val="5D70B7"/>
                  </a:solidFill>
                </a:uFill>
              </a:defRPr>
            </a:lvl1pPr>
          </a:lstStyle>
          <a:p>
            <a:pPr/>
            <a:r>
              <a:t>The Printer Working Group</a:t>
            </a:r>
          </a:p>
        </p:txBody>
      </p:sp>
      <p:pic>
        <p:nvPicPr>
          <p:cNvPr id="70" name="pwg-transparency.png" descr="pwg-transparency.png"/>
          <p:cNvPicPr>
            <a:picLocks noChangeAspect="1"/>
          </p:cNvPicPr>
          <p:nvPr/>
        </p:nvPicPr>
        <p:blipFill>
          <a:blip r:embed="rId2">
            <a:extLst/>
          </a:blip>
          <a:stretch>
            <a:fillRect/>
          </a:stretch>
        </p:blipFill>
        <p:spPr>
          <a:xfrm>
            <a:off x="647700" y="647700"/>
            <a:ext cx="2709334" cy="2942038"/>
          </a:xfrm>
          <a:prstGeom prst="rect">
            <a:avLst/>
          </a:prstGeom>
        </p:spPr>
      </p:pic>
      <p:sp>
        <p:nvSpPr>
          <p:cNvPr id="71" name="Copyright © 2020 The Printer Working Group. All rights reserved. The IPP Everywhere and PWG logos are trademarks of the IEEE-ISTO."/>
          <p:cNvSpPr txBox="1"/>
          <p:nvPr/>
        </p:nvSpPr>
        <p:spPr>
          <a:xfrm>
            <a:off x="177800" y="9484642"/>
            <a:ext cx="121539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2020 The Printer Working Group. All rights reserved. The IPP Everywhere and PWG logos are trademarks of the IEEE-ISTO.</a:t>
            </a:r>
          </a:p>
        </p:txBody>
      </p:sp>
      <p:sp>
        <p:nvSpPr>
          <p:cNvPr id="72" name="®"/>
          <p:cNvSpPr txBox="1"/>
          <p:nvPr/>
        </p:nvSpPr>
        <p:spPr>
          <a:xfrm>
            <a:off x="3289300" y="3378200"/>
            <a:ext cx="373805" cy="298984"/>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1400"/>
            </a:lvl1pPr>
          </a:lstStyle>
          <a:p>
            <a:pPr/>
            <a:r>
              <a:t>®</a:t>
            </a:r>
          </a:p>
        </p:txBody>
      </p:sp>
      <p:sp>
        <p:nvSpPr>
          <p:cNvPr id="73" name="Slide Number"/>
          <p:cNvSpPr txBox="1"/>
          <p:nvPr>
            <p:ph type="sldNum" sz="quarter" idx="2"/>
          </p:nvPr>
        </p:nvSpPr>
        <p:spPr>
          <a:xfrm>
            <a:off x="12513354" y="9484642"/>
            <a:ext cx="210468" cy="203201"/>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
        <p:nvSpPr>
          <p:cNvPr id="74" name="IPP Workgroup Session, Day 1"/>
          <p:cNvSpPr txBox="1"/>
          <p:nvPr>
            <p:ph type="ctrTitle"/>
          </p:nvPr>
        </p:nvSpPr>
        <p:spPr>
          <a:prstGeom prst="rect">
            <a:avLst/>
          </a:prstGeom>
        </p:spPr>
        <p:txBody>
          <a:bodyPr/>
          <a:lstStyle/>
          <a:p>
            <a:pPr/>
            <a:r>
              <a:t>IPP Workgroup Session, Day 1</a:t>
            </a:r>
          </a:p>
        </p:txBody>
      </p:sp>
      <p:sp>
        <p:nvSpPr>
          <p:cNvPr id="75" name="May 6, 2020"/>
          <p:cNvSpPr txBox="1"/>
          <p:nvPr>
            <p:ph type="subTitle" sz="half" idx="1"/>
          </p:nvPr>
        </p:nvSpPr>
        <p:spPr>
          <a:prstGeom prst="rect">
            <a:avLst/>
          </a:prstGeom>
        </p:spPr>
        <p:txBody>
          <a:bodyPr/>
          <a:lstStyle>
            <a:lvl1pPr marR="40639">
              <a:spcBef>
                <a:spcPts val="500"/>
              </a:spcBef>
            </a:lvl1pPr>
          </a:lstStyle>
          <a:p>
            <a:pPr/>
            <a:r>
              <a:t>May 6, 2020</a:t>
            </a:r>
          </a:p>
        </p:txBody>
      </p:sp>
    </p:spTree>
  </p:cSld>
  <p:clrMapOvr>
    <a:masterClrMapping/>
  </p:clrMapOvr>
  <p:transition xmlns:p14="http://schemas.microsoft.com/office/powerpoint/2010/main" spd="med" advClick="1"/>
</p:sld>
</file>

<file path=ppt/slides/slide10.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53"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154"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155"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156" name="Copyright © 2020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2020 The Printer Working Group. All rights reserved. The IPP Everywhere and PWG logos are trademarks of the IEEE-ISTO.</a:t>
            </a:r>
          </a:p>
        </p:txBody>
      </p:sp>
      <p:sp>
        <p:nvSpPr>
          <p:cNvPr id="157"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158" name="IPP Everywhere v1.1"/>
          <p:cNvSpPr txBox="1"/>
          <p:nvPr>
            <p:ph type="title"/>
          </p:nvPr>
        </p:nvSpPr>
        <p:spPr>
          <a:prstGeom prst="rect">
            <a:avLst/>
          </a:prstGeom>
        </p:spPr>
        <p:txBody>
          <a:bodyPr/>
          <a:lstStyle/>
          <a:p>
            <a:pPr/>
            <a:r>
              <a:t>IPP Everywhere v1.1</a:t>
            </a:r>
          </a:p>
        </p:txBody>
      </p:sp>
      <p:sp>
        <p:nvSpPr>
          <p:cNvPr id="159" name="PWG Call for Objections ends May 15, 2020…"/>
          <p:cNvSpPr txBox="1"/>
          <p:nvPr>
            <p:ph type="body" idx="1"/>
          </p:nvPr>
        </p:nvSpPr>
        <p:spPr>
          <a:prstGeom prst="rect">
            <a:avLst/>
          </a:prstGeom>
        </p:spPr>
        <p:txBody>
          <a:bodyPr/>
          <a:lstStyle/>
          <a:p>
            <a:pPr/>
            <a:r>
              <a:t>PWG Call for Objections ends May 15, 2020</a:t>
            </a:r>
          </a:p>
          <a:p>
            <a:pPr lvl="1"/>
            <a:r>
              <a:t>Comments/feedback?</a:t>
            </a:r>
          </a:p>
          <a:p>
            <a:pPr/>
            <a:r>
              <a:t>IPP Everywhere v1.1:</a:t>
            </a:r>
          </a:p>
          <a:p>
            <a:pPr lvl="1"/>
            <a:r>
              <a:rPr u="sng">
                <a:solidFill>
                  <a:srgbClr val="0000FF"/>
                </a:solidFill>
                <a:uFill>
                  <a:solidFill>
                    <a:srgbClr val="0000FF"/>
                  </a:solidFill>
                </a:uFill>
                <a:hlinkClick r:id="rId3" invalidUrl="" action="" tgtFrame="" tooltip="" history="1" highlightClick="0" endSnd="0"/>
              </a:rPr>
              <a:t>https://www.pwg.org/archives/pwg-announce/2020/003915.html</a:t>
            </a:r>
          </a:p>
          <a:p>
            <a:pPr lvl="1"/>
            <a:r>
              <a:rPr u="sng">
                <a:solidFill>
                  <a:srgbClr val="0000FF"/>
                </a:solidFill>
                <a:uFill>
                  <a:solidFill>
                    <a:srgbClr val="0000FF"/>
                  </a:solidFill>
                </a:uFill>
                <a:hlinkClick r:id="rId4" invalidUrl="" action="" tgtFrame="" tooltip="" history="1" highlightClick="0" endSnd="0"/>
              </a:rPr>
              <a:t>https://ftp.pwg.org/pub/pwg/ipp/wd/wd-ippeve11-20200417-rev.pdf</a:t>
            </a:r>
          </a:p>
          <a:p>
            <a:pPr/>
            <a:r>
              <a:t>IPP Everywhere Printer Self-Certification Manual v1.1:</a:t>
            </a:r>
          </a:p>
          <a:p>
            <a:pPr lvl="1"/>
            <a:r>
              <a:rPr u="sng">
                <a:solidFill>
                  <a:srgbClr val="0000FF"/>
                </a:solidFill>
                <a:uFill>
                  <a:solidFill>
                    <a:srgbClr val="0000FF"/>
                  </a:solidFill>
                </a:uFill>
                <a:hlinkClick r:id="rId5" invalidUrl="" action="" tgtFrame="" tooltip="" history="1" highlightClick="0" endSnd="0"/>
              </a:rPr>
              <a:t>https://www.pwg.org/archives/pwg-announce/2020/003916.html</a:t>
            </a:r>
          </a:p>
          <a:p>
            <a:pPr lvl="1"/>
            <a:r>
              <a:rPr u="sng">
                <a:solidFill>
                  <a:srgbClr val="0000FF"/>
                </a:solidFill>
                <a:uFill>
                  <a:solidFill>
                    <a:srgbClr val="0000FF"/>
                  </a:solidFill>
                </a:uFill>
                <a:hlinkClick r:id="rId6" invalidUrl="" action="" tgtFrame="" tooltip="" history="1" highlightClick="0" endSnd="0"/>
              </a:rPr>
              <a:t>https://ftp.pwg.org/pub/pwg/ipp/wd/wd-ippeveselfcert11-20200312-rev.pdf</a:t>
            </a:r>
          </a:p>
          <a:p>
            <a:pPr/>
            <a:r>
              <a:t>Release candidate v1.1 tools:</a:t>
            </a:r>
          </a:p>
          <a:p>
            <a:pPr lvl="1"/>
            <a:r>
              <a:rPr u="sng">
                <a:solidFill>
                  <a:srgbClr val="0000FF"/>
                </a:solidFill>
                <a:uFill>
                  <a:solidFill>
                    <a:srgbClr val="0000FF"/>
                  </a:solidFill>
                </a:uFill>
                <a:hlinkClick r:id="rId7" invalidUrl="" action="" tgtFrame="" tooltip="" history="1" highlightClick="0" endSnd="0"/>
              </a:rPr>
              <a:t>https://github.com/istopwg/ippeveselfcert</a:t>
            </a:r>
          </a:p>
          <a:p>
            <a:pPr/>
            <a:r>
              <a:t>New JSON-based portal is online:</a:t>
            </a:r>
          </a:p>
          <a:p>
            <a:pPr lvl="1"/>
            <a:r>
              <a:rPr u="sng">
                <a:solidFill>
                  <a:srgbClr val="0000FF"/>
                </a:solidFill>
                <a:uFill>
                  <a:solidFill>
                    <a:srgbClr val="0000FF"/>
                  </a:solidFill>
                </a:uFill>
                <a:hlinkClick r:id="rId8" invalidUrl="" action="" tgtFrame="" tooltip="" history="1" highlightClick="0" endSnd="0"/>
              </a:rPr>
              <a:t>https://www.pwg.org/printers</a:t>
            </a:r>
          </a:p>
        </p:txBody>
      </p:sp>
      <p:sp>
        <p:nvSpPr>
          <p:cNvPr id="160" name="Slide Number"/>
          <p:cNvSpPr txBox="1"/>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1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62"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163"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164"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165" name="Copyright © 2020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2020 The Printer Working Group. All rights reserved. The IPP Everywhere and PWG logos are trademarks of the IEEE-ISTO.</a:t>
            </a:r>
          </a:p>
        </p:txBody>
      </p:sp>
      <p:sp>
        <p:nvSpPr>
          <p:cNvPr id="166"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167" name="IPP Everywhere Self-Certification"/>
          <p:cNvSpPr txBox="1"/>
          <p:nvPr>
            <p:ph type="title"/>
          </p:nvPr>
        </p:nvSpPr>
        <p:spPr>
          <a:prstGeom prst="rect">
            <a:avLst/>
          </a:prstGeom>
        </p:spPr>
        <p:txBody>
          <a:bodyPr/>
          <a:lstStyle/>
          <a:p>
            <a:pPr/>
            <a:r>
              <a:t>IPP Everywhere Self-Certification</a:t>
            </a:r>
          </a:p>
        </p:txBody>
      </p:sp>
      <p:sp>
        <p:nvSpPr>
          <p:cNvPr id="168" name="Resources:…"/>
          <p:cNvSpPr txBox="1"/>
          <p:nvPr>
            <p:ph type="body" idx="1"/>
          </p:nvPr>
        </p:nvSpPr>
        <p:spPr>
          <a:xfrm>
            <a:off x="647700" y="1955800"/>
            <a:ext cx="11709400" cy="7611336"/>
          </a:xfrm>
          <a:prstGeom prst="rect">
            <a:avLst/>
          </a:prstGeom>
        </p:spPr>
        <p:txBody>
          <a:bodyPr/>
          <a:lstStyle/>
          <a:p>
            <a:pPr marL="383539" indent="-342899">
              <a:defRPr sz="2800"/>
            </a:pPr>
            <a:r>
              <a:t>Resources:</a:t>
            </a:r>
          </a:p>
          <a:p>
            <a:pPr lvl="1">
              <a:defRPr sz="2800"/>
            </a:pPr>
            <a:r>
              <a:rPr u="sng">
                <a:solidFill>
                  <a:srgbClr val="0000FF"/>
                </a:solidFill>
                <a:uFill>
                  <a:solidFill>
                    <a:srgbClr val="0000FF"/>
                  </a:solidFill>
                </a:uFill>
                <a:hlinkClick r:id="rId3" invalidUrl="" action="" tgtFrame="" tooltip="" history="1" highlightClick="0" endSnd="0"/>
              </a:rPr>
              <a:t>https://www.pwg.org/ipp/everywhere.html</a:t>
            </a:r>
            <a:r>
              <a:t> (for info)</a:t>
            </a:r>
          </a:p>
          <a:p>
            <a:pPr lvl="1">
              <a:defRPr sz="2800"/>
            </a:pPr>
            <a:r>
              <a:rPr u="sng">
                <a:solidFill>
                  <a:srgbClr val="0000FF"/>
                </a:solidFill>
                <a:uFill>
                  <a:solidFill>
                    <a:srgbClr val="0000FF"/>
                  </a:solidFill>
                </a:uFill>
                <a:hlinkClick r:id="rId4" invalidUrl="" action="" tgtFrame="" tooltip="" history="1" highlightClick="0" endSnd="0"/>
              </a:rPr>
              <a:t>https://www.pwg.org/ippeveselfcert</a:t>
            </a:r>
            <a:r>
              <a:t> (tools and submission instructions)</a:t>
            </a:r>
          </a:p>
          <a:p>
            <a:pPr lvl="1">
              <a:defRPr sz="2800"/>
            </a:pPr>
            <a:r>
              <a:rPr u="sng">
                <a:solidFill>
                  <a:srgbClr val="0000FF"/>
                </a:solidFill>
                <a:uFill>
                  <a:solidFill>
                    <a:srgbClr val="0000FF"/>
                  </a:solidFill>
                </a:uFill>
                <a:hlinkClick r:id="rId5" invalidUrl="" action="" tgtFrame="" tooltip="" history="1" highlightClick="0" endSnd="0"/>
              </a:rPr>
              <a:t>https://www.pwg.org/printers</a:t>
            </a:r>
            <a:r>
              <a:t> (printer list)</a:t>
            </a:r>
          </a:p>
          <a:p>
            <a:pPr lvl="1">
              <a:defRPr sz="2800"/>
            </a:pPr>
            <a:r>
              <a:rPr u="sng">
                <a:solidFill>
                  <a:srgbClr val="0000FF"/>
                </a:solidFill>
                <a:uFill>
                  <a:solidFill>
                    <a:srgbClr val="0000FF"/>
                  </a:solidFill>
                </a:uFill>
                <a:hlinkClick r:id="rId6" invalidUrl="" action="" tgtFrame="" tooltip="" history="1" highlightClick="0" endSnd="0"/>
              </a:rPr>
              <a:t>https://github.com/istopwg/ippeveselfcert</a:t>
            </a:r>
            <a:r>
              <a:t> (Github repo)</a:t>
            </a:r>
          </a:p>
          <a:p>
            <a:pPr marL="383539" indent="-342899">
              <a:defRPr sz="2800"/>
            </a:pPr>
            <a:r>
              <a:t>Released v1.0 Update 4 of self-certification tools on April 8th, 2020</a:t>
            </a:r>
          </a:p>
          <a:p>
            <a:pPr lvl="1" marL="840739" indent="-342899">
              <a:defRPr sz="2800"/>
            </a:pPr>
            <a:r>
              <a:t>v1.0 is tracking CUPS 2.2.x (previous stable branch)</a:t>
            </a:r>
          </a:p>
          <a:p>
            <a:pPr marL="383539" indent="-342899">
              <a:defRPr sz="2900"/>
            </a:pPr>
            <a:r>
              <a:t>Release candidate v1.1 self-certifications tools available</a:t>
            </a:r>
          </a:p>
          <a:p>
            <a:pPr lvl="1" marL="840739" indent="-342899">
              <a:defRPr sz="2900"/>
            </a:pPr>
            <a:r>
              <a:t>v1.1 tracks CUPS 2.3.x (current stable branch)</a:t>
            </a:r>
          </a:p>
        </p:txBody>
      </p:sp>
      <p:sp>
        <p:nvSpPr>
          <p:cNvPr id="169" name="Slide Number"/>
          <p:cNvSpPr txBox="1"/>
          <p:nvPr>
            <p:ph type="sldNum" sz="quarter" idx="2"/>
          </p:nvPr>
        </p:nvSpPr>
        <p:spPr>
          <a:xfrm>
            <a:off x="12513354" y="9484642"/>
            <a:ext cx="210468" cy="203201"/>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1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71"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172" name="The Printer Working Group"/>
          <p:cNvSpPr txBox="1"/>
          <p:nvPr/>
        </p:nvSpPr>
        <p:spPr>
          <a:xfrm>
            <a:off x="596900" y="3644900"/>
            <a:ext cx="8208297" cy="715827"/>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lvl1pPr>
              <a:defRPr b="1" sz="5000">
                <a:solidFill>
                  <a:srgbClr val="5D70B7"/>
                </a:solidFill>
                <a:uFill>
                  <a:solidFill>
                    <a:srgbClr val="5D70B7"/>
                  </a:solidFill>
                </a:uFill>
              </a:defRPr>
            </a:lvl1pPr>
          </a:lstStyle>
          <a:p>
            <a:pPr/>
            <a:r>
              <a:t>The Printer Working Group</a:t>
            </a:r>
          </a:p>
        </p:txBody>
      </p:sp>
      <p:pic>
        <p:nvPicPr>
          <p:cNvPr id="173" name="pwg-transparency.png" descr="pwg-transparency.png"/>
          <p:cNvPicPr>
            <a:picLocks noChangeAspect="1"/>
          </p:cNvPicPr>
          <p:nvPr/>
        </p:nvPicPr>
        <p:blipFill>
          <a:blip r:embed="rId2">
            <a:extLst/>
          </a:blip>
          <a:stretch>
            <a:fillRect/>
          </a:stretch>
        </p:blipFill>
        <p:spPr>
          <a:xfrm>
            <a:off x="647700" y="647700"/>
            <a:ext cx="2709334" cy="2942038"/>
          </a:xfrm>
          <a:prstGeom prst="rect">
            <a:avLst/>
          </a:prstGeom>
        </p:spPr>
      </p:pic>
      <p:sp>
        <p:nvSpPr>
          <p:cNvPr id="174" name="Copyright © 2020 The Printer Working Group. All rights reserved. The IPP Everywhere and PWG logos are trademarks of the IEEE-ISTO."/>
          <p:cNvSpPr txBox="1"/>
          <p:nvPr/>
        </p:nvSpPr>
        <p:spPr>
          <a:xfrm>
            <a:off x="177800" y="9484642"/>
            <a:ext cx="121539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2020 The Printer Working Group. All rights reserved. The IPP Everywhere and PWG logos are trademarks of the IEEE-ISTO.</a:t>
            </a:r>
          </a:p>
        </p:txBody>
      </p:sp>
      <p:sp>
        <p:nvSpPr>
          <p:cNvPr id="175" name="®"/>
          <p:cNvSpPr txBox="1"/>
          <p:nvPr/>
        </p:nvSpPr>
        <p:spPr>
          <a:xfrm>
            <a:off x="3289300" y="3378200"/>
            <a:ext cx="373805" cy="298984"/>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1400"/>
            </a:lvl1pPr>
          </a:lstStyle>
          <a:p>
            <a:pPr/>
            <a:r>
              <a:t>®</a:t>
            </a:r>
          </a:p>
        </p:txBody>
      </p:sp>
      <p:sp>
        <p:nvSpPr>
          <p:cNvPr id="176" name="Lunch Break"/>
          <p:cNvSpPr txBox="1"/>
          <p:nvPr>
            <p:ph type="ctrTitle"/>
          </p:nvPr>
        </p:nvSpPr>
        <p:spPr>
          <a:prstGeom prst="rect">
            <a:avLst/>
          </a:prstGeom>
        </p:spPr>
        <p:txBody>
          <a:bodyPr/>
          <a:lstStyle/>
          <a:p>
            <a:pPr/>
            <a:r>
              <a:t>Lunch Break</a:t>
            </a:r>
          </a:p>
        </p:txBody>
      </p:sp>
      <p:sp>
        <p:nvSpPr>
          <p:cNvPr id="177" name="Resuming at 12:30 EST"/>
          <p:cNvSpPr txBox="1"/>
          <p:nvPr>
            <p:ph type="subTitle" sz="half" idx="1"/>
          </p:nvPr>
        </p:nvSpPr>
        <p:spPr>
          <a:prstGeom prst="rect">
            <a:avLst/>
          </a:prstGeom>
        </p:spPr>
        <p:txBody>
          <a:bodyPr/>
          <a:lstStyle/>
          <a:p>
            <a:pPr/>
          </a:p>
          <a:p>
            <a:pPr>
              <a:defRPr i="1"/>
            </a:pPr>
            <a:r>
              <a:t>Resuming at 12:30 EST</a:t>
            </a:r>
          </a:p>
        </p:txBody>
      </p:sp>
      <p:sp>
        <p:nvSpPr>
          <p:cNvPr id="178" name="Slide Number"/>
          <p:cNvSpPr txBox="1"/>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1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80"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181"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182"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183" name="Copyright © 2020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2020 The Printer Working Group. All rights reserved. The IPP Everywhere and PWG logos are trademarks of the IEEE-ISTO.</a:t>
            </a:r>
          </a:p>
        </p:txBody>
      </p:sp>
      <p:sp>
        <p:nvSpPr>
          <p:cNvPr id="184"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185" name="Job Accounting with IPP v1.0"/>
          <p:cNvSpPr txBox="1"/>
          <p:nvPr>
            <p:ph type="title"/>
          </p:nvPr>
        </p:nvSpPr>
        <p:spPr>
          <a:prstGeom prst="rect">
            <a:avLst/>
          </a:prstGeom>
        </p:spPr>
        <p:txBody>
          <a:bodyPr/>
          <a:lstStyle/>
          <a:p>
            <a:pPr/>
            <a:r>
              <a:t>Job Accounting with IPP v1.0</a:t>
            </a:r>
          </a:p>
        </p:txBody>
      </p:sp>
      <p:sp>
        <p:nvSpPr>
          <p:cNvPr id="186" name="Interim draft:…"/>
          <p:cNvSpPr txBox="1"/>
          <p:nvPr>
            <p:ph type="body" idx="1"/>
          </p:nvPr>
        </p:nvSpPr>
        <p:spPr>
          <a:prstGeom prst="rect">
            <a:avLst/>
          </a:prstGeom>
        </p:spPr>
        <p:txBody>
          <a:bodyPr/>
          <a:lstStyle/>
          <a:p>
            <a:pPr/>
            <a:r>
              <a:t>Interim draft:</a:t>
            </a:r>
          </a:p>
          <a:p>
            <a:pPr lvl="1"/>
            <a:r>
              <a:rPr u="sng">
                <a:solidFill>
                  <a:srgbClr val="0000FF"/>
                </a:solidFill>
                <a:uFill>
                  <a:solidFill>
                    <a:srgbClr val="0000FF"/>
                  </a:solidFill>
                </a:uFill>
                <a:hlinkClick r:id="rId3" invalidUrl="" action="" tgtFrame="" tooltip="" history="1" highlightClick="0" endSnd="0"/>
              </a:rPr>
              <a:t>https://ftp.pwg.org/pub/pwg/ipp/wd/wd-ippaccounting10-20200427.pdf</a:t>
            </a:r>
          </a:p>
          <a:p>
            <a:pPr/>
            <a:r>
              <a:t>Best Practice document defining how to support job accounting with existing IPP attributes and functionality</a:t>
            </a:r>
          </a:p>
          <a:p>
            <a:pPr lvl="1"/>
            <a:r>
              <a:t>Like the Implementor's Guide but for standards-based job accounting</a:t>
            </a:r>
          </a:p>
          <a:p>
            <a:pPr/>
            <a:r>
              <a:t>Proposed schedule:</a:t>
            </a:r>
          </a:p>
          <a:p>
            <a:pPr lvl="1"/>
            <a:r>
              <a:t>Prototype draft in Q3 2020</a:t>
            </a:r>
          </a:p>
        </p:txBody>
      </p:sp>
      <p:sp>
        <p:nvSpPr>
          <p:cNvPr id="187" name="Slide Number"/>
          <p:cNvSpPr txBox="1"/>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14.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89"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190" name="The Printer Working Group"/>
          <p:cNvSpPr txBox="1"/>
          <p:nvPr/>
        </p:nvSpPr>
        <p:spPr>
          <a:xfrm>
            <a:off x="596900" y="3644900"/>
            <a:ext cx="8208297" cy="715827"/>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lvl1pPr>
              <a:defRPr b="1" sz="5000">
                <a:solidFill>
                  <a:srgbClr val="5D70B7"/>
                </a:solidFill>
                <a:uFill>
                  <a:solidFill>
                    <a:srgbClr val="5D70B7"/>
                  </a:solidFill>
                </a:uFill>
              </a:defRPr>
            </a:lvl1pPr>
          </a:lstStyle>
          <a:p>
            <a:pPr/>
            <a:r>
              <a:t>The Printer Working Group</a:t>
            </a:r>
          </a:p>
        </p:txBody>
      </p:sp>
      <p:pic>
        <p:nvPicPr>
          <p:cNvPr id="191" name="pwg-transparency.png" descr="pwg-transparency.png"/>
          <p:cNvPicPr>
            <a:picLocks noChangeAspect="1"/>
          </p:cNvPicPr>
          <p:nvPr/>
        </p:nvPicPr>
        <p:blipFill>
          <a:blip r:embed="rId2">
            <a:extLst/>
          </a:blip>
          <a:stretch>
            <a:fillRect/>
          </a:stretch>
        </p:blipFill>
        <p:spPr>
          <a:xfrm>
            <a:off x="647700" y="647700"/>
            <a:ext cx="2709334" cy="2942038"/>
          </a:xfrm>
          <a:prstGeom prst="rect">
            <a:avLst/>
          </a:prstGeom>
        </p:spPr>
      </p:pic>
      <p:sp>
        <p:nvSpPr>
          <p:cNvPr id="192" name="Copyright © 2020 The Printer Working Group. All rights reserved. The IPP Everywhere and PWG logos are trademarks of the IEEE-ISTO."/>
          <p:cNvSpPr txBox="1"/>
          <p:nvPr/>
        </p:nvSpPr>
        <p:spPr>
          <a:xfrm>
            <a:off x="177800" y="9484642"/>
            <a:ext cx="121539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2020 The Printer Working Group. All rights reserved. The IPP Everywhere and PWG logos are trademarks of the IEEE-ISTO.</a:t>
            </a:r>
          </a:p>
        </p:txBody>
      </p:sp>
      <p:sp>
        <p:nvSpPr>
          <p:cNvPr id="193" name="®"/>
          <p:cNvSpPr txBox="1"/>
          <p:nvPr/>
        </p:nvSpPr>
        <p:spPr>
          <a:xfrm>
            <a:off x="3289300" y="3378200"/>
            <a:ext cx="373805" cy="298984"/>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1400"/>
            </a:lvl1pPr>
          </a:lstStyle>
          <a:p>
            <a:pPr/>
            <a:r>
              <a:t>®</a:t>
            </a:r>
          </a:p>
        </p:txBody>
      </p:sp>
      <p:sp>
        <p:nvSpPr>
          <p:cNvPr id="194" name="Slide Number"/>
          <p:cNvSpPr txBox="1"/>
          <p:nvPr>
            <p:ph type="sldNum" sz="quarter" idx="2"/>
          </p:nvPr>
        </p:nvSpPr>
        <p:spPr>
          <a:xfrm>
            <a:off x="12513354" y="9484642"/>
            <a:ext cx="210468" cy="203201"/>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
        <p:nvSpPr>
          <p:cNvPr id="195" name="IPP Workgroup Session, Day 2"/>
          <p:cNvSpPr txBox="1"/>
          <p:nvPr>
            <p:ph type="ctrTitle"/>
          </p:nvPr>
        </p:nvSpPr>
        <p:spPr>
          <a:prstGeom prst="rect">
            <a:avLst/>
          </a:prstGeom>
        </p:spPr>
        <p:txBody>
          <a:bodyPr/>
          <a:lstStyle/>
          <a:p>
            <a:pPr/>
            <a:r>
              <a:t>IPP Workgroup Session, Day 2</a:t>
            </a:r>
          </a:p>
        </p:txBody>
      </p:sp>
      <p:sp>
        <p:nvSpPr>
          <p:cNvPr id="196" name="May 7, 2020"/>
          <p:cNvSpPr txBox="1"/>
          <p:nvPr>
            <p:ph type="subTitle" sz="half" idx="1"/>
          </p:nvPr>
        </p:nvSpPr>
        <p:spPr>
          <a:prstGeom prst="rect">
            <a:avLst/>
          </a:prstGeom>
        </p:spPr>
        <p:txBody>
          <a:bodyPr/>
          <a:lstStyle>
            <a:lvl1pPr marR="40639">
              <a:spcBef>
                <a:spcPts val="500"/>
              </a:spcBef>
            </a:lvl1pPr>
          </a:lstStyle>
          <a:p>
            <a:pPr/>
            <a:r>
              <a:t>May 7, 2020</a:t>
            </a:r>
          </a:p>
        </p:txBody>
      </p:sp>
    </p:spTree>
  </p:cSld>
  <p:clrMapOvr>
    <a:masterClrMapping/>
  </p:clrMapOvr>
  <p:transition xmlns:p14="http://schemas.microsoft.com/office/powerpoint/2010/main" spd="med" advClick="1"/>
</p:sld>
</file>

<file path=ppt/slides/slide15.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98"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199"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200"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201" name="Copyright © 2020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2020 The Printer Working Group. All rights reserved. The IPP Everywhere and PWG logos are trademarks of the IEEE-ISTO.</a:t>
            </a:r>
          </a:p>
        </p:txBody>
      </p:sp>
      <p:sp>
        <p:nvSpPr>
          <p:cNvPr id="202"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203" name="PWG IP Policy"/>
          <p:cNvSpPr txBox="1"/>
          <p:nvPr>
            <p:ph type="title"/>
          </p:nvPr>
        </p:nvSpPr>
        <p:spPr>
          <a:prstGeom prst="rect">
            <a:avLst/>
          </a:prstGeom>
        </p:spPr>
        <p:txBody>
          <a:bodyPr/>
          <a:lstStyle/>
          <a:p>
            <a:pPr/>
            <a:r>
              <a:t>PWG IP Policy</a:t>
            </a:r>
          </a:p>
        </p:txBody>
      </p:sp>
      <p:sp>
        <p:nvSpPr>
          <p:cNvPr id="204" name="&quot;This meeting is being held in accordance with the PWG Intellectual Property Policy&quot;…"/>
          <p:cNvSpPr txBox="1"/>
          <p:nvPr>
            <p:ph type="body" idx="1"/>
          </p:nvPr>
        </p:nvSpPr>
        <p:spPr>
          <a:prstGeom prst="rect">
            <a:avLst/>
          </a:prstGeom>
        </p:spPr>
        <p:txBody>
          <a:bodyPr/>
          <a:lstStyle/>
          <a:p>
            <a:pPr/>
            <a:r>
              <a:t>"This meeting is being held in accordance with the PWG Intellectual Property Policy"</a:t>
            </a:r>
          </a:p>
          <a:p>
            <a:pPr lvl="1"/>
            <a:r>
              <a:rPr u="sng">
                <a:solidFill>
                  <a:srgbClr val="0000FF"/>
                </a:solidFill>
                <a:uFill>
                  <a:solidFill>
                    <a:srgbClr val="0000FF"/>
                  </a:solidFill>
                </a:uFill>
                <a:hlinkClick r:id="rId3" invalidUrl="" action="" tgtFrame="" tooltip="" history="1" highlightClick="0" endSnd="0"/>
              </a:rPr>
              <a:t>http://www.pwg.org/chair/membership_docs/pwg-ip-policy.pdf</a:t>
            </a:r>
          </a:p>
          <a:p>
            <a:pPr/>
            <a:r>
              <a:t>TL;DR: Anything you say in a PWG meeting or email to a PWG address can be used in a PWG standard</a:t>
            </a:r>
          </a:p>
          <a:p>
            <a:pPr lvl="1"/>
            <a:r>
              <a:t>(but please do read the IP policy above if you haven't done so)</a:t>
            </a:r>
          </a:p>
        </p:txBody>
      </p:sp>
      <p:sp>
        <p:nvSpPr>
          <p:cNvPr id="205" name="Slide Number"/>
          <p:cNvSpPr txBox="1"/>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16.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07"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208"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209"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210" name="Copyright © 2020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2020 The Printer Working Group. All rights reserved. The IPP Everywhere and PWG logos are trademarks of the IEEE-ISTO.</a:t>
            </a:r>
          </a:p>
        </p:txBody>
      </p:sp>
      <p:sp>
        <p:nvSpPr>
          <p:cNvPr id="211"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212" name="Agenda"/>
          <p:cNvSpPr txBox="1"/>
          <p:nvPr>
            <p:ph type="title"/>
          </p:nvPr>
        </p:nvSpPr>
        <p:spPr>
          <a:prstGeom prst="rect">
            <a:avLst/>
          </a:prstGeom>
        </p:spPr>
        <p:txBody>
          <a:bodyPr/>
          <a:lstStyle/>
          <a:p>
            <a:pPr/>
            <a:r>
              <a:t>Agenda</a:t>
            </a:r>
          </a:p>
        </p:txBody>
      </p:sp>
      <p:sp>
        <p:nvSpPr>
          <p:cNvPr id="213" name="Slide Number"/>
          <p:cNvSpPr txBox="1"/>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graphicFrame>
        <p:nvGraphicFramePr>
          <p:cNvPr id="214" name="Table"/>
          <p:cNvGraphicFramePr/>
          <p:nvPr/>
        </p:nvGraphicFramePr>
        <p:xfrm>
          <a:off x="1435100" y="2603500"/>
          <a:ext cx="10517037" cy="3771900"/>
        </p:xfrm>
        <a:graphic xmlns:a="http://schemas.openxmlformats.org/drawingml/2006/main">
          <a:graphicData uri="http://schemas.openxmlformats.org/drawingml/2006/table">
            <a:tbl>
              <a:tblPr firstCol="0" firstRow="1" lastCol="0" lastRow="0" bandCol="0" bandRow="1" rtl="0">
                <a:tableStyleId>{8F44A2F1-9E1F-4B54-A3A2-5F16C0AD49E2}</a:tableStyleId>
              </a:tblPr>
              <a:tblGrid>
                <a:gridCol w="2503061"/>
                <a:gridCol w="8013975"/>
              </a:tblGrid>
              <a:tr h="488950">
                <a:tc>
                  <a:txBody>
                    <a:bodyPr/>
                    <a:lstStyle/>
                    <a:p>
                      <a:pPr marR="57799" algn="l" defTabSz="1295400">
                        <a:spcBef>
                          <a:spcPts val="600"/>
                        </a:spcBef>
                        <a:tabLst>
                          <a:tab pos="1295400" algn="l"/>
                        </a:tabLst>
                        <a:defRPr sz="1800">
                          <a:uFillTx/>
                        </a:defRPr>
                      </a:pPr>
                      <a:r>
                        <a:rPr sz="2400">
                          <a:uFill>
                            <a:solidFill>
                              <a:srgbClr val="000000"/>
                            </a:solidFill>
                          </a:uFill>
                          <a:sym typeface="Verdana"/>
                        </a:rPr>
                        <a:t>When</a:t>
                      </a:r>
                    </a:p>
                  </a:txBody>
                  <a:tcPr marL="50800" marR="50800" marT="50800" marB="50800" anchor="t" anchorCtr="0" horzOverflow="overflow">
                    <a:lnL w="0">
                      <a:miter lim="400000"/>
                    </a:lnL>
                    <a:lnR w="0">
                      <a:miter lim="400000"/>
                    </a:lnR>
                    <a:lnT w="0">
                      <a:miter lim="400000"/>
                    </a:lnT>
                    <a:lnB w="38100">
                      <a:solidFill>
                        <a:srgbClr val="515151"/>
                      </a:solidFill>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What</a:t>
                      </a:r>
                    </a:p>
                  </a:txBody>
                  <a:tcPr marL="50800" marR="50800" marT="50800" marB="50800" anchor="t" anchorCtr="0" horzOverflow="overflow">
                    <a:lnL w="0">
                      <a:miter lim="400000"/>
                    </a:lnL>
                    <a:lnR w="0">
                      <a:miter lim="400000"/>
                    </a:lnR>
                    <a:lnT w="0">
                      <a:miter lim="400000"/>
                    </a:lnT>
                    <a:lnB w="38100">
                      <a:solidFill>
                        <a:srgbClr val="515151"/>
                      </a:solidFill>
                      <a:miter lim="400000"/>
                    </a:lnB>
                  </a:tcPr>
                </a:tc>
              </a:tr>
              <a:tr h="495300">
                <a:tc>
                  <a:txBody>
                    <a:bodyPr/>
                    <a:lstStyle/>
                    <a:p>
                      <a:pPr marR="57799" algn="l" defTabSz="1295400">
                        <a:spcBef>
                          <a:spcPts val="600"/>
                        </a:spcBef>
                        <a:tabLst>
                          <a:tab pos="1295400" algn="l"/>
                        </a:tabLst>
                        <a:defRPr sz="1800">
                          <a:uFillTx/>
                        </a:defRPr>
                      </a:pPr>
                      <a:r>
                        <a:rPr sz="2400">
                          <a:solidFill>
                            <a:srgbClr val="A6AAA9"/>
                          </a:solidFill>
                          <a:uFill>
                            <a:solidFill>
                              <a:srgbClr val="000000"/>
                            </a:solidFill>
                          </a:uFill>
                          <a:sym typeface="Verdana"/>
                        </a:rPr>
                        <a:t>10:00 - 12:00</a:t>
                      </a:r>
                    </a:p>
                  </a:txBody>
                  <a:tcPr marL="50800" marR="50800" marT="50800" marB="50800" anchor="t" anchorCtr="0" horzOverflow="overflow">
                    <a:lnL w="0">
                      <a:miter lim="400000"/>
                    </a:lnL>
                    <a:lnR w="0">
                      <a:miter lim="400000"/>
                    </a:lnR>
                    <a:lnT w="38100">
                      <a:solidFill>
                        <a:srgbClr val="515151"/>
                      </a:solidFill>
                      <a:miter lim="400000"/>
                    </a:lnT>
                    <a:lnB w="12700">
                      <a:solidFill>
                        <a:srgbClr val="515151"/>
                      </a:solidFill>
                      <a:miter lim="400000"/>
                    </a:lnB>
                  </a:tcPr>
                </a:tc>
                <a:tc>
                  <a:txBody>
                    <a:bodyPr/>
                    <a:lstStyle/>
                    <a:p>
                      <a:pPr marR="57799" algn="l" defTabSz="1295400">
                        <a:spcBef>
                          <a:spcPts val="600"/>
                        </a:spcBef>
                        <a:tabLst>
                          <a:tab pos="1295400" algn="l"/>
                        </a:tabLst>
                        <a:defRPr sz="1800">
                          <a:uFillTx/>
                        </a:defRPr>
                      </a:pPr>
                      <a:r>
                        <a:rPr sz="2400">
                          <a:solidFill>
                            <a:srgbClr val="A6AAA9"/>
                          </a:solidFill>
                          <a:uFill>
                            <a:solidFill>
                              <a:srgbClr val="000000"/>
                            </a:solidFill>
                          </a:uFill>
                          <a:sym typeface="Verdana"/>
                        </a:rPr>
                        <a:t>IDS WG: Status and Discussion</a:t>
                      </a:r>
                    </a:p>
                  </a:txBody>
                  <a:tcPr marL="50800" marR="50800" marT="50800" marB="50800" anchor="t" anchorCtr="0" horzOverflow="overflow">
                    <a:lnL w="0">
                      <a:miter lim="400000"/>
                    </a:lnL>
                    <a:lnR w="0">
                      <a:miter lim="400000"/>
                    </a:lnR>
                    <a:lnT w="38100">
                      <a:solidFill>
                        <a:srgbClr val="515151"/>
                      </a:solidFill>
                      <a:miter lim="400000"/>
                    </a:lnT>
                    <a:lnB w="12700">
                      <a:solidFill>
                        <a:srgbClr val="515151"/>
                      </a:solidFill>
                      <a:miter lim="400000"/>
                    </a:lnB>
                  </a:tcPr>
                </a:tc>
              </a:tr>
              <a:tr h="482600">
                <a:tc>
                  <a:txBody>
                    <a:bodyPr/>
                    <a:lstStyle/>
                    <a:p>
                      <a:pPr marR="57799" algn="l" defTabSz="1295400">
                        <a:spcBef>
                          <a:spcPts val="600"/>
                        </a:spcBef>
                        <a:tabLst>
                          <a:tab pos="1295400" algn="l"/>
                        </a:tabLst>
                        <a:defRPr sz="1800">
                          <a:uFillTx/>
                        </a:defRPr>
                      </a:pPr>
                      <a:r>
                        <a:rPr sz="2400">
                          <a:uFill>
                            <a:solidFill>
                              <a:srgbClr val="000000"/>
                            </a:solidFill>
                          </a:uFill>
                          <a:sym typeface="Verdana"/>
                        </a:rPr>
                        <a:t>12:00 - 12:30</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Lunch</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r>
              <a:tr h="482600">
                <a:tc>
                  <a:txBody>
                    <a:bodyPr/>
                    <a:lstStyle/>
                    <a:p>
                      <a:pPr marR="57799" algn="l" defTabSz="1295400">
                        <a:spcBef>
                          <a:spcPts val="600"/>
                        </a:spcBef>
                        <a:tabLst>
                          <a:tab pos="1295400" algn="l"/>
                        </a:tabLst>
                        <a:defRPr sz="1800">
                          <a:uFillTx/>
                        </a:defRPr>
                      </a:pPr>
                      <a:r>
                        <a:rPr sz="2400">
                          <a:uFill>
                            <a:solidFill>
                              <a:srgbClr val="000000"/>
                            </a:solidFill>
                          </a:uFill>
                          <a:sym typeface="Verdana"/>
                        </a:rPr>
                        <a:t>12:30 - 14:00</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IPP WG: IPP Enterprise Printing Extensions v2.0</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r>
            </a:tbl>
          </a:graphicData>
        </a:graphic>
      </p:graphicFrame>
      <p:sp>
        <p:nvSpPr>
          <p:cNvPr id="215" name="May 7, 2020 (US Eastern Daylight Time)"/>
          <p:cNvSpPr txBox="1"/>
          <p:nvPr/>
        </p:nvSpPr>
        <p:spPr>
          <a:xfrm>
            <a:off x="1417605" y="1998424"/>
            <a:ext cx="10147301" cy="54592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spAutoFit/>
          </a:bodyPr>
          <a:lstStyle>
            <a:lvl1pPr>
              <a:defRPr b="1" sz="3100"/>
            </a:lvl1pPr>
          </a:lstStyle>
          <a:p>
            <a:pPr/>
            <a:r>
              <a:t>May 7, 2020 (US Eastern Daylight Time)</a:t>
            </a:r>
          </a:p>
        </p:txBody>
      </p:sp>
    </p:spTree>
  </p:cSld>
  <p:clrMapOvr>
    <a:masterClrMapping/>
  </p:clrMapOvr>
  <p:transition xmlns:p14="http://schemas.microsoft.com/office/powerpoint/2010/main" spd="med" advClick="1"/>
</p:sld>
</file>

<file path=ppt/slides/slide17.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17"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218"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219"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220" name="Copyright © 2020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2020 The Printer Working Group. All rights reserved. The IPP Everywhere and PWG logos are trademarks of the IEEE-ISTO.</a:t>
            </a:r>
          </a:p>
        </p:txBody>
      </p:sp>
      <p:sp>
        <p:nvSpPr>
          <p:cNvPr id="221"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222" name="IPP Enterprise Printing Extensions v2.0"/>
          <p:cNvSpPr txBox="1"/>
          <p:nvPr>
            <p:ph type="title"/>
          </p:nvPr>
        </p:nvSpPr>
        <p:spPr>
          <a:prstGeom prst="rect">
            <a:avLst/>
          </a:prstGeom>
        </p:spPr>
        <p:txBody>
          <a:bodyPr/>
          <a:lstStyle/>
          <a:p>
            <a:pPr/>
            <a:r>
              <a:t>IPP Enterprise Printing Extensions v2.0</a:t>
            </a:r>
          </a:p>
        </p:txBody>
      </p:sp>
      <p:sp>
        <p:nvSpPr>
          <p:cNvPr id="223" name="Current interim draft:…"/>
          <p:cNvSpPr txBox="1"/>
          <p:nvPr>
            <p:ph type="body" idx="1"/>
          </p:nvPr>
        </p:nvSpPr>
        <p:spPr>
          <a:prstGeom prst="rect">
            <a:avLst/>
          </a:prstGeom>
        </p:spPr>
        <p:txBody>
          <a:bodyPr/>
          <a:lstStyle/>
          <a:p>
            <a:pPr/>
            <a:r>
              <a:t>Current interim draft:</a:t>
            </a:r>
          </a:p>
          <a:p>
            <a:pPr lvl="1"/>
            <a:r>
              <a:rPr u="sng">
                <a:solidFill>
                  <a:srgbClr val="0000FF"/>
                </a:solidFill>
                <a:uFill>
                  <a:solidFill>
                    <a:srgbClr val="0000FF"/>
                  </a:solidFill>
                </a:uFill>
                <a:hlinkClick r:id="rId3" invalidUrl="" action="" tgtFrame="" tooltip="" history="1" highlightClick="0" endSnd="0"/>
              </a:rPr>
              <a:t>https://ftp.pwg.org/pub/pwg/ipp/wd/wd-ippepx20-20191010-rev.pdf</a:t>
            </a:r>
          </a:p>
          <a:p>
            <a:pPr/>
            <a:r>
              <a:t>Update of PWG 5100.11-2010: IPP Job and Printer Extensions - Set 2 (JPS2)</a:t>
            </a:r>
          </a:p>
          <a:p>
            <a:pPr lvl="1"/>
            <a:r>
              <a:t>Dropped job-save-disposition, replacing it with new Job Storage feature</a:t>
            </a:r>
          </a:p>
          <a:p>
            <a:pPr lvl="1"/>
            <a:r>
              <a:t>Dropped pages-per-subset, replaced by job-pages-per-subset in 5100.1</a:t>
            </a:r>
          </a:p>
          <a:p>
            <a:pPr lvl="1"/>
            <a:r>
              <a:t>Dropped sheet-collate (base attribute from RFC 3381 is obsolete)</a:t>
            </a:r>
          </a:p>
          <a:p>
            <a:pPr lvl="1"/>
            <a:r>
              <a:t>Some non-enterprise-specific attributes were moved to PWG 5100.7</a:t>
            </a:r>
          </a:p>
          <a:p>
            <a:pPr/>
            <a:r>
              <a:t>Proposed schedule:</a:t>
            </a:r>
          </a:p>
          <a:p>
            <a:pPr lvl="1"/>
            <a:r>
              <a:t>Prototype draft in Q3 2020</a:t>
            </a:r>
          </a:p>
        </p:txBody>
      </p:sp>
      <p:sp>
        <p:nvSpPr>
          <p:cNvPr id="224" name="Slide Number"/>
          <p:cNvSpPr txBox="1"/>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18.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26"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227" name="The Printer Working Group"/>
          <p:cNvSpPr txBox="1"/>
          <p:nvPr/>
        </p:nvSpPr>
        <p:spPr>
          <a:xfrm>
            <a:off x="596900" y="3644900"/>
            <a:ext cx="8208297" cy="715827"/>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lvl1pPr>
              <a:defRPr b="1" sz="5000">
                <a:solidFill>
                  <a:srgbClr val="5D70B7"/>
                </a:solidFill>
                <a:uFill>
                  <a:solidFill>
                    <a:srgbClr val="5D70B7"/>
                  </a:solidFill>
                </a:uFill>
              </a:defRPr>
            </a:lvl1pPr>
          </a:lstStyle>
          <a:p>
            <a:pPr/>
            <a:r>
              <a:t>The Printer Working Group</a:t>
            </a:r>
          </a:p>
        </p:txBody>
      </p:sp>
      <p:pic>
        <p:nvPicPr>
          <p:cNvPr id="228" name="pwg-transparency.png" descr="pwg-transparency.png"/>
          <p:cNvPicPr>
            <a:picLocks noChangeAspect="1"/>
          </p:cNvPicPr>
          <p:nvPr/>
        </p:nvPicPr>
        <p:blipFill>
          <a:blip r:embed="rId2">
            <a:extLst/>
          </a:blip>
          <a:stretch>
            <a:fillRect/>
          </a:stretch>
        </p:blipFill>
        <p:spPr>
          <a:xfrm>
            <a:off x="647700" y="647700"/>
            <a:ext cx="2709334" cy="2942038"/>
          </a:xfrm>
          <a:prstGeom prst="rect">
            <a:avLst/>
          </a:prstGeom>
        </p:spPr>
      </p:pic>
      <p:sp>
        <p:nvSpPr>
          <p:cNvPr id="229" name="Copyright © 2020 The Printer Working Group. All rights reserved. The IPP Everywhere and PWG logos are trademarks of the IEEE-ISTO."/>
          <p:cNvSpPr txBox="1"/>
          <p:nvPr/>
        </p:nvSpPr>
        <p:spPr>
          <a:xfrm>
            <a:off x="177800" y="9484642"/>
            <a:ext cx="121539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2020 The Printer Working Group. All rights reserved. The IPP Everywhere and PWG logos are trademarks of the IEEE-ISTO.</a:t>
            </a:r>
          </a:p>
        </p:txBody>
      </p:sp>
      <p:sp>
        <p:nvSpPr>
          <p:cNvPr id="230" name="®"/>
          <p:cNvSpPr txBox="1"/>
          <p:nvPr/>
        </p:nvSpPr>
        <p:spPr>
          <a:xfrm>
            <a:off x="3289300" y="3378200"/>
            <a:ext cx="373805" cy="298984"/>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1400"/>
            </a:lvl1pPr>
          </a:lstStyle>
          <a:p>
            <a:pPr/>
            <a:r>
              <a:t>®</a:t>
            </a:r>
          </a:p>
        </p:txBody>
      </p:sp>
      <p:sp>
        <p:nvSpPr>
          <p:cNvPr id="231" name="Slide Number"/>
          <p:cNvSpPr txBox="1"/>
          <p:nvPr>
            <p:ph type="sldNum" sz="quarter" idx="2"/>
          </p:nvPr>
        </p:nvSpPr>
        <p:spPr>
          <a:xfrm>
            <a:off x="12513354" y="9484642"/>
            <a:ext cx="210468" cy="203201"/>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
        <p:nvSpPr>
          <p:cNvPr id="232" name="IPP Workgroup Session, Day 3"/>
          <p:cNvSpPr txBox="1"/>
          <p:nvPr>
            <p:ph type="ctrTitle"/>
          </p:nvPr>
        </p:nvSpPr>
        <p:spPr>
          <a:prstGeom prst="rect">
            <a:avLst/>
          </a:prstGeom>
        </p:spPr>
        <p:txBody>
          <a:bodyPr/>
          <a:lstStyle/>
          <a:p>
            <a:pPr/>
            <a:r>
              <a:t>IPP Workgroup Session, Day 3</a:t>
            </a:r>
          </a:p>
        </p:txBody>
      </p:sp>
      <p:sp>
        <p:nvSpPr>
          <p:cNvPr id="233" name="May 8, 2020"/>
          <p:cNvSpPr txBox="1"/>
          <p:nvPr>
            <p:ph type="subTitle" sz="half" idx="1"/>
          </p:nvPr>
        </p:nvSpPr>
        <p:spPr>
          <a:prstGeom prst="rect">
            <a:avLst/>
          </a:prstGeom>
        </p:spPr>
        <p:txBody>
          <a:bodyPr/>
          <a:lstStyle>
            <a:lvl1pPr marR="40639">
              <a:spcBef>
                <a:spcPts val="500"/>
              </a:spcBef>
            </a:lvl1pPr>
          </a:lstStyle>
          <a:p>
            <a:pPr/>
            <a:r>
              <a:t>May 8, 2020</a:t>
            </a:r>
          </a:p>
        </p:txBody>
      </p:sp>
    </p:spTree>
  </p:cSld>
  <p:clrMapOvr>
    <a:masterClrMapping/>
  </p:clrMapOvr>
  <p:transition xmlns:p14="http://schemas.microsoft.com/office/powerpoint/2010/main" spd="med" advClick="1"/>
</p:sld>
</file>

<file path=ppt/slides/slide19.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35"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236"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237"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238" name="Copyright © 2020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2020 The Printer Working Group. All rights reserved. The IPP Everywhere and PWG logos are trademarks of the IEEE-ISTO.</a:t>
            </a:r>
          </a:p>
        </p:txBody>
      </p:sp>
      <p:sp>
        <p:nvSpPr>
          <p:cNvPr id="239"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240" name="PWG IP Policy"/>
          <p:cNvSpPr txBox="1"/>
          <p:nvPr>
            <p:ph type="title"/>
          </p:nvPr>
        </p:nvSpPr>
        <p:spPr>
          <a:prstGeom prst="rect">
            <a:avLst/>
          </a:prstGeom>
        </p:spPr>
        <p:txBody>
          <a:bodyPr/>
          <a:lstStyle/>
          <a:p>
            <a:pPr/>
            <a:r>
              <a:t>PWG IP Policy</a:t>
            </a:r>
          </a:p>
        </p:txBody>
      </p:sp>
      <p:sp>
        <p:nvSpPr>
          <p:cNvPr id="241" name="&quot;This meeting is being held in accordance with the PWG Intellectual Property Policy&quot;…"/>
          <p:cNvSpPr txBox="1"/>
          <p:nvPr>
            <p:ph type="body" idx="1"/>
          </p:nvPr>
        </p:nvSpPr>
        <p:spPr>
          <a:prstGeom prst="rect">
            <a:avLst/>
          </a:prstGeom>
        </p:spPr>
        <p:txBody>
          <a:bodyPr/>
          <a:lstStyle/>
          <a:p>
            <a:pPr/>
            <a:r>
              <a:t>"This meeting is being held in accordance with the PWG Intellectual Property Policy"</a:t>
            </a:r>
          </a:p>
          <a:p>
            <a:pPr lvl="1"/>
            <a:r>
              <a:rPr u="sng">
                <a:solidFill>
                  <a:srgbClr val="0000FF"/>
                </a:solidFill>
                <a:uFill>
                  <a:solidFill>
                    <a:srgbClr val="0000FF"/>
                  </a:solidFill>
                </a:uFill>
                <a:hlinkClick r:id="rId3" invalidUrl="" action="" tgtFrame="" tooltip="" history="1" highlightClick="0" endSnd="0"/>
              </a:rPr>
              <a:t>http://www.pwg.org/chair/membership_docs/pwg-ip-policy.pdf</a:t>
            </a:r>
          </a:p>
          <a:p>
            <a:pPr/>
            <a:r>
              <a:t>TL;DR: Anything you say in a PWG meeting or email to a PWG address can be used in a PWG standard</a:t>
            </a:r>
          </a:p>
          <a:p>
            <a:pPr lvl="1"/>
            <a:r>
              <a:t>(but please do read the IP policy above if you haven't done so)</a:t>
            </a:r>
          </a:p>
        </p:txBody>
      </p:sp>
      <p:sp>
        <p:nvSpPr>
          <p:cNvPr id="242" name="Slide Number"/>
          <p:cNvSpPr txBox="1"/>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77"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78"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79"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80" name="Copyright © 2020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2020 The Printer Working Group. All rights reserved. The IPP Everywhere and PWG logos are trademarks of the IEEE-ISTO.</a:t>
            </a:r>
          </a:p>
        </p:txBody>
      </p:sp>
      <p:sp>
        <p:nvSpPr>
          <p:cNvPr id="81"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82" name="PWG IP Policy"/>
          <p:cNvSpPr txBox="1"/>
          <p:nvPr>
            <p:ph type="title"/>
          </p:nvPr>
        </p:nvSpPr>
        <p:spPr>
          <a:prstGeom prst="rect">
            <a:avLst/>
          </a:prstGeom>
        </p:spPr>
        <p:txBody>
          <a:bodyPr/>
          <a:lstStyle/>
          <a:p>
            <a:pPr/>
            <a:r>
              <a:t>PWG IP Policy</a:t>
            </a:r>
          </a:p>
        </p:txBody>
      </p:sp>
      <p:sp>
        <p:nvSpPr>
          <p:cNvPr id="83" name="&quot;This meeting is being held in accordance with the PWG Intellectual Property Policy&quot;…"/>
          <p:cNvSpPr txBox="1"/>
          <p:nvPr>
            <p:ph type="body" idx="1"/>
          </p:nvPr>
        </p:nvSpPr>
        <p:spPr>
          <a:prstGeom prst="rect">
            <a:avLst/>
          </a:prstGeom>
        </p:spPr>
        <p:txBody>
          <a:bodyPr/>
          <a:lstStyle/>
          <a:p>
            <a:pPr/>
            <a:r>
              <a:t>"This meeting is being held in accordance with the PWG Intellectual Property Policy"</a:t>
            </a:r>
          </a:p>
          <a:p>
            <a:pPr lvl="1"/>
            <a:r>
              <a:rPr u="sng">
                <a:solidFill>
                  <a:srgbClr val="0000FF"/>
                </a:solidFill>
                <a:uFill>
                  <a:solidFill>
                    <a:srgbClr val="0000FF"/>
                  </a:solidFill>
                </a:uFill>
                <a:hlinkClick r:id="rId3" invalidUrl="" action="" tgtFrame="" tooltip="" history="1" highlightClick="0" endSnd="0"/>
              </a:rPr>
              <a:t>http://www.pwg.org/chair/membership_docs/pwg-ip-policy.pdf</a:t>
            </a:r>
          </a:p>
          <a:p>
            <a:pPr/>
            <a:r>
              <a:t>TL;DR: Anything you say in a PWG meeting or email to a PWG address can be used in a PWG standard</a:t>
            </a:r>
          </a:p>
          <a:p>
            <a:pPr lvl="1"/>
            <a:r>
              <a:t>(but please do read the IP policy above if you haven't done so)</a:t>
            </a:r>
          </a:p>
        </p:txBody>
      </p:sp>
      <p:sp>
        <p:nvSpPr>
          <p:cNvPr id="84" name="Slide Number"/>
          <p:cNvSpPr txBox="1"/>
          <p:nvPr>
            <p:ph type="sldNum" sz="quarter" idx="2"/>
          </p:nvPr>
        </p:nvSpPr>
        <p:spPr>
          <a:xfrm>
            <a:off x="12555087" y="9487551"/>
            <a:ext cx="127001" cy="197384"/>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20.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44"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245"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246"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247" name="Copyright © 2020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2020 The Printer Working Group. All rights reserved. The IPP Everywhere and PWG logos are trademarks of the IEEE-ISTO.</a:t>
            </a:r>
          </a:p>
        </p:txBody>
      </p:sp>
      <p:sp>
        <p:nvSpPr>
          <p:cNvPr id="248"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249" name="Agenda"/>
          <p:cNvSpPr txBox="1"/>
          <p:nvPr>
            <p:ph type="title"/>
          </p:nvPr>
        </p:nvSpPr>
        <p:spPr>
          <a:prstGeom prst="rect">
            <a:avLst/>
          </a:prstGeom>
        </p:spPr>
        <p:txBody>
          <a:bodyPr/>
          <a:lstStyle/>
          <a:p>
            <a:pPr/>
            <a:r>
              <a:t>Agenda</a:t>
            </a:r>
          </a:p>
        </p:txBody>
      </p:sp>
      <p:sp>
        <p:nvSpPr>
          <p:cNvPr id="250" name="Slide Number"/>
          <p:cNvSpPr txBox="1"/>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graphicFrame>
        <p:nvGraphicFramePr>
          <p:cNvPr id="251" name="Table"/>
          <p:cNvGraphicFramePr/>
          <p:nvPr/>
        </p:nvGraphicFramePr>
        <p:xfrm>
          <a:off x="1435100" y="2603500"/>
          <a:ext cx="10517037" cy="3403600"/>
        </p:xfrm>
        <a:graphic xmlns:a="http://schemas.openxmlformats.org/drawingml/2006/main">
          <a:graphicData uri="http://schemas.openxmlformats.org/drawingml/2006/table">
            <a:tbl>
              <a:tblPr firstCol="0" firstRow="1" lastCol="0" lastRow="0" bandCol="0" bandRow="1" rtl="0">
                <a:tableStyleId>{8F44A2F1-9E1F-4B54-A3A2-5F16C0AD49E2}</a:tableStyleId>
              </a:tblPr>
              <a:tblGrid>
                <a:gridCol w="2768188"/>
                <a:gridCol w="7748848"/>
              </a:tblGrid>
              <a:tr h="488950">
                <a:tc>
                  <a:txBody>
                    <a:bodyPr/>
                    <a:lstStyle/>
                    <a:p>
                      <a:pPr marR="57799" algn="l" defTabSz="1295400">
                        <a:spcBef>
                          <a:spcPts val="600"/>
                        </a:spcBef>
                        <a:tabLst>
                          <a:tab pos="1295400" algn="l"/>
                        </a:tabLst>
                        <a:defRPr sz="1800">
                          <a:uFillTx/>
                        </a:defRPr>
                      </a:pPr>
                      <a:r>
                        <a:rPr sz="2400">
                          <a:uFill>
                            <a:solidFill>
                              <a:srgbClr val="000000"/>
                            </a:solidFill>
                          </a:uFill>
                          <a:sym typeface="Verdana"/>
                        </a:rPr>
                        <a:t>When</a:t>
                      </a:r>
                    </a:p>
                  </a:txBody>
                  <a:tcPr marL="50800" marR="50800" marT="50800" marB="50800" anchor="t" anchorCtr="0" horzOverflow="overflow">
                    <a:lnL w="0">
                      <a:miter lim="400000"/>
                    </a:lnL>
                    <a:lnR w="0">
                      <a:miter lim="400000"/>
                    </a:lnR>
                    <a:lnT w="0">
                      <a:miter lim="400000"/>
                    </a:lnT>
                    <a:lnB w="38100">
                      <a:solidFill>
                        <a:srgbClr val="515151"/>
                      </a:solidFill>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What</a:t>
                      </a:r>
                    </a:p>
                  </a:txBody>
                  <a:tcPr marL="50800" marR="50800" marT="50800" marB="50800" anchor="t" anchorCtr="0" horzOverflow="overflow">
                    <a:lnL w="0">
                      <a:miter lim="400000"/>
                    </a:lnL>
                    <a:lnR w="0">
                      <a:miter lim="400000"/>
                    </a:lnR>
                    <a:lnT w="0">
                      <a:miter lim="400000"/>
                    </a:lnT>
                    <a:lnB w="38100">
                      <a:solidFill>
                        <a:srgbClr val="515151"/>
                      </a:solidFill>
                      <a:miter lim="400000"/>
                    </a:lnB>
                  </a:tcPr>
                </a:tc>
              </a:tr>
              <a:tr h="495300">
                <a:tc>
                  <a:txBody>
                    <a:bodyPr/>
                    <a:lstStyle/>
                    <a:p>
                      <a:pPr marR="57799" algn="l" defTabSz="1295400">
                        <a:spcBef>
                          <a:spcPts val="600"/>
                        </a:spcBef>
                        <a:tabLst>
                          <a:tab pos="1295400" algn="l"/>
                        </a:tabLst>
                        <a:defRPr sz="1800">
                          <a:uFillTx/>
                        </a:defRPr>
                      </a:pPr>
                      <a:r>
                        <a:rPr sz="2400">
                          <a:uFill>
                            <a:solidFill>
                              <a:srgbClr val="000000"/>
                            </a:solidFill>
                          </a:uFill>
                          <a:sym typeface="Verdana"/>
                        </a:rPr>
                        <a:t>10:00 - 10:20</a:t>
                      </a:r>
                    </a:p>
                  </a:txBody>
                  <a:tcPr marL="50800" marR="50800" marT="50800" marB="50800" anchor="t" anchorCtr="0" horzOverflow="overflow">
                    <a:lnL w="0">
                      <a:miter lim="400000"/>
                    </a:lnL>
                    <a:lnR w="0">
                      <a:miter lim="400000"/>
                    </a:lnR>
                    <a:lnT w="38100">
                      <a:solidFill>
                        <a:srgbClr val="515151"/>
                      </a:solidFill>
                      <a:miter lim="400000"/>
                    </a:lnT>
                    <a:lnB w="12700">
                      <a:solidFill>
                        <a:srgbClr val="515151"/>
                      </a:solidFill>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IPP WG: IPP Production Printing Extensions v2.0</a:t>
                      </a:r>
                    </a:p>
                  </a:txBody>
                  <a:tcPr marL="50800" marR="50800" marT="50800" marB="50800" anchor="t" anchorCtr="0" horzOverflow="overflow">
                    <a:lnL w="0">
                      <a:miter lim="400000"/>
                    </a:lnL>
                    <a:lnR w="0">
                      <a:miter lim="400000"/>
                    </a:lnR>
                    <a:lnT w="38100">
                      <a:solidFill>
                        <a:srgbClr val="515151"/>
                      </a:solidFill>
                      <a:miter lim="400000"/>
                    </a:lnT>
                    <a:lnB w="12700">
                      <a:solidFill>
                        <a:srgbClr val="515151"/>
                      </a:solidFill>
                      <a:miter lim="400000"/>
                    </a:lnB>
                  </a:tcPr>
                </a:tc>
              </a:tr>
              <a:tr h="482600">
                <a:tc>
                  <a:txBody>
                    <a:bodyPr/>
                    <a:lstStyle/>
                    <a:p>
                      <a:pPr marR="57799" algn="l" defTabSz="1295400">
                        <a:spcBef>
                          <a:spcPts val="600"/>
                        </a:spcBef>
                        <a:tabLst>
                          <a:tab pos="1295400" algn="l"/>
                        </a:tabLst>
                        <a:defRPr sz="1800">
                          <a:uFillTx/>
                        </a:defRPr>
                      </a:pPr>
                      <a:r>
                        <a:rPr sz="2400">
                          <a:uFill>
                            <a:solidFill>
                              <a:srgbClr val="000000"/>
                            </a:solidFill>
                          </a:uFill>
                          <a:sym typeface="Verdana"/>
                        </a:rPr>
                        <a:t>10:20 - 12:00</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IPP WG: IPP Driverless Printing Extensions v2.0</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r>
              <a:tr h="482600">
                <a:tc>
                  <a:txBody>
                    <a:bodyPr/>
                    <a:lstStyle/>
                    <a:p>
                      <a:pPr marR="57799" algn="l" defTabSz="1295400">
                        <a:spcBef>
                          <a:spcPts val="600"/>
                        </a:spcBef>
                        <a:tabLst>
                          <a:tab pos="1295400" algn="l"/>
                        </a:tabLst>
                        <a:defRPr sz="1800">
                          <a:uFillTx/>
                        </a:defRPr>
                      </a:pPr>
                      <a:r>
                        <a:rPr sz="2400">
                          <a:uFill>
                            <a:solidFill>
                              <a:srgbClr val="000000"/>
                            </a:solidFill>
                          </a:uFill>
                          <a:sym typeface="Verdana"/>
                        </a:rPr>
                        <a:t>12:00 - 12:30</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Lunch</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r>
              <a:tr h="482600">
                <a:tc>
                  <a:txBody>
                    <a:bodyPr/>
                    <a:lstStyle/>
                    <a:p>
                      <a:pPr marR="57799" algn="l" defTabSz="1295400">
                        <a:spcBef>
                          <a:spcPts val="600"/>
                        </a:spcBef>
                        <a:tabLst>
                          <a:tab pos="1295400" algn="l"/>
                        </a:tabLst>
                        <a:defRPr sz="1800">
                          <a:uFillTx/>
                        </a:defRPr>
                      </a:pPr>
                      <a:r>
                        <a:rPr sz="2400">
                          <a:uFill>
                            <a:solidFill>
                              <a:srgbClr val="000000"/>
                            </a:solidFill>
                          </a:uFill>
                          <a:sym typeface="Verdana"/>
                        </a:rPr>
                        <a:t>12:30 - 13:45</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IPP WG: 3D Liaisons: Status and Guidance</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r>
              <a:tr h="482600">
                <a:tc>
                  <a:txBody>
                    <a:bodyPr/>
                    <a:lstStyle/>
                    <a:p>
                      <a:pPr marR="57799" algn="l" defTabSz="1295400">
                        <a:spcBef>
                          <a:spcPts val="600"/>
                        </a:spcBef>
                        <a:tabLst>
                          <a:tab pos="1295400" algn="l"/>
                        </a:tabLst>
                        <a:defRPr sz="1800">
                          <a:uFillTx/>
                        </a:defRPr>
                      </a:pPr>
                      <a:r>
                        <a:rPr sz="2400">
                          <a:uFill>
                            <a:solidFill>
                              <a:srgbClr val="000000"/>
                            </a:solidFill>
                          </a:uFill>
                          <a:sym typeface="Verdana"/>
                        </a:rPr>
                        <a:t>13:45 - 14:00</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IPP WG: Next Steps</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r>
            </a:tbl>
          </a:graphicData>
        </a:graphic>
      </p:graphicFrame>
      <p:sp>
        <p:nvSpPr>
          <p:cNvPr id="252" name="May 8, 2020 (US Eastern Daylight Time)"/>
          <p:cNvSpPr txBox="1"/>
          <p:nvPr/>
        </p:nvSpPr>
        <p:spPr>
          <a:xfrm>
            <a:off x="1422400" y="1993900"/>
            <a:ext cx="10147300" cy="54592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spAutoFit/>
          </a:bodyPr>
          <a:lstStyle>
            <a:lvl1pPr>
              <a:defRPr b="1" sz="3100"/>
            </a:lvl1pPr>
          </a:lstStyle>
          <a:p>
            <a:pPr/>
            <a:r>
              <a:t>May 8, 2020 (US Eastern Daylight Time)</a:t>
            </a:r>
          </a:p>
        </p:txBody>
      </p:sp>
    </p:spTree>
  </p:cSld>
  <p:clrMapOvr>
    <a:masterClrMapping/>
  </p:clrMapOvr>
  <p:transition xmlns:p14="http://schemas.microsoft.com/office/powerpoint/2010/main" spd="med" advClick="1"/>
</p:sld>
</file>

<file path=ppt/slides/slide2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54"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255"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256"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257" name="Copyright © 2020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2020 The Printer Working Group. All rights reserved. The IPP Everywhere and PWG logos are trademarks of the IEEE-ISTO.</a:t>
            </a:r>
          </a:p>
        </p:txBody>
      </p:sp>
      <p:sp>
        <p:nvSpPr>
          <p:cNvPr id="258"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259" name="IPP Production Printing Ext v2.0"/>
          <p:cNvSpPr txBox="1"/>
          <p:nvPr>
            <p:ph type="title"/>
          </p:nvPr>
        </p:nvSpPr>
        <p:spPr>
          <a:prstGeom prst="rect">
            <a:avLst/>
          </a:prstGeom>
        </p:spPr>
        <p:txBody>
          <a:bodyPr/>
          <a:lstStyle/>
          <a:p>
            <a:pPr/>
            <a:r>
              <a:t>IPP Production Printing Ext v2.0</a:t>
            </a:r>
          </a:p>
        </p:txBody>
      </p:sp>
      <p:sp>
        <p:nvSpPr>
          <p:cNvPr id="260" name="Prototype draft:…"/>
          <p:cNvSpPr txBox="1"/>
          <p:nvPr>
            <p:ph type="body" idx="1"/>
          </p:nvPr>
        </p:nvSpPr>
        <p:spPr>
          <a:prstGeom prst="rect">
            <a:avLst/>
          </a:prstGeom>
        </p:spPr>
        <p:txBody>
          <a:bodyPr/>
          <a:lstStyle/>
          <a:p>
            <a:pPr/>
            <a:r>
              <a:t>Prototype draft:</a:t>
            </a:r>
          </a:p>
          <a:p>
            <a:pPr lvl="1"/>
            <a:r>
              <a:rPr u="sng">
                <a:solidFill>
                  <a:srgbClr val="0000FF"/>
                </a:solidFill>
                <a:uFill>
                  <a:solidFill>
                    <a:srgbClr val="0000FF"/>
                  </a:solidFill>
                </a:uFill>
                <a:hlinkClick r:id="rId3" invalidUrl="" action="" tgtFrame="" tooltip="" history="1" highlightClick="0" endSnd="0"/>
              </a:rPr>
              <a:t>https://ftp.pwg.org/pub/pwg/ipp/wd/wd-ippppx20-20200130-rev.pdf</a:t>
            </a:r>
          </a:p>
          <a:p>
            <a:pPr/>
            <a:r>
              <a:t>Changes since last draft:</a:t>
            </a:r>
          </a:p>
          <a:p>
            <a:pPr lvl="1"/>
            <a:r>
              <a:t>Clarifications for "imposition-template"</a:t>
            </a:r>
          </a:p>
          <a:p>
            <a:pPr lvl="1"/>
            <a:r>
              <a:t>New "imposition-template" values for banner printing from the NODRIVER discussions</a:t>
            </a:r>
          </a:p>
          <a:p>
            <a:pPr/>
            <a:r>
              <a:t>Proposed schedule:</a:t>
            </a:r>
          </a:p>
          <a:p>
            <a:pPr lvl="1"/>
            <a:r>
              <a:t>Stable draft Q4 2020</a:t>
            </a:r>
          </a:p>
        </p:txBody>
      </p:sp>
      <p:sp>
        <p:nvSpPr>
          <p:cNvPr id="261" name="Slide Number"/>
          <p:cNvSpPr txBox="1"/>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2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63"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264"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265"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266" name="Copyright © 2020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2020 The Printer Working Group. All rights reserved. The IPP Everywhere and PWG logos are trademarks of the IEEE-ISTO.</a:t>
            </a:r>
          </a:p>
        </p:txBody>
      </p:sp>
      <p:sp>
        <p:nvSpPr>
          <p:cNvPr id="267"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268" name="IPP Driverless Printing Ext v2.0"/>
          <p:cNvSpPr txBox="1"/>
          <p:nvPr>
            <p:ph type="title"/>
          </p:nvPr>
        </p:nvSpPr>
        <p:spPr>
          <a:prstGeom prst="rect">
            <a:avLst/>
          </a:prstGeom>
        </p:spPr>
        <p:txBody>
          <a:bodyPr/>
          <a:lstStyle/>
          <a:p>
            <a:pPr/>
            <a:r>
              <a:t>IPP Driverless Printing Ext v2.0</a:t>
            </a:r>
          </a:p>
        </p:txBody>
      </p:sp>
      <p:sp>
        <p:nvSpPr>
          <p:cNvPr id="269" name="Current interim draft:…"/>
          <p:cNvSpPr txBox="1"/>
          <p:nvPr>
            <p:ph type="body" idx="1"/>
          </p:nvPr>
        </p:nvSpPr>
        <p:spPr>
          <a:prstGeom prst="rect">
            <a:avLst/>
          </a:prstGeom>
        </p:spPr>
        <p:txBody>
          <a:bodyPr/>
          <a:lstStyle/>
          <a:p>
            <a:pPr/>
            <a:r>
              <a:t>Current interim draft:</a:t>
            </a:r>
          </a:p>
          <a:p>
            <a:pPr lvl="1"/>
            <a:r>
              <a:rPr u="sng">
                <a:solidFill>
                  <a:srgbClr val="0000FF"/>
                </a:solidFill>
                <a:uFill>
                  <a:solidFill>
                    <a:srgbClr val="0000FF"/>
                  </a:solidFill>
                </a:uFill>
                <a:hlinkClick r:id="rId3" invalidUrl="" action="" tgtFrame="" tooltip="" history="1" highlightClick="0" endSnd="0"/>
              </a:rPr>
              <a:t>https://ftp.pwg.org/pub/pwg/ipp/wd/wd-ippnodriver20-20200204-rev.pdf</a:t>
            </a:r>
          </a:p>
          <a:p>
            <a:pPr/>
            <a:r>
              <a:t>Updates PWG 5100.13-2012: IPP Job and Printer Extensions - Set 3 (JPS3)</a:t>
            </a:r>
          </a:p>
          <a:p>
            <a:pPr/>
            <a:r>
              <a:t>Discussion:</a:t>
            </a:r>
          </a:p>
          <a:p>
            <a:pPr lvl="1"/>
            <a:r>
              <a:t>"print-quality" Extensions</a:t>
            </a:r>
          </a:p>
          <a:p>
            <a:pPr/>
            <a:r>
              <a:t>Proposed schedule:</a:t>
            </a:r>
          </a:p>
          <a:p>
            <a:pPr lvl="1"/>
            <a:r>
              <a:t>Prototype draft in Q3 2020</a:t>
            </a:r>
          </a:p>
        </p:txBody>
      </p:sp>
      <p:sp>
        <p:nvSpPr>
          <p:cNvPr id="270" name="Slide Number"/>
          <p:cNvSpPr txBox="1"/>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2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72"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273"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274"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275" name="Copyright © 2020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2020 The Printer Working Group. All rights reserved. The IPP Everywhere and PWG logos are trademarks of the IEEE-ISTO.</a:t>
            </a:r>
          </a:p>
        </p:txBody>
      </p:sp>
      <p:sp>
        <p:nvSpPr>
          <p:cNvPr id="276"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277" name="&quot;print-quality&quot; Extensions"/>
          <p:cNvSpPr txBox="1"/>
          <p:nvPr>
            <p:ph type="title"/>
          </p:nvPr>
        </p:nvSpPr>
        <p:spPr>
          <a:prstGeom prst="rect">
            <a:avLst/>
          </a:prstGeom>
        </p:spPr>
        <p:txBody>
          <a:bodyPr/>
          <a:lstStyle/>
          <a:p>
            <a:pPr/>
            <a:r>
              <a:t>"print-quality" Extensions</a:t>
            </a:r>
          </a:p>
        </p:txBody>
      </p:sp>
      <p:sp>
        <p:nvSpPr>
          <p:cNvPr id="278" name="https://github.com/istopwg/ippsample/wiki/IPP-Print-Quality-Discussion…"/>
          <p:cNvSpPr txBox="1"/>
          <p:nvPr>
            <p:ph type="body" idx="1"/>
          </p:nvPr>
        </p:nvSpPr>
        <p:spPr>
          <a:prstGeom prst="rect">
            <a:avLst/>
          </a:prstGeom>
        </p:spPr>
        <p:txBody>
          <a:bodyPr/>
          <a:lstStyle/>
          <a:p>
            <a:pPr/>
            <a:r>
              <a:rPr u="sng">
                <a:solidFill>
                  <a:srgbClr val="0000FF"/>
                </a:solidFill>
                <a:uFill>
                  <a:solidFill>
                    <a:srgbClr val="0000FF"/>
                  </a:solidFill>
                </a:uFill>
                <a:hlinkClick r:id="rId3" invalidUrl="" action="" tgtFrame="" tooltip="" history="1" highlightClick="0" endSnd="0"/>
              </a:rPr>
              <a:t>https://github.com/istopwg/ippsample/wiki/IPP-Print-Quality-Discussion</a:t>
            </a:r>
          </a:p>
          <a:p>
            <a:pPr/>
            <a:r>
              <a:t>First pass: Add enum values for different "print-quality" types</a:t>
            </a:r>
          </a:p>
          <a:p>
            <a:pPr lvl="1"/>
            <a:r>
              <a:t>Issue: Proposed values make it difficult for Clients to present understandable UI - the current values map easily to a slider (draft to best) while the new values include non-contiguous, vendor-specific quality levels</a:t>
            </a:r>
          </a:p>
          <a:p>
            <a:pPr/>
            <a:r>
              <a:t>Second pass: Add "print-quality-percent (integer(0:100))" to provide greater precision from worst-to-best quality</a:t>
            </a:r>
          </a:p>
          <a:p>
            <a:pPr lvl="1"/>
            <a:r>
              <a:t>Issue: Provides more control over a contiguous range of quality levels, but doesn't support vendor quality modes</a:t>
            </a:r>
          </a:p>
          <a:p>
            <a:pPr/>
            <a:r>
              <a:t>Third pass: Add "print-quality-col (collection)" to provide named templates, "quality-percent (integer(0:100)), and clear mapping from old enums to new templates</a:t>
            </a:r>
          </a:p>
        </p:txBody>
      </p:sp>
      <p:sp>
        <p:nvSpPr>
          <p:cNvPr id="279" name="Slide Number"/>
          <p:cNvSpPr txBox="1"/>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24.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81"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282"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283"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284" name="Copyright © 2020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2020 The Printer Working Group. All rights reserved. The IPP Everywhere and PWG logos are trademarks of the IEEE-ISTO.</a:t>
            </a:r>
          </a:p>
        </p:txBody>
      </p:sp>
      <p:sp>
        <p:nvSpPr>
          <p:cNvPr id="285"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286" name="&quot;print-quality-col (collection)&quot;"/>
          <p:cNvSpPr txBox="1"/>
          <p:nvPr>
            <p:ph type="title"/>
          </p:nvPr>
        </p:nvSpPr>
        <p:spPr>
          <a:prstGeom prst="rect">
            <a:avLst/>
          </a:prstGeom>
        </p:spPr>
        <p:txBody>
          <a:bodyPr/>
          <a:lstStyle/>
          <a:p>
            <a:pPr/>
            <a:r>
              <a:t>"print-quality-col (collection)"</a:t>
            </a:r>
          </a:p>
        </p:txBody>
      </p:sp>
      <p:sp>
        <p:nvSpPr>
          <p:cNvPr id="287" name="&quot;quality-template&quot; (type2 keyword | name(MAX)): REQUIRED name of the print quality level. 'draft', 'normal', and 'high' directly map to the &quot;print-quality&quot; enum values.…"/>
          <p:cNvSpPr txBox="1"/>
          <p:nvPr>
            <p:ph type="body" idx="1"/>
          </p:nvPr>
        </p:nvSpPr>
        <p:spPr>
          <a:prstGeom prst="rect">
            <a:avLst/>
          </a:prstGeom>
        </p:spPr>
        <p:txBody>
          <a:bodyPr/>
          <a:lstStyle/>
          <a:p>
            <a:pPr marL="383539" indent="-342899">
              <a:defRPr sz="2300"/>
            </a:pPr>
            <a:r>
              <a:t>"quality-template" (type2 keyword | name(MAX)): REQUIRED name of the print quality level. 'draft', 'normal', and 'high' directly map to the "print-quality" enum values.</a:t>
            </a:r>
          </a:p>
          <a:p>
            <a:pPr marL="383539" indent="-342899">
              <a:defRPr sz="2300"/>
            </a:pPr>
            <a:r>
              <a:t>"quality-percent" (integer(0:100)): RECOMMENDED relative quality level to support slider-style print quality selection. 'draft' = 25, 'normal' = 50, 'high' = 75.</a:t>
            </a:r>
          </a:p>
          <a:p>
            <a:pPr marL="383539" indent="-342899">
              <a:defRPr sz="2300"/>
            </a:pPr>
            <a:r>
              <a:t>"quality-colorants" (type2 keyword): Colorants used for printing - 'all', 'black', 'cmy', 'cmyk'?</a:t>
            </a:r>
          </a:p>
          <a:p>
            <a:pPr marL="383539" indent="-342899">
              <a:defRPr sz="2300"/>
            </a:pPr>
            <a:r>
              <a:t>"quality-color-accuracy" (type2 keyword): 'best', 'fast', 'normal'?</a:t>
            </a:r>
          </a:p>
          <a:p>
            <a:pPr marL="383539" indent="-342899">
              <a:defRPr sz="2300"/>
            </a:pPr>
            <a:r>
              <a:t>"quality-resolution" (resolution): Minimum resolution required (2D only).</a:t>
            </a:r>
          </a:p>
          <a:p>
            <a:pPr marL="383539" indent="-342899">
              <a:defRPr sz="2300"/>
            </a:pPr>
            <a:r>
              <a:t>"quality-image-sampling" (type2 keyword): 'auto', 'best', 'nearest-neighbor', 'bilinear', 'bicubic', etc.</a:t>
            </a:r>
          </a:p>
          <a:p>
            <a:pPr marL="383539" indent="-342899">
              <a:defRPr sz="2300"/>
            </a:pPr>
            <a:r>
              <a:t>"quality-dimensional-accuracy" (collection): Minimum accuracy required in nanometers (3D only).</a:t>
            </a:r>
          </a:p>
          <a:p>
            <a:pPr marL="383539" indent="-342899">
              <a:defRPr sz="2300"/>
            </a:pPr>
            <a:r>
              <a:t>"quality-strength" (integer(0:MAX)): Tensile strength in kilopascals (kPA) (3D only).</a:t>
            </a:r>
          </a:p>
          <a:p>
            <a:pPr marL="383539" indent="-342899">
              <a:defRPr sz="2300"/>
            </a:pPr>
            <a:r>
              <a:t>Other member attributes?</a:t>
            </a:r>
          </a:p>
        </p:txBody>
      </p:sp>
      <p:sp>
        <p:nvSpPr>
          <p:cNvPr id="288" name="Slide Number"/>
          <p:cNvSpPr txBox="1"/>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25.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90"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291" name="The Printer Working Group"/>
          <p:cNvSpPr txBox="1"/>
          <p:nvPr/>
        </p:nvSpPr>
        <p:spPr>
          <a:xfrm>
            <a:off x="596900" y="3644900"/>
            <a:ext cx="8208297" cy="715827"/>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lvl1pPr>
              <a:defRPr b="1" sz="5000">
                <a:solidFill>
                  <a:srgbClr val="5D70B7"/>
                </a:solidFill>
                <a:uFill>
                  <a:solidFill>
                    <a:srgbClr val="5D70B7"/>
                  </a:solidFill>
                </a:uFill>
              </a:defRPr>
            </a:lvl1pPr>
          </a:lstStyle>
          <a:p>
            <a:pPr/>
            <a:r>
              <a:t>The Printer Working Group</a:t>
            </a:r>
          </a:p>
        </p:txBody>
      </p:sp>
      <p:pic>
        <p:nvPicPr>
          <p:cNvPr id="292" name="pwg-transparency.png" descr="pwg-transparency.png"/>
          <p:cNvPicPr>
            <a:picLocks noChangeAspect="1"/>
          </p:cNvPicPr>
          <p:nvPr/>
        </p:nvPicPr>
        <p:blipFill>
          <a:blip r:embed="rId2">
            <a:extLst/>
          </a:blip>
          <a:stretch>
            <a:fillRect/>
          </a:stretch>
        </p:blipFill>
        <p:spPr>
          <a:xfrm>
            <a:off x="647700" y="647700"/>
            <a:ext cx="2709334" cy="2942038"/>
          </a:xfrm>
          <a:prstGeom prst="rect">
            <a:avLst/>
          </a:prstGeom>
        </p:spPr>
      </p:pic>
      <p:sp>
        <p:nvSpPr>
          <p:cNvPr id="293" name="Copyright © 2020 The Printer Working Group. All rights reserved. The IPP Everywhere and PWG logos are trademarks of the IEEE-ISTO."/>
          <p:cNvSpPr txBox="1"/>
          <p:nvPr/>
        </p:nvSpPr>
        <p:spPr>
          <a:xfrm>
            <a:off x="177800" y="9484642"/>
            <a:ext cx="121539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2020 The Printer Working Group. All rights reserved. The IPP Everywhere and PWG logos are trademarks of the IEEE-ISTO.</a:t>
            </a:r>
          </a:p>
        </p:txBody>
      </p:sp>
      <p:sp>
        <p:nvSpPr>
          <p:cNvPr id="294" name="®"/>
          <p:cNvSpPr txBox="1"/>
          <p:nvPr/>
        </p:nvSpPr>
        <p:spPr>
          <a:xfrm>
            <a:off x="3289300" y="3378200"/>
            <a:ext cx="373805" cy="298984"/>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1400"/>
            </a:lvl1pPr>
          </a:lstStyle>
          <a:p>
            <a:pPr/>
            <a:r>
              <a:t>®</a:t>
            </a:r>
          </a:p>
        </p:txBody>
      </p:sp>
      <p:sp>
        <p:nvSpPr>
          <p:cNvPr id="295" name="Lunch Break"/>
          <p:cNvSpPr txBox="1"/>
          <p:nvPr>
            <p:ph type="ctrTitle"/>
          </p:nvPr>
        </p:nvSpPr>
        <p:spPr>
          <a:prstGeom prst="rect">
            <a:avLst/>
          </a:prstGeom>
        </p:spPr>
        <p:txBody>
          <a:bodyPr/>
          <a:lstStyle/>
          <a:p>
            <a:pPr/>
            <a:r>
              <a:t>Lunch Break</a:t>
            </a:r>
          </a:p>
        </p:txBody>
      </p:sp>
      <p:sp>
        <p:nvSpPr>
          <p:cNvPr id="296" name="Resuming at 12:30 EST"/>
          <p:cNvSpPr txBox="1"/>
          <p:nvPr>
            <p:ph type="subTitle" sz="half" idx="1"/>
          </p:nvPr>
        </p:nvSpPr>
        <p:spPr>
          <a:prstGeom prst="rect">
            <a:avLst/>
          </a:prstGeom>
        </p:spPr>
        <p:txBody>
          <a:bodyPr/>
          <a:lstStyle/>
          <a:p>
            <a:pPr/>
          </a:p>
          <a:p>
            <a:pPr>
              <a:defRPr i="1"/>
            </a:pPr>
            <a:r>
              <a:t>Resuming at 12:30 EST</a:t>
            </a:r>
          </a:p>
        </p:txBody>
      </p:sp>
      <p:sp>
        <p:nvSpPr>
          <p:cNvPr id="297" name="Slide Number"/>
          <p:cNvSpPr txBox="1"/>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26.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99"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300"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301"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302" name="Copyright © 2020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2020 The Printer Working Group. All rights reserved. The IPP Everywhere and PWG logos are trademarks of the IEEE-ISTO.</a:t>
            </a:r>
          </a:p>
        </p:txBody>
      </p:sp>
      <p:sp>
        <p:nvSpPr>
          <p:cNvPr id="303"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304" name="3D Printing Liaisons: Status (1/3)"/>
          <p:cNvSpPr txBox="1"/>
          <p:nvPr>
            <p:ph type="title"/>
          </p:nvPr>
        </p:nvSpPr>
        <p:spPr>
          <a:prstGeom prst="rect">
            <a:avLst/>
          </a:prstGeom>
        </p:spPr>
        <p:txBody>
          <a:bodyPr/>
          <a:lstStyle/>
          <a:p>
            <a:pPr/>
            <a:r>
              <a:t>3D Printing Liaisons: Status (1/3)</a:t>
            </a:r>
          </a:p>
        </p:txBody>
      </p:sp>
      <p:sp>
        <p:nvSpPr>
          <p:cNvPr id="305" name="America Makes &amp; ANSI Additive Manufacturing Standardization Collaborative (AMSC)…"/>
          <p:cNvSpPr txBox="1"/>
          <p:nvPr>
            <p:ph type="body" idx="1"/>
          </p:nvPr>
        </p:nvSpPr>
        <p:spPr>
          <a:prstGeom prst="rect">
            <a:avLst/>
          </a:prstGeom>
        </p:spPr>
        <p:txBody>
          <a:bodyPr/>
          <a:lstStyle/>
          <a:p>
            <a:pPr marL="383539" marR="57798" indent="-342899">
              <a:defRPr sz="2700"/>
            </a:pPr>
            <a:r>
              <a:t>America Makes &amp; ANSI Additive Manufacturing Standardization Collaborative (AMSC)</a:t>
            </a:r>
          </a:p>
          <a:p>
            <a:pPr lvl="1" marL="840738" marR="57798" indent="-342899">
              <a:spcBef>
                <a:spcPts val="800"/>
              </a:spcBef>
              <a:defRPr sz="2700"/>
            </a:pPr>
            <a:r>
              <a:t>All 2020 meetings canceled, next meeting in April 2021</a:t>
            </a:r>
          </a:p>
          <a:p>
            <a:pPr lvl="1" marL="840738" marR="57798" indent="-342899">
              <a:defRPr sz="2100" u="sng"/>
            </a:pPr>
            <a:r>
              <a:rPr>
                <a:solidFill>
                  <a:srgbClr val="0000FF"/>
                </a:solidFill>
                <a:uFill>
                  <a:solidFill>
                    <a:srgbClr val="0000FF"/>
                  </a:solidFill>
                </a:uFill>
                <a:hlinkClick r:id="rId3" invalidUrl="" action="" tgtFrame="" tooltip="" history="1" highlightClick="0" endSnd="0"/>
              </a:rPr>
              <a:t>https://www.ansi.org/standards_activities/standards_boards_panels/amsc/America-Makes-and-ANSI-AMSC-Overview</a:t>
            </a:r>
          </a:p>
          <a:p>
            <a:pPr marL="383539" marR="57798" indent="-342899">
              <a:defRPr sz="2700"/>
            </a:pPr>
            <a:r>
              <a:t>ASTM Committee F42 on Additive Manufacturing Technologies</a:t>
            </a:r>
          </a:p>
          <a:p>
            <a:pPr lvl="1" marR="57798">
              <a:defRPr sz="2100" u="sng"/>
            </a:pPr>
            <a:r>
              <a:rPr>
                <a:solidFill>
                  <a:srgbClr val="0000FF"/>
                </a:solidFill>
                <a:uFill>
                  <a:solidFill>
                    <a:srgbClr val="0000FF"/>
                  </a:solidFill>
                </a:uFill>
                <a:hlinkClick r:id="rId4" invalidUrl="" action="" tgtFrame="" tooltip="" history="1" highlightClick="0" endSnd="0"/>
              </a:rPr>
              <a:t>https://www.astm.org/COMMITTEE/F42.htm</a:t>
            </a:r>
          </a:p>
          <a:p>
            <a:pPr lvl="1" marR="57798">
              <a:defRPr sz="2100"/>
            </a:pPr>
            <a:r>
              <a:t>New work product WK71395 focused on laser powder bed fusion 3D Printing</a:t>
            </a:r>
          </a:p>
          <a:p>
            <a:pPr marL="383539" marR="57798" indent="-342899">
              <a:defRPr sz="2700"/>
            </a:pPr>
            <a:r>
              <a:t>ISO/IEC JTC 1 WG 12 3D Printing and Scanning eCommittee</a:t>
            </a:r>
          </a:p>
          <a:p>
            <a:pPr lvl="1" marR="57798">
              <a:defRPr sz="2100" u="sng"/>
            </a:pPr>
            <a:r>
              <a:rPr>
                <a:solidFill>
                  <a:srgbClr val="0000FF"/>
                </a:solidFill>
                <a:uFill>
                  <a:solidFill>
                    <a:srgbClr val="0000FF"/>
                  </a:solidFill>
                </a:uFill>
                <a:hlinkClick r:id="rId5" invalidUrl="" action="" tgtFrame="" tooltip="" history="1" highlightClick="0" endSnd="0"/>
              </a:rPr>
              <a:t>https://isotc.iso.org/livelink/livelink?func=ll&amp;objId=19905763&amp;objAction=browse&amp;viewType=1</a:t>
            </a:r>
          </a:p>
          <a:p>
            <a:pPr lvl="1" marR="57798">
              <a:defRPr sz="2100"/>
            </a:pPr>
            <a:r>
              <a:t>Participation in the ISO initiative is currently via INCITS (supports US TAG)</a:t>
            </a:r>
          </a:p>
          <a:p>
            <a:pPr lvl="1" marR="57798">
              <a:defRPr sz="2100"/>
            </a:pPr>
            <a:r>
              <a:t>INCITS – PWG liaison agreement now approved!</a:t>
            </a:r>
          </a:p>
          <a:p>
            <a:pPr lvl="1" marR="57798">
              <a:defRPr sz="2100"/>
            </a:pPr>
            <a:r>
              <a:t>INCITS also working on "4D printing" (moving parts)</a:t>
            </a:r>
          </a:p>
        </p:txBody>
      </p:sp>
      <p:sp>
        <p:nvSpPr>
          <p:cNvPr id="306" name="Slide Number"/>
          <p:cNvSpPr txBox="1"/>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27.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308"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309"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310"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311" name="Copyright © 2020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2020 The Printer Working Group. All rights reserved. The IPP Everywhere and PWG logos are trademarks of the IEEE-ISTO.</a:t>
            </a:r>
          </a:p>
        </p:txBody>
      </p:sp>
      <p:sp>
        <p:nvSpPr>
          <p:cNvPr id="312"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313" name="3D Printing Liaisons: Status (2/3)"/>
          <p:cNvSpPr txBox="1"/>
          <p:nvPr>
            <p:ph type="title"/>
          </p:nvPr>
        </p:nvSpPr>
        <p:spPr>
          <a:prstGeom prst="rect">
            <a:avLst/>
          </a:prstGeom>
        </p:spPr>
        <p:txBody>
          <a:bodyPr/>
          <a:lstStyle/>
          <a:p>
            <a:pPr/>
            <a:r>
              <a:t>3D Printing Liaisons: Status (2/3)</a:t>
            </a:r>
          </a:p>
        </p:txBody>
      </p:sp>
      <p:sp>
        <p:nvSpPr>
          <p:cNvPr id="314" name="3D PDF Consortium + ISO/IEC TC171 WG12 Metadata…"/>
          <p:cNvSpPr txBox="1"/>
          <p:nvPr>
            <p:ph type="body" idx="1"/>
          </p:nvPr>
        </p:nvSpPr>
        <p:spPr>
          <a:prstGeom prst="rect">
            <a:avLst/>
          </a:prstGeom>
        </p:spPr>
        <p:txBody>
          <a:bodyPr/>
          <a:lstStyle/>
          <a:p>
            <a:pPr/>
            <a:r>
              <a:t>3D PDF Consortium + ISO/IEC TC171 WG12 Metadata</a:t>
            </a:r>
          </a:p>
          <a:p>
            <a:pPr lvl="1">
              <a:defRPr>
                <a:solidFill>
                  <a:srgbClr val="5D70B7"/>
                </a:solidFill>
              </a:defRPr>
            </a:pPr>
            <a:r>
              <a:rPr u="sng">
                <a:solidFill>
                  <a:srgbClr val="0000FF"/>
                </a:solidFill>
                <a:uFill>
                  <a:solidFill>
                    <a:srgbClr val="0000FF"/>
                  </a:solidFill>
                </a:uFill>
                <a:hlinkClick r:id="rId3" invalidUrl="" action="" tgtFrame="" tooltip="" history="1" highlightClick="0" endSnd="0"/>
              </a:rPr>
              <a:t>https://www.3dpdfconsortium.org</a:t>
            </a:r>
          </a:p>
          <a:p>
            <a:pPr lvl="1"/>
            <a:r>
              <a:t>Y14.47 semantics are not fully aligned with PWG semantics</a:t>
            </a:r>
          </a:p>
          <a:p>
            <a:pPr lvl="1"/>
            <a:r>
              <a:t>ISTO working with 3D PDF Consortium to engage with official PWG liaison agreement </a:t>
            </a:r>
          </a:p>
          <a:p>
            <a:pPr/>
            <a:r>
              <a:t>Drupa 2020</a:t>
            </a:r>
          </a:p>
          <a:p>
            <a:pPr lvl="1"/>
            <a:r>
              <a:t>Delayed until April 2021</a:t>
            </a:r>
          </a:p>
          <a:p>
            <a:pPr lvl="1"/>
            <a:r>
              <a:t>Paul plans to attend</a:t>
            </a:r>
          </a:p>
          <a:p>
            <a:pPr/>
            <a:r>
              <a:t>3D Concrete Printing Standards Development</a:t>
            </a:r>
          </a:p>
          <a:p>
            <a:pPr lvl="1"/>
            <a:r>
              <a:t>ACI, ASTM, NIST</a:t>
            </a:r>
          </a:p>
          <a:p>
            <a:pPr lvl="1"/>
            <a:r>
              <a:t>ACI 564 Committee Meetings canceled for 2020</a:t>
            </a:r>
          </a:p>
          <a:p>
            <a:pPr lvl="1"/>
            <a:r>
              <a:t>Future (2020?) massive WebEx with PWG and others on concrete printing</a:t>
            </a:r>
          </a:p>
          <a:p>
            <a:pPr lvl="1"/>
            <a:r>
              <a:t>July 6-8, 2020 - Digital Concrete 2020 - Eindhoven University, Netherlands (now online only)</a:t>
            </a:r>
          </a:p>
          <a:p>
            <a:pPr lvl="2">
              <a:defRPr>
                <a:solidFill>
                  <a:srgbClr val="5D70B7"/>
                </a:solidFill>
              </a:defRPr>
            </a:pPr>
            <a:r>
              <a:rPr u="sng">
                <a:solidFill>
                  <a:srgbClr val="0000FF"/>
                </a:solidFill>
                <a:uFill>
                  <a:solidFill>
                    <a:srgbClr val="0000FF"/>
                  </a:solidFill>
                </a:uFill>
                <a:hlinkClick r:id="rId4" invalidUrl="" action="" tgtFrame="" tooltip="" history="1" highlightClick="0" endSnd="0"/>
              </a:rPr>
              <a:t>https://digitalconcrete2020.com/</a:t>
            </a:r>
          </a:p>
        </p:txBody>
      </p:sp>
      <p:sp>
        <p:nvSpPr>
          <p:cNvPr id="315" name="Slide Number"/>
          <p:cNvSpPr txBox="1"/>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28.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317"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318"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319"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320" name="Copyright © 2020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2020 The Printer Working Group. All rights reserved. The IPP Everywhere and PWG logos are trademarks of the IEEE-ISTO.</a:t>
            </a:r>
          </a:p>
        </p:txBody>
      </p:sp>
      <p:sp>
        <p:nvSpPr>
          <p:cNvPr id="321"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322" name="3D Printing Liaisons: Status (3/3)"/>
          <p:cNvSpPr txBox="1"/>
          <p:nvPr>
            <p:ph type="title"/>
          </p:nvPr>
        </p:nvSpPr>
        <p:spPr>
          <a:prstGeom prst="rect">
            <a:avLst/>
          </a:prstGeom>
        </p:spPr>
        <p:txBody>
          <a:bodyPr/>
          <a:lstStyle/>
          <a:p>
            <a:pPr/>
            <a:r>
              <a:t>3D Printing Liaisons: Status (3/3)</a:t>
            </a:r>
          </a:p>
        </p:txBody>
      </p:sp>
      <p:sp>
        <p:nvSpPr>
          <p:cNvPr id="323" name="Healthcare 3D Printing &amp; Bioprinting…"/>
          <p:cNvSpPr txBox="1"/>
          <p:nvPr>
            <p:ph type="body" idx="1"/>
          </p:nvPr>
        </p:nvSpPr>
        <p:spPr>
          <a:prstGeom prst="rect">
            <a:avLst/>
          </a:prstGeom>
        </p:spPr>
        <p:txBody>
          <a:bodyPr/>
          <a:lstStyle/>
          <a:p>
            <a:pPr marR="57798"/>
            <a:r>
              <a:t>Healthcare 3D Printing &amp; Bioprinting</a:t>
            </a:r>
          </a:p>
          <a:p>
            <a:pPr lvl="1" marR="57798"/>
            <a:r>
              <a:t>Attending Additive Manufacturing Strategies 2020 – The Business of 3D Printing: Medicine, Dentistry and Metals – </a:t>
            </a:r>
            <a:r>
              <a:rPr i="1"/>
              <a:t>Feb 11</a:t>
            </a:r>
            <a:r>
              <a:rPr baseline="30000" i="1"/>
              <a:t>th</a:t>
            </a:r>
            <a:r>
              <a:rPr i="1"/>
              <a:t> &amp; 12</a:t>
            </a:r>
            <a:r>
              <a:rPr baseline="30000" i="1"/>
              <a:t>th</a:t>
            </a:r>
            <a:r>
              <a:rPr i="1"/>
              <a:t>, 2020  in Boston, MA</a:t>
            </a:r>
          </a:p>
          <a:p>
            <a:pPr lvl="1" marR="57798"/>
            <a:r>
              <a:t>3DHEALS Boston 2020 canceled</a:t>
            </a:r>
          </a:p>
          <a:p>
            <a:pPr lvl="1" marR="57798"/>
            <a:r>
              <a:t>ARMI | BIOFABUSA SPRING SUMMIT: Meeting in the Millyard 2020 canceled</a:t>
            </a:r>
          </a:p>
          <a:p>
            <a:pPr lvl="1" marR="57798"/>
            <a:r>
              <a:t>ASME AM Medical Additive Manufacturing &amp; 3D Innovations scheduled for May 2020 canceled</a:t>
            </a:r>
            <a:endParaRPr sz="2000"/>
          </a:p>
          <a:p>
            <a:pPr marR="57798"/>
            <a:r>
              <a:t>3MF Consortium</a:t>
            </a:r>
          </a:p>
          <a:p>
            <a:pPr lvl="1" marR="57798"/>
            <a:r>
              <a:rPr u="sng">
                <a:solidFill>
                  <a:srgbClr val="0000FF"/>
                </a:solidFill>
                <a:uFill>
                  <a:solidFill>
                    <a:srgbClr val="0000FF"/>
                  </a:solidFill>
                </a:uFill>
                <a:hlinkClick r:id="rId3" invalidUrl="" action="" tgtFrame="" tooltip="" history="1" highlightClick="0" endSnd="0"/>
              </a:rPr>
              <a:t>https://www.3mf.io</a:t>
            </a:r>
          </a:p>
        </p:txBody>
      </p:sp>
      <p:sp>
        <p:nvSpPr>
          <p:cNvPr id="324" name="Slide Number"/>
          <p:cNvSpPr txBox="1"/>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29.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326"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327"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328"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329" name="Copyright © 2020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2020 The Printer Working Group. All rights reserved. The IPP Everywhere and PWG logos are trademarks of the IEEE-ISTO.</a:t>
            </a:r>
          </a:p>
        </p:txBody>
      </p:sp>
      <p:sp>
        <p:nvSpPr>
          <p:cNvPr id="330"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331" name="3D Liaisons: Strategies"/>
          <p:cNvSpPr txBox="1"/>
          <p:nvPr>
            <p:ph type="title"/>
          </p:nvPr>
        </p:nvSpPr>
        <p:spPr>
          <a:prstGeom prst="rect">
            <a:avLst/>
          </a:prstGeom>
        </p:spPr>
        <p:txBody>
          <a:bodyPr/>
          <a:lstStyle/>
          <a:p>
            <a:pPr/>
            <a:r>
              <a:t>3D Liaisons: Strategies</a:t>
            </a:r>
          </a:p>
        </p:txBody>
      </p:sp>
      <p:sp>
        <p:nvSpPr>
          <p:cNvPr id="332" name="Goals…"/>
          <p:cNvSpPr txBox="1"/>
          <p:nvPr>
            <p:ph type="body" idx="1"/>
          </p:nvPr>
        </p:nvSpPr>
        <p:spPr>
          <a:prstGeom prst="rect">
            <a:avLst/>
          </a:prstGeom>
        </p:spPr>
        <p:txBody>
          <a:bodyPr/>
          <a:lstStyle/>
          <a:p>
            <a:pPr/>
            <a:r>
              <a:t>Goals</a:t>
            </a:r>
          </a:p>
          <a:p>
            <a:pPr/>
            <a:r>
              <a:t>Talking points</a:t>
            </a:r>
          </a:p>
          <a:p>
            <a:pPr/>
            <a:r>
              <a:t>Where to focus our efforts</a:t>
            </a:r>
          </a:p>
        </p:txBody>
      </p:sp>
      <p:sp>
        <p:nvSpPr>
          <p:cNvPr id="333" name="Slide Number"/>
          <p:cNvSpPr txBox="1"/>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86"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87"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88"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89" name="Copyright © 2020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2020 The Printer Working Group. All rights reserved. The IPP Everywhere and PWG logos are trademarks of the IEEE-ISTO.</a:t>
            </a:r>
          </a:p>
        </p:txBody>
      </p:sp>
      <p:sp>
        <p:nvSpPr>
          <p:cNvPr id="90"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91" name="Agenda (1/2)"/>
          <p:cNvSpPr txBox="1"/>
          <p:nvPr>
            <p:ph type="title"/>
          </p:nvPr>
        </p:nvSpPr>
        <p:spPr>
          <a:prstGeom prst="rect">
            <a:avLst/>
          </a:prstGeom>
        </p:spPr>
        <p:txBody>
          <a:bodyPr/>
          <a:lstStyle/>
          <a:p>
            <a:pPr/>
            <a:r>
              <a:t>Agenda (1/2)</a:t>
            </a:r>
          </a:p>
        </p:txBody>
      </p:sp>
      <p:graphicFrame>
        <p:nvGraphicFramePr>
          <p:cNvPr id="92" name="Table"/>
          <p:cNvGraphicFramePr/>
          <p:nvPr/>
        </p:nvGraphicFramePr>
        <p:xfrm>
          <a:off x="1441449" y="2608965"/>
          <a:ext cx="10520149" cy="2921001"/>
        </p:xfrm>
        <a:graphic xmlns:a="http://schemas.openxmlformats.org/drawingml/2006/main">
          <a:graphicData uri="http://schemas.openxmlformats.org/drawingml/2006/table">
            <a:tbl>
              <a:tblPr firstCol="0" firstRow="1" lastCol="0" lastRow="0" bandCol="0" bandRow="1" rtl="0">
                <a:tableStyleId>{8F44A2F1-9E1F-4B54-A3A2-5F16C0AD49E2}</a:tableStyleId>
              </a:tblPr>
              <a:tblGrid>
                <a:gridCol w="2769007"/>
                <a:gridCol w="7751140"/>
              </a:tblGrid>
              <a:tr h="488950">
                <a:tc>
                  <a:txBody>
                    <a:bodyPr/>
                    <a:lstStyle/>
                    <a:p>
                      <a:pPr marR="57799" algn="l" defTabSz="1295400">
                        <a:spcBef>
                          <a:spcPts val="600"/>
                        </a:spcBef>
                        <a:tabLst>
                          <a:tab pos="1295400" algn="l"/>
                        </a:tabLst>
                        <a:defRPr sz="1800">
                          <a:uFillTx/>
                        </a:defRPr>
                      </a:pPr>
                      <a:r>
                        <a:rPr sz="2400">
                          <a:uFill>
                            <a:solidFill>
                              <a:srgbClr val="000000"/>
                            </a:solidFill>
                          </a:uFill>
                          <a:sym typeface="Verdana"/>
                        </a:rPr>
                        <a:t>When</a:t>
                      </a:r>
                    </a:p>
                  </a:txBody>
                  <a:tcPr marL="50800" marR="50800" marT="50800" marB="50800" anchor="t" anchorCtr="0" horzOverflow="overflow">
                    <a:lnL w="0">
                      <a:miter lim="400000"/>
                    </a:lnL>
                    <a:lnR w="0">
                      <a:miter lim="400000"/>
                    </a:lnR>
                    <a:lnT w="0">
                      <a:miter lim="400000"/>
                    </a:lnT>
                    <a:lnB w="38100">
                      <a:solidFill>
                        <a:srgbClr val="515151"/>
                      </a:solidFill>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What</a:t>
                      </a:r>
                    </a:p>
                  </a:txBody>
                  <a:tcPr marL="50800" marR="50800" marT="50800" marB="50800" anchor="t" anchorCtr="0" horzOverflow="overflow">
                    <a:lnL w="0">
                      <a:miter lim="400000"/>
                    </a:lnL>
                    <a:lnR w="0">
                      <a:miter lim="400000"/>
                    </a:lnR>
                    <a:lnT w="0">
                      <a:miter lim="400000"/>
                    </a:lnT>
                    <a:lnB w="38100">
                      <a:solidFill>
                        <a:srgbClr val="515151"/>
                      </a:solidFill>
                      <a:miter lim="400000"/>
                    </a:lnB>
                  </a:tcPr>
                </a:tc>
              </a:tr>
              <a:tr h="495300">
                <a:tc>
                  <a:txBody>
                    <a:bodyPr/>
                    <a:lstStyle/>
                    <a:p>
                      <a:pPr marR="57799" algn="l" defTabSz="1295400">
                        <a:spcBef>
                          <a:spcPts val="600"/>
                        </a:spcBef>
                        <a:tabLst>
                          <a:tab pos="1295400" algn="l"/>
                        </a:tabLst>
                        <a:defRPr sz="1800">
                          <a:uFillTx/>
                        </a:defRPr>
                      </a:pPr>
                      <a:r>
                        <a:rPr sz="2400">
                          <a:solidFill>
                            <a:srgbClr val="A6AAA9"/>
                          </a:solidFill>
                          <a:uFill>
                            <a:solidFill>
                              <a:srgbClr val="000000"/>
                            </a:solidFill>
                          </a:uFill>
                          <a:sym typeface="Verdana"/>
                        </a:rPr>
                        <a:t>10:00 - 11:00</a:t>
                      </a:r>
                    </a:p>
                  </a:txBody>
                  <a:tcPr marL="50800" marR="50800" marT="50800" marB="50800" anchor="t" anchorCtr="0" horzOverflow="overflow">
                    <a:lnL w="0">
                      <a:miter lim="400000"/>
                    </a:lnL>
                    <a:lnR w="0">
                      <a:miter lim="400000"/>
                    </a:lnR>
                    <a:lnT w="38100">
                      <a:solidFill>
                        <a:srgbClr val="515151"/>
                      </a:solidFill>
                      <a:miter lim="400000"/>
                    </a:lnT>
                    <a:lnB w="12700">
                      <a:solidFill>
                        <a:srgbClr val="515151"/>
                      </a:solidFill>
                      <a:miter lim="400000"/>
                    </a:lnB>
                  </a:tcPr>
                </a:tc>
                <a:tc>
                  <a:txBody>
                    <a:bodyPr/>
                    <a:lstStyle/>
                    <a:p>
                      <a:pPr marR="57799" algn="l" defTabSz="1295400">
                        <a:spcBef>
                          <a:spcPts val="600"/>
                        </a:spcBef>
                        <a:tabLst>
                          <a:tab pos="1295400" algn="l"/>
                        </a:tabLst>
                        <a:defRPr sz="1800">
                          <a:uFillTx/>
                        </a:defRPr>
                      </a:pPr>
                      <a:r>
                        <a:rPr sz="2400">
                          <a:solidFill>
                            <a:srgbClr val="A6AAA9"/>
                          </a:solidFill>
                          <a:uFill>
                            <a:solidFill>
                              <a:srgbClr val="000000"/>
                            </a:solidFill>
                          </a:uFill>
                          <a:sym typeface="Verdana"/>
                        </a:rPr>
                        <a:t>PWG Plenary</a:t>
                      </a:r>
                    </a:p>
                  </a:txBody>
                  <a:tcPr marL="50800" marR="50800" marT="50800" marB="50800" anchor="t" anchorCtr="0" horzOverflow="overflow">
                    <a:lnL w="0">
                      <a:miter lim="400000"/>
                    </a:lnL>
                    <a:lnR w="0">
                      <a:miter lim="400000"/>
                    </a:lnR>
                    <a:lnT w="38100">
                      <a:solidFill>
                        <a:srgbClr val="515151"/>
                      </a:solidFill>
                      <a:miter lim="400000"/>
                    </a:lnT>
                    <a:lnB w="12700">
                      <a:solidFill>
                        <a:srgbClr val="515151"/>
                      </a:solidFill>
                      <a:miter lim="400000"/>
                    </a:lnB>
                  </a:tcPr>
                </a:tc>
              </a:tr>
              <a:tr h="482600">
                <a:tc>
                  <a:txBody>
                    <a:bodyPr/>
                    <a:lstStyle/>
                    <a:p>
                      <a:pPr marR="57799" algn="l" defTabSz="1295400">
                        <a:spcBef>
                          <a:spcPts val="600"/>
                        </a:spcBef>
                        <a:tabLst>
                          <a:tab pos="1295400" algn="l"/>
                        </a:tabLst>
                        <a:defRPr sz="1800">
                          <a:uFillTx/>
                        </a:defRPr>
                      </a:pPr>
                      <a:r>
                        <a:rPr sz="2400">
                          <a:uFill>
                            <a:solidFill>
                              <a:srgbClr val="000000"/>
                            </a:solidFill>
                          </a:uFill>
                          <a:sym typeface="Verdana"/>
                        </a:rPr>
                        <a:t>11:00 - 11:15</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IPP WG: Status</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r>
              <a:tr h="482600">
                <a:tc>
                  <a:txBody>
                    <a:bodyPr/>
                    <a:lstStyle/>
                    <a:p>
                      <a:pPr marR="57799" algn="l" defTabSz="1295400">
                        <a:spcBef>
                          <a:spcPts val="600"/>
                        </a:spcBef>
                        <a:tabLst>
                          <a:tab pos="1295400" algn="l"/>
                        </a:tabLst>
                        <a:defRPr sz="1800">
                          <a:uFillTx/>
                        </a:defRPr>
                      </a:pPr>
                      <a:r>
                        <a:rPr sz="2400">
                          <a:uFill>
                            <a:solidFill>
                              <a:srgbClr val="000000"/>
                            </a:solidFill>
                          </a:uFill>
                          <a:sym typeface="Verdana"/>
                        </a:rPr>
                        <a:t>11:15 - 12:00</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IPP WG: IPP Everywhere v1.1</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r>
              <a:tr h="482600">
                <a:tc>
                  <a:txBody>
                    <a:bodyPr/>
                    <a:lstStyle/>
                    <a:p>
                      <a:pPr marR="57799" algn="l" defTabSz="1295400">
                        <a:spcBef>
                          <a:spcPts val="600"/>
                        </a:spcBef>
                        <a:tabLst>
                          <a:tab pos="1295400" algn="l"/>
                        </a:tabLst>
                        <a:defRPr sz="1800">
                          <a:uFillTx/>
                        </a:defRPr>
                      </a:pPr>
                      <a:r>
                        <a:rPr sz="2400">
                          <a:uFill>
                            <a:solidFill>
                              <a:srgbClr val="000000"/>
                            </a:solidFill>
                          </a:uFill>
                          <a:sym typeface="Verdana"/>
                        </a:rPr>
                        <a:t>12:00 - 12:30</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Lunch</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r>
              <a:tr h="482600">
                <a:tc>
                  <a:txBody>
                    <a:bodyPr/>
                    <a:lstStyle/>
                    <a:p>
                      <a:pPr marR="57799" algn="l" defTabSz="1295400">
                        <a:spcBef>
                          <a:spcPts val="600"/>
                        </a:spcBef>
                        <a:tabLst>
                          <a:tab pos="1295400" algn="l"/>
                        </a:tabLst>
                        <a:defRPr sz="1800">
                          <a:uFillTx/>
                        </a:defRPr>
                      </a:pPr>
                      <a:r>
                        <a:rPr sz="2400">
                          <a:uFill>
                            <a:solidFill>
                              <a:srgbClr val="000000"/>
                            </a:solidFill>
                          </a:uFill>
                          <a:sym typeface="Verdana"/>
                        </a:rPr>
                        <a:t>12:30 - 13:45</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IPP WG: Job Accounting with IPP v1.0</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r>
            </a:tbl>
          </a:graphicData>
        </a:graphic>
      </p:graphicFrame>
      <p:sp>
        <p:nvSpPr>
          <p:cNvPr id="93" name="May 6, 2020 (US Eastern Daylight Time)"/>
          <p:cNvSpPr txBox="1"/>
          <p:nvPr/>
        </p:nvSpPr>
        <p:spPr>
          <a:xfrm>
            <a:off x="1416050" y="1997334"/>
            <a:ext cx="10147301" cy="54592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spAutoFit/>
          </a:bodyPr>
          <a:lstStyle>
            <a:lvl1pPr>
              <a:defRPr b="1" sz="3100"/>
            </a:lvl1pPr>
          </a:lstStyle>
          <a:p>
            <a:pPr/>
            <a:r>
              <a:t>May 6, 2020 (US Eastern Daylight Time)</a:t>
            </a:r>
          </a:p>
        </p:txBody>
      </p:sp>
      <p:sp>
        <p:nvSpPr>
          <p:cNvPr id="94" name="Slide Number"/>
          <p:cNvSpPr txBox="1"/>
          <p:nvPr>
            <p:ph type="sldNum" sz="quarter" idx="2"/>
          </p:nvPr>
        </p:nvSpPr>
        <p:spPr>
          <a:xfrm>
            <a:off x="12555087" y="9487551"/>
            <a:ext cx="127001" cy="197384"/>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graphicFrame>
        <p:nvGraphicFramePr>
          <p:cNvPr id="95" name="Table"/>
          <p:cNvGraphicFramePr/>
          <p:nvPr/>
        </p:nvGraphicFramePr>
        <p:xfrm>
          <a:off x="1455705" y="6652636"/>
          <a:ext cx="10517037" cy="3771901"/>
        </p:xfrm>
        <a:graphic xmlns:a="http://schemas.openxmlformats.org/drawingml/2006/main">
          <a:graphicData uri="http://schemas.openxmlformats.org/drawingml/2006/table">
            <a:tbl>
              <a:tblPr firstCol="0" firstRow="1" lastCol="0" lastRow="0" bandCol="0" bandRow="1" rtl="0">
                <a:tableStyleId>{8F44A2F1-9E1F-4B54-A3A2-5F16C0AD49E2}</a:tableStyleId>
              </a:tblPr>
              <a:tblGrid>
                <a:gridCol w="2503061"/>
                <a:gridCol w="8013975"/>
              </a:tblGrid>
              <a:tr h="488950">
                <a:tc>
                  <a:txBody>
                    <a:bodyPr/>
                    <a:lstStyle/>
                    <a:p>
                      <a:pPr marR="57799" algn="l" defTabSz="1295400">
                        <a:spcBef>
                          <a:spcPts val="600"/>
                        </a:spcBef>
                        <a:tabLst>
                          <a:tab pos="1295400" algn="l"/>
                        </a:tabLst>
                        <a:defRPr sz="1800">
                          <a:uFillTx/>
                        </a:defRPr>
                      </a:pPr>
                      <a:r>
                        <a:rPr sz="2400">
                          <a:uFill>
                            <a:solidFill>
                              <a:srgbClr val="000000"/>
                            </a:solidFill>
                          </a:uFill>
                          <a:sym typeface="Verdana"/>
                        </a:rPr>
                        <a:t>When</a:t>
                      </a:r>
                    </a:p>
                  </a:txBody>
                  <a:tcPr marL="50800" marR="50800" marT="50800" marB="50800" anchor="t" anchorCtr="0" horzOverflow="overflow">
                    <a:lnL w="0">
                      <a:miter lim="400000"/>
                    </a:lnL>
                    <a:lnR w="0">
                      <a:miter lim="400000"/>
                    </a:lnR>
                    <a:lnT w="0">
                      <a:miter lim="400000"/>
                    </a:lnT>
                    <a:lnB w="38100">
                      <a:solidFill>
                        <a:srgbClr val="515151"/>
                      </a:solidFill>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What</a:t>
                      </a:r>
                    </a:p>
                  </a:txBody>
                  <a:tcPr marL="50800" marR="50800" marT="50800" marB="50800" anchor="t" anchorCtr="0" horzOverflow="overflow">
                    <a:lnL w="0">
                      <a:miter lim="400000"/>
                    </a:lnL>
                    <a:lnR w="0">
                      <a:miter lim="400000"/>
                    </a:lnR>
                    <a:lnT w="0">
                      <a:miter lim="400000"/>
                    </a:lnT>
                    <a:lnB w="38100">
                      <a:solidFill>
                        <a:srgbClr val="515151"/>
                      </a:solidFill>
                      <a:miter lim="400000"/>
                    </a:lnB>
                  </a:tcPr>
                </a:tc>
              </a:tr>
              <a:tr h="495300">
                <a:tc>
                  <a:txBody>
                    <a:bodyPr/>
                    <a:lstStyle/>
                    <a:p>
                      <a:pPr marR="57799" algn="l" defTabSz="1295400">
                        <a:spcBef>
                          <a:spcPts val="600"/>
                        </a:spcBef>
                        <a:tabLst>
                          <a:tab pos="1295400" algn="l"/>
                        </a:tabLst>
                        <a:defRPr sz="1800">
                          <a:uFillTx/>
                        </a:defRPr>
                      </a:pPr>
                      <a:r>
                        <a:rPr sz="2400">
                          <a:solidFill>
                            <a:srgbClr val="A6AAA9"/>
                          </a:solidFill>
                          <a:uFill>
                            <a:solidFill>
                              <a:srgbClr val="000000"/>
                            </a:solidFill>
                          </a:uFill>
                          <a:sym typeface="Verdana"/>
                        </a:rPr>
                        <a:t>10:00 - 12:00</a:t>
                      </a:r>
                    </a:p>
                  </a:txBody>
                  <a:tcPr marL="50800" marR="50800" marT="50800" marB="50800" anchor="t" anchorCtr="0" horzOverflow="overflow">
                    <a:lnL w="0">
                      <a:miter lim="400000"/>
                    </a:lnL>
                    <a:lnR w="0">
                      <a:miter lim="400000"/>
                    </a:lnR>
                    <a:lnT w="38100">
                      <a:solidFill>
                        <a:srgbClr val="515151"/>
                      </a:solidFill>
                      <a:miter lim="400000"/>
                    </a:lnT>
                    <a:lnB w="12700">
                      <a:solidFill>
                        <a:srgbClr val="515151"/>
                      </a:solidFill>
                      <a:miter lim="400000"/>
                    </a:lnB>
                  </a:tcPr>
                </a:tc>
                <a:tc>
                  <a:txBody>
                    <a:bodyPr/>
                    <a:lstStyle/>
                    <a:p>
                      <a:pPr marR="57799" algn="l" defTabSz="1295400">
                        <a:spcBef>
                          <a:spcPts val="600"/>
                        </a:spcBef>
                        <a:tabLst>
                          <a:tab pos="1295400" algn="l"/>
                        </a:tabLst>
                        <a:defRPr sz="1800">
                          <a:uFillTx/>
                        </a:defRPr>
                      </a:pPr>
                      <a:r>
                        <a:rPr sz="2400">
                          <a:solidFill>
                            <a:srgbClr val="A6AAA9"/>
                          </a:solidFill>
                          <a:uFill>
                            <a:solidFill>
                              <a:srgbClr val="000000"/>
                            </a:solidFill>
                          </a:uFill>
                          <a:sym typeface="Verdana"/>
                        </a:rPr>
                        <a:t>IDS WG: Status and Discussion</a:t>
                      </a:r>
                    </a:p>
                  </a:txBody>
                  <a:tcPr marL="50800" marR="50800" marT="50800" marB="50800" anchor="t" anchorCtr="0" horzOverflow="overflow">
                    <a:lnL w="0">
                      <a:miter lim="400000"/>
                    </a:lnL>
                    <a:lnR w="0">
                      <a:miter lim="400000"/>
                    </a:lnR>
                    <a:lnT w="38100">
                      <a:solidFill>
                        <a:srgbClr val="515151"/>
                      </a:solidFill>
                      <a:miter lim="400000"/>
                    </a:lnT>
                    <a:lnB w="12700">
                      <a:solidFill>
                        <a:srgbClr val="515151"/>
                      </a:solidFill>
                      <a:miter lim="400000"/>
                    </a:lnB>
                  </a:tcPr>
                </a:tc>
              </a:tr>
              <a:tr h="482600">
                <a:tc>
                  <a:txBody>
                    <a:bodyPr/>
                    <a:lstStyle/>
                    <a:p>
                      <a:pPr marR="57799" algn="l" defTabSz="1295400">
                        <a:spcBef>
                          <a:spcPts val="600"/>
                        </a:spcBef>
                        <a:tabLst>
                          <a:tab pos="1295400" algn="l"/>
                        </a:tabLst>
                        <a:defRPr sz="1800">
                          <a:uFillTx/>
                        </a:defRPr>
                      </a:pPr>
                      <a:r>
                        <a:rPr sz="2400">
                          <a:uFill>
                            <a:solidFill>
                              <a:srgbClr val="000000"/>
                            </a:solidFill>
                          </a:uFill>
                          <a:sym typeface="Verdana"/>
                        </a:rPr>
                        <a:t>12:00 - 12:30</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Lunch</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r>
              <a:tr h="482600">
                <a:tc>
                  <a:txBody>
                    <a:bodyPr/>
                    <a:lstStyle/>
                    <a:p>
                      <a:pPr marR="57799" algn="l" defTabSz="1295400">
                        <a:spcBef>
                          <a:spcPts val="600"/>
                        </a:spcBef>
                        <a:tabLst>
                          <a:tab pos="1295400" algn="l"/>
                        </a:tabLst>
                        <a:defRPr sz="1800">
                          <a:uFillTx/>
                        </a:defRPr>
                      </a:pPr>
                      <a:r>
                        <a:rPr sz="2400">
                          <a:uFill>
                            <a:solidFill>
                              <a:srgbClr val="000000"/>
                            </a:solidFill>
                          </a:uFill>
                          <a:sym typeface="Verdana"/>
                        </a:rPr>
                        <a:t>12:30 - 14:00</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IPP WG: IPP Enterprise Printing Extensions v2.0</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r>
            </a:tbl>
          </a:graphicData>
        </a:graphic>
      </p:graphicFrame>
      <p:sp>
        <p:nvSpPr>
          <p:cNvPr id="96" name="May 7, 2020 (US Eastern Daylight Time)"/>
          <p:cNvSpPr txBox="1"/>
          <p:nvPr/>
        </p:nvSpPr>
        <p:spPr>
          <a:xfrm>
            <a:off x="1430305" y="6041006"/>
            <a:ext cx="10147301" cy="54592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spAutoFit/>
          </a:bodyPr>
          <a:lstStyle>
            <a:lvl1pPr>
              <a:defRPr b="1" sz="3100"/>
            </a:lvl1pPr>
          </a:lstStyle>
          <a:p>
            <a:pPr/>
            <a:r>
              <a:t>May 7, 2020 (US Eastern Daylight Time)</a:t>
            </a:r>
          </a:p>
        </p:txBody>
      </p:sp>
    </p:spTree>
  </p:cSld>
  <p:clrMapOvr>
    <a:masterClrMapping/>
  </p:clrMapOvr>
  <p:transition xmlns:p14="http://schemas.microsoft.com/office/powerpoint/2010/main" spd="med" advClick="1"/>
</p:sld>
</file>

<file path=ppt/slides/slide30.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335"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336" name="The Printer Working Group"/>
          <p:cNvSpPr txBox="1"/>
          <p:nvPr/>
        </p:nvSpPr>
        <p:spPr>
          <a:xfrm>
            <a:off x="596900" y="3644900"/>
            <a:ext cx="8208297" cy="715827"/>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lvl1pPr>
              <a:defRPr b="1" sz="5000">
                <a:solidFill>
                  <a:srgbClr val="5D70B7"/>
                </a:solidFill>
                <a:uFill>
                  <a:solidFill>
                    <a:srgbClr val="5D70B7"/>
                  </a:solidFill>
                </a:uFill>
              </a:defRPr>
            </a:lvl1pPr>
          </a:lstStyle>
          <a:p>
            <a:pPr/>
            <a:r>
              <a:t>The Printer Working Group</a:t>
            </a:r>
          </a:p>
        </p:txBody>
      </p:sp>
      <p:pic>
        <p:nvPicPr>
          <p:cNvPr id="337" name="pwg-transparency.png" descr="pwg-transparency.png"/>
          <p:cNvPicPr>
            <a:picLocks noChangeAspect="1"/>
          </p:cNvPicPr>
          <p:nvPr/>
        </p:nvPicPr>
        <p:blipFill>
          <a:blip r:embed="rId2">
            <a:extLst/>
          </a:blip>
          <a:stretch>
            <a:fillRect/>
          </a:stretch>
        </p:blipFill>
        <p:spPr>
          <a:xfrm>
            <a:off x="647700" y="647700"/>
            <a:ext cx="2709334" cy="2942038"/>
          </a:xfrm>
          <a:prstGeom prst="rect">
            <a:avLst/>
          </a:prstGeom>
        </p:spPr>
      </p:pic>
      <p:sp>
        <p:nvSpPr>
          <p:cNvPr id="338" name="Copyright © 2020 The Printer Working Group. All rights reserved. The IPP Everywhere and PWG logos are trademarks of the IEEE-ISTO."/>
          <p:cNvSpPr txBox="1"/>
          <p:nvPr/>
        </p:nvSpPr>
        <p:spPr>
          <a:xfrm>
            <a:off x="177800" y="9484642"/>
            <a:ext cx="121539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2020 The Printer Working Group. All rights reserved. The IPP Everywhere and PWG logos are trademarks of the IEEE-ISTO.</a:t>
            </a:r>
          </a:p>
        </p:txBody>
      </p:sp>
      <p:sp>
        <p:nvSpPr>
          <p:cNvPr id="339" name="®"/>
          <p:cNvSpPr txBox="1"/>
          <p:nvPr/>
        </p:nvSpPr>
        <p:spPr>
          <a:xfrm>
            <a:off x="3289300" y="3378200"/>
            <a:ext cx="373805" cy="298984"/>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1400"/>
            </a:lvl1pPr>
          </a:lstStyle>
          <a:p>
            <a:pPr/>
            <a:r>
              <a:t>®</a:t>
            </a:r>
          </a:p>
        </p:txBody>
      </p:sp>
      <p:sp>
        <p:nvSpPr>
          <p:cNvPr id="340" name="Next Steps"/>
          <p:cNvSpPr txBox="1"/>
          <p:nvPr>
            <p:ph type="ctrTitle"/>
          </p:nvPr>
        </p:nvSpPr>
        <p:spPr>
          <a:prstGeom prst="rect">
            <a:avLst/>
          </a:prstGeom>
        </p:spPr>
        <p:txBody>
          <a:bodyPr/>
          <a:lstStyle/>
          <a:p>
            <a:pPr/>
            <a:r>
              <a:t>Next Steps</a:t>
            </a:r>
          </a:p>
        </p:txBody>
      </p:sp>
      <p:sp>
        <p:nvSpPr>
          <p:cNvPr id="341" name="Double-click to edit"/>
          <p:cNvSpPr txBox="1"/>
          <p:nvPr>
            <p:ph type="subTitle" sz="half" idx="1"/>
          </p:nvPr>
        </p:nvSpPr>
        <p:spPr>
          <a:prstGeom prst="rect">
            <a:avLst/>
          </a:prstGeom>
        </p:spPr>
        <p:txBody>
          <a:bodyPr/>
          <a:lstStyle/>
          <a:p>
            <a:pPr/>
          </a:p>
        </p:txBody>
      </p:sp>
      <p:sp>
        <p:nvSpPr>
          <p:cNvPr id="342" name="Slide Number"/>
          <p:cNvSpPr txBox="1"/>
          <p:nvPr>
            <p:ph type="sldNum" sz="quarter" idx="2"/>
          </p:nvPr>
        </p:nvSpPr>
        <p:spPr>
          <a:xfrm>
            <a:off x="12513354" y="9484642"/>
            <a:ext cx="210468" cy="203201"/>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3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344"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345"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346"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347" name="Copyright © 2020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2020 The Printer Working Group. All rights reserved. The IPP Everywhere and PWG logos are trademarks of the IEEE-ISTO.</a:t>
            </a:r>
          </a:p>
        </p:txBody>
      </p:sp>
      <p:sp>
        <p:nvSpPr>
          <p:cNvPr id="348"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349" name="Next Steps"/>
          <p:cNvSpPr txBox="1"/>
          <p:nvPr>
            <p:ph type="title"/>
          </p:nvPr>
        </p:nvSpPr>
        <p:spPr>
          <a:prstGeom prst="rect">
            <a:avLst/>
          </a:prstGeom>
        </p:spPr>
        <p:txBody>
          <a:bodyPr/>
          <a:lstStyle/>
          <a:p>
            <a:pPr/>
            <a:r>
              <a:t>Next Steps</a:t>
            </a:r>
          </a:p>
        </p:txBody>
      </p:sp>
      <p:sp>
        <p:nvSpPr>
          <p:cNvPr id="350" name="IPP Encrypted Jobs and Documents v1.0 (Mike/Smith)…"/>
          <p:cNvSpPr txBox="1"/>
          <p:nvPr>
            <p:ph type="body" idx="1"/>
          </p:nvPr>
        </p:nvSpPr>
        <p:spPr>
          <a:prstGeom prst="rect">
            <a:avLst/>
          </a:prstGeom>
        </p:spPr>
        <p:txBody>
          <a:bodyPr/>
          <a:lstStyle/>
          <a:p>
            <a:pPr/>
            <a:r>
              <a:t>IPP Encrypted Jobs and Documents v1.0 (Mike/Smith)</a:t>
            </a:r>
          </a:p>
          <a:p>
            <a:pPr lvl="1"/>
            <a:r>
              <a:t>Prototyping late 2020/early 2021?</a:t>
            </a:r>
          </a:p>
          <a:p>
            <a:pPr/>
            <a:r>
              <a:t>IPP Enterprise Printing Extensions v2.0 (Smith)</a:t>
            </a:r>
          </a:p>
          <a:p>
            <a:pPr lvl="1"/>
            <a:r>
              <a:t>Prototype draft in Q3 2020</a:t>
            </a:r>
          </a:p>
          <a:p>
            <a:pPr/>
            <a:r>
              <a:t>IPP Everywhere and Self-Certification v1.1 (Mike/Smith)</a:t>
            </a:r>
          </a:p>
          <a:p>
            <a:pPr lvl="1"/>
            <a:r>
              <a:t>PWG Call for Objections ends May 15, 2020 </a:t>
            </a:r>
          </a:p>
          <a:p>
            <a:pPr/>
            <a:r>
              <a:t>IPP Driverless Printing Extensions v2.0 (Smith)</a:t>
            </a:r>
          </a:p>
          <a:p>
            <a:pPr lvl="1"/>
            <a:r>
              <a:t>Prototype draft in Q3 2020</a:t>
            </a:r>
          </a:p>
          <a:p>
            <a:pPr/>
            <a:r>
              <a:t>IPP Production Printing Extensions v2.0 (Mike)</a:t>
            </a:r>
          </a:p>
          <a:p>
            <a:pPr lvl="1"/>
            <a:r>
              <a:t>Stable draft in Q4 2020</a:t>
            </a:r>
          </a:p>
          <a:p>
            <a:pPr/>
            <a:r>
              <a:t>IPP System Service Discovery v1.0 (Mike)</a:t>
            </a:r>
          </a:p>
          <a:p>
            <a:pPr lvl="1"/>
            <a:r>
              <a:t>IPP WG Last Call in Q3 2020</a:t>
            </a:r>
          </a:p>
          <a:p>
            <a:pPr/>
            <a:r>
              <a:t>Job Accounting with IPP v1.0 (Mike)</a:t>
            </a:r>
          </a:p>
          <a:p>
            <a:pPr lvl="1"/>
            <a:r>
              <a:t>Prototype draft in Q3 2020</a:t>
            </a:r>
          </a:p>
        </p:txBody>
      </p:sp>
      <p:sp>
        <p:nvSpPr>
          <p:cNvPr id="351" name="Slide Number"/>
          <p:cNvSpPr txBox="1"/>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3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353"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354"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355"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356" name="Copyright © 2020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2020 The Printer Working Group. All rights reserved. The IPP Everywhere and PWG logos are trademarks of the IEEE-ISTO.</a:t>
            </a:r>
          </a:p>
        </p:txBody>
      </p:sp>
      <p:sp>
        <p:nvSpPr>
          <p:cNvPr id="357"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358" name="More Information"/>
          <p:cNvSpPr txBox="1"/>
          <p:nvPr>
            <p:ph type="title"/>
          </p:nvPr>
        </p:nvSpPr>
        <p:spPr>
          <a:prstGeom prst="rect">
            <a:avLst/>
          </a:prstGeom>
        </p:spPr>
        <p:txBody>
          <a:bodyPr/>
          <a:lstStyle/>
          <a:p>
            <a:pPr/>
            <a:r>
              <a:t>More Information</a:t>
            </a:r>
          </a:p>
        </p:txBody>
      </p:sp>
      <p:sp>
        <p:nvSpPr>
          <p:cNvPr id="359" name="We welcome participation from all interested parties…"/>
          <p:cNvSpPr txBox="1"/>
          <p:nvPr>
            <p:ph type="body" idx="1"/>
          </p:nvPr>
        </p:nvSpPr>
        <p:spPr>
          <a:prstGeom prst="rect">
            <a:avLst/>
          </a:prstGeom>
        </p:spPr>
        <p:txBody>
          <a:bodyPr/>
          <a:lstStyle/>
          <a:p>
            <a:pPr/>
            <a:r>
              <a:t>We welcome participation from all interested parties</a:t>
            </a:r>
          </a:p>
          <a:p>
            <a:pPr/>
            <a:r>
              <a:t>IPP Working Group web page</a:t>
            </a:r>
          </a:p>
          <a:p>
            <a:pPr lvl="1"/>
            <a:r>
              <a:rPr u="sng">
                <a:solidFill>
                  <a:srgbClr val="0000FF"/>
                </a:solidFill>
                <a:uFill>
                  <a:solidFill>
                    <a:srgbClr val="0000FF"/>
                  </a:solidFill>
                </a:uFill>
                <a:hlinkClick r:id="rId3" invalidUrl="" action="" tgtFrame="" tooltip="" history="1" highlightClick="0" endSnd="0"/>
              </a:rPr>
              <a:t>https://www.pwg.org/ipp/index.html</a:t>
            </a:r>
            <a:r>
              <a:t> </a:t>
            </a:r>
          </a:p>
          <a:p>
            <a:pPr/>
            <a:r>
              <a:t>Subscribe to the IPP mailing list </a:t>
            </a:r>
          </a:p>
          <a:p>
            <a:pPr lvl="1"/>
            <a:r>
              <a:rPr u="sng">
                <a:solidFill>
                  <a:srgbClr val="0000FF"/>
                </a:solidFill>
                <a:uFill>
                  <a:solidFill>
                    <a:srgbClr val="0000FF"/>
                  </a:solidFill>
                </a:uFill>
                <a:hlinkClick r:id="rId4" invalidUrl="" action="" tgtFrame="" tooltip="" history="1" highlightClick="0" endSnd="0"/>
              </a:rPr>
              <a:t>https://www.pwg.org/mailman/listinfo/ipp</a:t>
            </a:r>
          </a:p>
          <a:p>
            <a:pPr/>
            <a:r>
              <a:t>IPP WG holds bi-weekly phone conferences announced on the IPP mailing list</a:t>
            </a:r>
          </a:p>
          <a:p>
            <a:pPr lvl="1"/>
            <a:r>
              <a:t>Next conference calls scheduled for Thursday, May 21 and June 4, 2020 at 3pm ET</a:t>
            </a:r>
          </a:p>
        </p:txBody>
      </p:sp>
      <p:sp>
        <p:nvSpPr>
          <p:cNvPr id="360" name="Slide Number"/>
          <p:cNvSpPr txBox="1"/>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4.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98"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99"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100"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101" name="Copyright © 2020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2020 The Printer Working Group. All rights reserved. The IPP Everywhere and PWG logos are trademarks of the IEEE-ISTO.</a:t>
            </a:r>
          </a:p>
        </p:txBody>
      </p:sp>
      <p:sp>
        <p:nvSpPr>
          <p:cNvPr id="102"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103" name="Agenda (2/2)"/>
          <p:cNvSpPr txBox="1"/>
          <p:nvPr>
            <p:ph type="title"/>
          </p:nvPr>
        </p:nvSpPr>
        <p:spPr>
          <a:prstGeom prst="rect">
            <a:avLst/>
          </a:prstGeom>
        </p:spPr>
        <p:txBody>
          <a:bodyPr/>
          <a:lstStyle/>
          <a:p>
            <a:pPr/>
            <a:r>
              <a:t>Agenda (2/2)</a:t>
            </a:r>
          </a:p>
        </p:txBody>
      </p:sp>
      <p:sp>
        <p:nvSpPr>
          <p:cNvPr id="104" name="Slide Number"/>
          <p:cNvSpPr txBox="1"/>
          <p:nvPr>
            <p:ph type="sldNum" sz="quarter" idx="2"/>
          </p:nvPr>
        </p:nvSpPr>
        <p:spPr>
          <a:xfrm>
            <a:off x="12555087" y="9487551"/>
            <a:ext cx="127001" cy="197384"/>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graphicFrame>
        <p:nvGraphicFramePr>
          <p:cNvPr id="105" name="Table"/>
          <p:cNvGraphicFramePr/>
          <p:nvPr/>
        </p:nvGraphicFramePr>
        <p:xfrm>
          <a:off x="1435100" y="2603500"/>
          <a:ext cx="10517037" cy="3403600"/>
        </p:xfrm>
        <a:graphic xmlns:a="http://schemas.openxmlformats.org/drawingml/2006/main">
          <a:graphicData uri="http://schemas.openxmlformats.org/drawingml/2006/table">
            <a:tbl>
              <a:tblPr firstCol="0" firstRow="1" lastCol="0" lastRow="0" bandCol="0" bandRow="1" rtl="0">
                <a:tableStyleId>{8F44A2F1-9E1F-4B54-A3A2-5F16C0AD49E2}</a:tableStyleId>
              </a:tblPr>
              <a:tblGrid>
                <a:gridCol w="2768188"/>
                <a:gridCol w="7748848"/>
              </a:tblGrid>
              <a:tr h="488950">
                <a:tc>
                  <a:txBody>
                    <a:bodyPr/>
                    <a:lstStyle/>
                    <a:p>
                      <a:pPr marR="57799" algn="l" defTabSz="1295400">
                        <a:spcBef>
                          <a:spcPts val="600"/>
                        </a:spcBef>
                        <a:tabLst>
                          <a:tab pos="1295400" algn="l"/>
                        </a:tabLst>
                        <a:defRPr sz="1800">
                          <a:uFillTx/>
                        </a:defRPr>
                      </a:pPr>
                      <a:r>
                        <a:rPr sz="2400">
                          <a:uFill>
                            <a:solidFill>
                              <a:srgbClr val="000000"/>
                            </a:solidFill>
                          </a:uFill>
                          <a:sym typeface="Verdana"/>
                        </a:rPr>
                        <a:t>When</a:t>
                      </a:r>
                    </a:p>
                  </a:txBody>
                  <a:tcPr marL="50800" marR="50800" marT="50800" marB="50800" anchor="t" anchorCtr="0" horzOverflow="overflow">
                    <a:lnL w="0">
                      <a:miter lim="400000"/>
                    </a:lnL>
                    <a:lnR w="0">
                      <a:miter lim="400000"/>
                    </a:lnR>
                    <a:lnT w="0">
                      <a:miter lim="400000"/>
                    </a:lnT>
                    <a:lnB w="38100">
                      <a:solidFill>
                        <a:srgbClr val="515151"/>
                      </a:solidFill>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What</a:t>
                      </a:r>
                    </a:p>
                  </a:txBody>
                  <a:tcPr marL="50800" marR="50800" marT="50800" marB="50800" anchor="t" anchorCtr="0" horzOverflow="overflow">
                    <a:lnL w="0">
                      <a:miter lim="400000"/>
                    </a:lnL>
                    <a:lnR w="0">
                      <a:miter lim="400000"/>
                    </a:lnR>
                    <a:lnT w="0">
                      <a:miter lim="400000"/>
                    </a:lnT>
                    <a:lnB w="38100">
                      <a:solidFill>
                        <a:srgbClr val="515151"/>
                      </a:solidFill>
                      <a:miter lim="400000"/>
                    </a:lnB>
                  </a:tcPr>
                </a:tc>
              </a:tr>
              <a:tr h="495300">
                <a:tc>
                  <a:txBody>
                    <a:bodyPr/>
                    <a:lstStyle/>
                    <a:p>
                      <a:pPr marR="57799" algn="l" defTabSz="1295400">
                        <a:spcBef>
                          <a:spcPts val="600"/>
                        </a:spcBef>
                        <a:tabLst>
                          <a:tab pos="1295400" algn="l"/>
                        </a:tabLst>
                        <a:defRPr sz="1800">
                          <a:uFillTx/>
                        </a:defRPr>
                      </a:pPr>
                      <a:r>
                        <a:rPr sz="2400">
                          <a:uFill>
                            <a:solidFill>
                              <a:srgbClr val="000000"/>
                            </a:solidFill>
                          </a:uFill>
                          <a:sym typeface="Verdana"/>
                        </a:rPr>
                        <a:t>10:00 - 10:20</a:t>
                      </a:r>
                    </a:p>
                  </a:txBody>
                  <a:tcPr marL="50800" marR="50800" marT="50800" marB="50800" anchor="t" anchorCtr="0" horzOverflow="overflow">
                    <a:lnL w="0">
                      <a:miter lim="400000"/>
                    </a:lnL>
                    <a:lnR w="0">
                      <a:miter lim="400000"/>
                    </a:lnR>
                    <a:lnT w="38100">
                      <a:solidFill>
                        <a:srgbClr val="515151"/>
                      </a:solidFill>
                      <a:miter lim="400000"/>
                    </a:lnT>
                    <a:lnB w="12700">
                      <a:solidFill>
                        <a:srgbClr val="515151"/>
                      </a:solidFill>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IPP WG: IPP Production Printing Extensions v2.0</a:t>
                      </a:r>
                    </a:p>
                  </a:txBody>
                  <a:tcPr marL="50800" marR="50800" marT="50800" marB="50800" anchor="t" anchorCtr="0" horzOverflow="overflow">
                    <a:lnL w="0">
                      <a:miter lim="400000"/>
                    </a:lnL>
                    <a:lnR w="0">
                      <a:miter lim="400000"/>
                    </a:lnR>
                    <a:lnT w="38100">
                      <a:solidFill>
                        <a:srgbClr val="515151"/>
                      </a:solidFill>
                      <a:miter lim="400000"/>
                    </a:lnT>
                    <a:lnB w="12700">
                      <a:solidFill>
                        <a:srgbClr val="515151"/>
                      </a:solidFill>
                      <a:miter lim="400000"/>
                    </a:lnB>
                  </a:tcPr>
                </a:tc>
              </a:tr>
              <a:tr h="482600">
                <a:tc>
                  <a:txBody>
                    <a:bodyPr/>
                    <a:lstStyle/>
                    <a:p>
                      <a:pPr marR="57799" algn="l" defTabSz="1295400">
                        <a:spcBef>
                          <a:spcPts val="600"/>
                        </a:spcBef>
                        <a:tabLst>
                          <a:tab pos="1295400" algn="l"/>
                        </a:tabLst>
                        <a:defRPr sz="1800">
                          <a:uFillTx/>
                        </a:defRPr>
                      </a:pPr>
                      <a:r>
                        <a:rPr sz="2400">
                          <a:uFill>
                            <a:solidFill>
                              <a:srgbClr val="000000"/>
                            </a:solidFill>
                          </a:uFill>
                          <a:sym typeface="Verdana"/>
                        </a:rPr>
                        <a:t>10:20 - 12:00</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IPP WG: IPP Driverless Printing Extensions v2.0</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r>
              <a:tr h="482600">
                <a:tc>
                  <a:txBody>
                    <a:bodyPr/>
                    <a:lstStyle/>
                    <a:p>
                      <a:pPr marR="57799" algn="l" defTabSz="1295400">
                        <a:spcBef>
                          <a:spcPts val="600"/>
                        </a:spcBef>
                        <a:tabLst>
                          <a:tab pos="1295400" algn="l"/>
                        </a:tabLst>
                        <a:defRPr sz="1800">
                          <a:uFillTx/>
                        </a:defRPr>
                      </a:pPr>
                      <a:r>
                        <a:rPr sz="2400">
                          <a:uFill>
                            <a:solidFill>
                              <a:srgbClr val="000000"/>
                            </a:solidFill>
                          </a:uFill>
                          <a:sym typeface="Verdana"/>
                        </a:rPr>
                        <a:t>12:00 - 12:30</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Lunch</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r>
              <a:tr h="482600">
                <a:tc>
                  <a:txBody>
                    <a:bodyPr/>
                    <a:lstStyle/>
                    <a:p>
                      <a:pPr marR="57799" algn="l" defTabSz="1295400">
                        <a:spcBef>
                          <a:spcPts val="600"/>
                        </a:spcBef>
                        <a:tabLst>
                          <a:tab pos="1295400" algn="l"/>
                        </a:tabLst>
                        <a:defRPr sz="1800">
                          <a:uFillTx/>
                        </a:defRPr>
                      </a:pPr>
                      <a:r>
                        <a:rPr sz="2400">
                          <a:uFill>
                            <a:solidFill>
                              <a:srgbClr val="000000"/>
                            </a:solidFill>
                          </a:uFill>
                          <a:sym typeface="Verdana"/>
                        </a:rPr>
                        <a:t>12:30 - 13:45</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IPP WG: 3D Liaisons: Status and Guidance</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r>
              <a:tr h="482600">
                <a:tc>
                  <a:txBody>
                    <a:bodyPr/>
                    <a:lstStyle/>
                    <a:p>
                      <a:pPr marR="57799" algn="l" defTabSz="1295400">
                        <a:spcBef>
                          <a:spcPts val="600"/>
                        </a:spcBef>
                        <a:tabLst>
                          <a:tab pos="1295400" algn="l"/>
                        </a:tabLst>
                        <a:defRPr sz="1800">
                          <a:uFillTx/>
                        </a:defRPr>
                      </a:pPr>
                      <a:r>
                        <a:rPr sz="2400">
                          <a:uFill>
                            <a:solidFill>
                              <a:srgbClr val="000000"/>
                            </a:solidFill>
                          </a:uFill>
                          <a:sym typeface="Verdana"/>
                        </a:rPr>
                        <a:t>13:45 - 14:00</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IPP WG: Next Steps</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r>
            </a:tbl>
          </a:graphicData>
        </a:graphic>
      </p:graphicFrame>
      <p:sp>
        <p:nvSpPr>
          <p:cNvPr id="106" name="May 8, 2020 (US Eastern Daylight Time)"/>
          <p:cNvSpPr txBox="1"/>
          <p:nvPr/>
        </p:nvSpPr>
        <p:spPr>
          <a:xfrm>
            <a:off x="1422400" y="1993900"/>
            <a:ext cx="10147300" cy="54592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spAutoFit/>
          </a:bodyPr>
          <a:lstStyle>
            <a:lvl1pPr>
              <a:defRPr b="1" sz="3100"/>
            </a:lvl1pPr>
          </a:lstStyle>
          <a:p>
            <a:pPr/>
            <a:r>
              <a:t>May 8, 2020 (US Eastern Daylight Time)</a:t>
            </a:r>
          </a:p>
        </p:txBody>
      </p:sp>
    </p:spTree>
  </p:cSld>
  <p:clrMapOvr>
    <a:masterClrMapping/>
  </p:clrMapOvr>
  <p:transition xmlns:p14="http://schemas.microsoft.com/office/powerpoint/2010/main" spd="med" advClick="1"/>
</p:sld>
</file>

<file path=ppt/slides/slide5.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08"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109"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110"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111" name="Copyright © 2020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2020 The Printer Working Group. All rights reserved. The IPP Everywhere and PWG logos are trademarks of the IEEE-ISTO.</a:t>
            </a:r>
          </a:p>
        </p:txBody>
      </p:sp>
      <p:sp>
        <p:nvSpPr>
          <p:cNvPr id="112"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113" name="Charter"/>
          <p:cNvSpPr txBox="1"/>
          <p:nvPr>
            <p:ph type="title"/>
          </p:nvPr>
        </p:nvSpPr>
        <p:spPr>
          <a:prstGeom prst="rect">
            <a:avLst/>
          </a:prstGeom>
        </p:spPr>
        <p:txBody>
          <a:bodyPr/>
          <a:lstStyle/>
          <a:p>
            <a:pPr/>
            <a:r>
              <a:t>Charter</a:t>
            </a:r>
          </a:p>
        </p:txBody>
      </p:sp>
      <p:sp>
        <p:nvSpPr>
          <p:cNvPr id="114" name="Current charter:…"/>
          <p:cNvSpPr txBox="1"/>
          <p:nvPr>
            <p:ph type="body" idx="1"/>
          </p:nvPr>
        </p:nvSpPr>
        <p:spPr>
          <a:prstGeom prst="rect">
            <a:avLst/>
          </a:prstGeom>
        </p:spPr>
        <p:txBody>
          <a:bodyPr/>
          <a:lstStyle/>
          <a:p>
            <a:pPr/>
            <a:r>
              <a:t>Current charter:</a:t>
            </a:r>
          </a:p>
          <a:p>
            <a:pPr lvl="1"/>
            <a:r>
              <a:rPr u="sng">
                <a:solidFill>
                  <a:srgbClr val="0000FF"/>
                </a:solidFill>
                <a:uFill>
                  <a:solidFill>
                    <a:srgbClr val="0000FF"/>
                  </a:solidFill>
                </a:uFill>
                <a:hlinkClick r:id="rId3" invalidUrl="" action="" tgtFrame="" tooltip="" history="1" highlightClick="0" endSnd="0"/>
              </a:rPr>
              <a:t>http://ftp.pwg.org/pub/pwg/ipp/charter/ch-ipp-charter-20170615.pdf</a:t>
            </a:r>
          </a:p>
          <a:p>
            <a:pPr>
              <a:defRPr i="1"/>
            </a:pPr>
            <a:r>
              <a:t>Will be doing a charter update in 2020</a:t>
            </a:r>
          </a:p>
          <a:p>
            <a:pPr/>
            <a:r>
              <a:t>The Internet Printing Protocol (IPP) workgroup is chartered with the maintenance of IPP, the IETF IPP registry, and support for new clients, network architectures (Cloud, SDN), service bindings for MFDs and Imaging Systems, and emerging technologies such as 3D Printing</a:t>
            </a:r>
          </a:p>
          <a:p>
            <a:pPr/>
            <a:r>
              <a:t>In addition, we maintain the IETF Finisher MIB, Job MIB, and Printer MIB registries, the PWG MIBs, and handle synchronization with changes in IPP</a:t>
            </a:r>
          </a:p>
        </p:txBody>
      </p:sp>
      <p:sp>
        <p:nvSpPr>
          <p:cNvPr id="115" name="Slide Number"/>
          <p:cNvSpPr txBox="1"/>
          <p:nvPr>
            <p:ph type="sldNum" sz="quarter" idx="2"/>
          </p:nvPr>
        </p:nvSpPr>
        <p:spPr>
          <a:xfrm>
            <a:off x="12555087" y="9487551"/>
            <a:ext cx="127001" cy="197384"/>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6.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17"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118"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119"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120" name="Copyright © 2020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2020 The Printer Working Group. All rights reserved. The IPP Everywhere and PWG logos are trademarks of the IEEE-ISTO.</a:t>
            </a:r>
          </a:p>
        </p:txBody>
      </p:sp>
      <p:sp>
        <p:nvSpPr>
          <p:cNvPr id="121"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122" name="Slide Number"/>
          <p:cNvSpPr txBox="1"/>
          <p:nvPr>
            <p:ph type="sldNum" sz="quarter" idx="2"/>
          </p:nvPr>
        </p:nvSpPr>
        <p:spPr>
          <a:xfrm>
            <a:off x="12513354" y="9484642"/>
            <a:ext cx="210468" cy="203201"/>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
        <p:nvSpPr>
          <p:cNvPr id="123" name="Officers"/>
          <p:cNvSpPr txBox="1"/>
          <p:nvPr>
            <p:ph type="title"/>
          </p:nvPr>
        </p:nvSpPr>
        <p:spPr>
          <a:prstGeom prst="rect">
            <a:avLst/>
          </a:prstGeom>
        </p:spPr>
        <p:txBody>
          <a:bodyPr/>
          <a:lstStyle/>
          <a:p>
            <a:pPr/>
            <a:r>
              <a:t>Officers</a:t>
            </a:r>
          </a:p>
        </p:txBody>
      </p:sp>
      <p:sp>
        <p:nvSpPr>
          <p:cNvPr id="124" name="IPP WG Co-Chairs:…"/>
          <p:cNvSpPr txBox="1"/>
          <p:nvPr>
            <p:ph type="body" idx="1"/>
          </p:nvPr>
        </p:nvSpPr>
        <p:spPr>
          <a:prstGeom prst="rect">
            <a:avLst/>
          </a:prstGeom>
        </p:spPr>
        <p:txBody>
          <a:bodyPr/>
          <a:lstStyle/>
          <a:p>
            <a:pPr/>
            <a:r>
              <a:t>IPP WG Co-Chairs:</a:t>
            </a:r>
          </a:p>
          <a:p>
            <a:pPr lvl="1"/>
            <a:r>
              <a:t>Paul Tykodi (TCS)</a:t>
            </a:r>
          </a:p>
          <a:p>
            <a:pPr lvl="1"/>
            <a:r>
              <a:t>Ira McDonald (High North)</a:t>
            </a:r>
          </a:p>
          <a:p>
            <a:pPr/>
            <a:r>
              <a:t>IPP WG Secretary:</a:t>
            </a:r>
          </a:p>
          <a:p>
            <a:pPr lvl="1"/>
            <a:r>
              <a:t>Michael Sweet (Lakeside Robotics)</a:t>
            </a:r>
          </a:p>
          <a:p>
            <a:pPr/>
            <a:r>
              <a:t>IPP WG Document Editors:</a:t>
            </a:r>
          </a:p>
          <a:p>
            <a:pPr lvl="1"/>
            <a:r>
              <a:t>Michael Sweet (Lakeside Robotics) – IPP Encrypted Jobs and Documents v1.0, IPP Everywhere v1.1, IPP Everywhere Printer Self-Certification Manual v1.1, IPP Production Printing Extensions v2.0, IPP System Service Discovery v1.0, Job Accounting with IPP v1.0</a:t>
            </a:r>
          </a:p>
          <a:p>
            <a:pPr lvl="1"/>
            <a:r>
              <a:t>Smith Kennedy (HP Inc.) – IPP Driverless Printing Extensions v2.0, IPP Encrypted Jobs and Documents v1.0, IPP Enterprise Printing Extensions v2.0</a:t>
            </a:r>
          </a:p>
        </p:txBody>
      </p:sp>
    </p:spTree>
  </p:cSld>
  <p:clrMapOvr>
    <a:masterClrMapping/>
  </p:clrMapOvr>
  <p:transition xmlns:p14="http://schemas.microsoft.com/office/powerpoint/2010/main" spd="med" advClick="1"/>
</p:sld>
</file>

<file path=ppt/slides/slide7.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26"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127"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128"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129" name="Copyright © 2020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2020 The Printer Working Group. All rights reserved. The IPP Everywhere and PWG logos are trademarks of the IEEE-ISTO.</a:t>
            </a:r>
          </a:p>
        </p:txBody>
      </p:sp>
      <p:sp>
        <p:nvSpPr>
          <p:cNvPr id="130"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131" name="Status (1/3)"/>
          <p:cNvSpPr txBox="1"/>
          <p:nvPr>
            <p:ph type="title"/>
          </p:nvPr>
        </p:nvSpPr>
        <p:spPr>
          <a:prstGeom prst="rect">
            <a:avLst/>
          </a:prstGeom>
        </p:spPr>
        <p:txBody>
          <a:bodyPr/>
          <a:lstStyle/>
          <a:p>
            <a:pPr/>
            <a:r>
              <a:t>Status (1/3)</a:t>
            </a:r>
          </a:p>
        </p:txBody>
      </p:sp>
      <p:sp>
        <p:nvSpPr>
          <p:cNvPr id="132" name="PWG Specifications in development:…"/>
          <p:cNvSpPr txBox="1"/>
          <p:nvPr>
            <p:ph type="body" idx="1"/>
          </p:nvPr>
        </p:nvSpPr>
        <p:spPr>
          <a:prstGeom prst="rect">
            <a:avLst/>
          </a:prstGeom>
        </p:spPr>
        <p:txBody>
          <a:bodyPr/>
          <a:lstStyle/>
          <a:p>
            <a:pPr/>
            <a:r>
              <a:t>PWG Specifications in development:</a:t>
            </a:r>
          </a:p>
          <a:p>
            <a:pPr lvl="1"/>
            <a:r>
              <a:t>IPP Encrypted Jobs and Documents v1.0		- Prototype </a:t>
            </a:r>
          </a:p>
          <a:p>
            <a:pPr lvl="1"/>
            <a:r>
              <a:t>IPP Everywhere v1.1				- PWG CfO</a:t>
            </a:r>
          </a:p>
          <a:p>
            <a:pPr lvl="1"/>
            <a:r>
              <a:t>IPP Everywhere Printer Self-Certification Manual v1.1	- PWG CfO</a:t>
            </a:r>
          </a:p>
          <a:p>
            <a:pPr lvl="1"/>
            <a:r>
              <a:t>IPP Enterprise Printing Extensions v2.0		- Interim</a:t>
            </a:r>
          </a:p>
          <a:p>
            <a:pPr lvl="1"/>
            <a:r>
              <a:t>IPP Driverless Printing Extensions v2.0		- Interim</a:t>
            </a:r>
          </a:p>
          <a:p>
            <a:pPr lvl="1"/>
            <a:r>
              <a:t>IPP Production Printing Extensions v2.0		- Prototype</a:t>
            </a:r>
          </a:p>
          <a:p>
            <a:pPr lvl="1"/>
          </a:p>
          <a:p>
            <a:pPr/>
            <a:r>
              <a:t>IPP Best Practices/Registrations in development:</a:t>
            </a:r>
          </a:p>
          <a:p>
            <a:pPr lvl="1"/>
            <a:r>
              <a:t>IPP System Service Discover v1.0			- Stable</a:t>
            </a:r>
          </a:p>
          <a:p>
            <a:pPr lvl="1"/>
            <a:r>
              <a:t>Job Accounting with IPP v1.0			- Interim</a:t>
            </a:r>
          </a:p>
          <a:p>
            <a:pPr lvl="1"/>
          </a:p>
          <a:p>
            <a:pPr/>
            <a:r>
              <a:t>Recently published:</a:t>
            </a:r>
          </a:p>
          <a:p>
            <a:pPr lvl="1"/>
            <a:r>
              <a:t>IPP Label Printing Extensions v1.0 (registration)</a:t>
            </a:r>
          </a:p>
          <a:p>
            <a:pPr lvl="1"/>
            <a:r>
              <a:t>PWG 5100.16-2020: IPP Transaction-Based Printing Extensions v1.1</a:t>
            </a:r>
          </a:p>
        </p:txBody>
      </p:sp>
      <p:sp>
        <p:nvSpPr>
          <p:cNvPr id="133" name="Slide Number"/>
          <p:cNvSpPr txBox="1"/>
          <p:nvPr>
            <p:ph type="sldNum" sz="quarter" idx="2"/>
          </p:nvPr>
        </p:nvSpPr>
        <p:spPr>
          <a:xfrm>
            <a:off x="12513354" y="9484642"/>
            <a:ext cx="210468" cy="203201"/>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8.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35"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136"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137"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138" name="Copyright © 2020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2020 The Printer Working Group. All rights reserved. The IPP Everywhere and PWG logos are trademarks of the IEEE-ISTO.</a:t>
            </a:r>
          </a:p>
        </p:txBody>
      </p:sp>
      <p:sp>
        <p:nvSpPr>
          <p:cNvPr id="139"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140" name="Status (2/3)"/>
          <p:cNvSpPr txBox="1"/>
          <p:nvPr>
            <p:ph type="title"/>
          </p:nvPr>
        </p:nvSpPr>
        <p:spPr>
          <a:prstGeom prst="rect">
            <a:avLst/>
          </a:prstGeom>
        </p:spPr>
        <p:txBody>
          <a:bodyPr/>
          <a:lstStyle/>
          <a:p>
            <a:pPr/>
            <a:r>
              <a:t>Status (2/3)</a:t>
            </a:r>
          </a:p>
        </p:txBody>
      </p:sp>
      <p:sp>
        <p:nvSpPr>
          <p:cNvPr id="141" name="Up-to-date pending IANA registrations online:…"/>
          <p:cNvSpPr txBox="1"/>
          <p:nvPr>
            <p:ph type="body" idx="1"/>
          </p:nvPr>
        </p:nvSpPr>
        <p:spPr>
          <a:prstGeom prst="rect">
            <a:avLst/>
          </a:prstGeom>
        </p:spPr>
        <p:txBody>
          <a:bodyPr/>
          <a:lstStyle/>
          <a:p>
            <a:pPr/>
            <a:r>
              <a:t>Up-to-date pending IANA registrations online:</a:t>
            </a:r>
          </a:p>
          <a:p>
            <a:pPr lvl="1"/>
            <a:r>
              <a:rPr u="sng">
                <a:solidFill>
                  <a:srgbClr val="0000FF"/>
                </a:solidFill>
                <a:uFill>
                  <a:solidFill>
                    <a:srgbClr val="0000FF"/>
                  </a:solidFill>
                </a:uFill>
                <a:hlinkClick r:id="rId3" invalidUrl="" action="" tgtFrame="" tooltip="" history="1" highlightClick="0" endSnd="0"/>
              </a:rPr>
              <a:t>https://www.pwg.org/ipp/ipp-registrations.xml</a:t>
            </a:r>
          </a:p>
          <a:p>
            <a:pPr lvl="1"/>
            <a:r>
              <a:t>Continue to maintain this in parallel for new specifications</a:t>
            </a:r>
          </a:p>
          <a:p>
            <a:pPr lvl="1"/>
            <a:r>
              <a:t>Github repository: </a:t>
            </a:r>
            <a:r>
              <a:rPr u="sng">
                <a:solidFill>
                  <a:srgbClr val="0000FF"/>
                </a:solidFill>
                <a:uFill>
                  <a:solidFill>
                    <a:srgbClr val="0000FF"/>
                  </a:solidFill>
                </a:uFill>
                <a:hlinkClick r:id="rId4" invalidUrl="" action="" tgtFrame="" tooltip="" history="1" highlightClick="0" endSnd="0"/>
              </a:rPr>
              <a:t>https://github.com/istopwg/ippregistry</a:t>
            </a:r>
            <a:br/>
          </a:p>
          <a:p>
            <a:pPr/>
            <a:r>
              <a:t>IPP Everywhere Printer Self-Certifications:</a:t>
            </a:r>
          </a:p>
          <a:p>
            <a:pPr lvl="1"/>
            <a:r>
              <a:rPr u="sng">
                <a:solidFill>
                  <a:srgbClr val="0000FF"/>
                </a:solidFill>
                <a:uFill>
                  <a:solidFill>
                    <a:srgbClr val="0000FF"/>
                  </a:solidFill>
                </a:uFill>
                <a:hlinkClick r:id="rId5" invalidUrl="" action="" tgtFrame="" tooltip="" history="1" highlightClick="0" endSnd="0"/>
              </a:rPr>
              <a:t>https://www.pwg.org/printers</a:t>
            </a:r>
            <a:r>
              <a:t> </a:t>
            </a:r>
          </a:p>
          <a:p>
            <a:pPr lvl="1"/>
            <a:r>
              <a:t>412 printers currently listed</a:t>
            </a:r>
          </a:p>
          <a:p>
            <a:pPr lvl="1"/>
            <a:r>
              <a:t>Fourth 1.0 self-certification tools update released in April 2020</a:t>
            </a:r>
            <a:br/>
          </a:p>
          <a:p>
            <a:pPr/>
            <a:r>
              <a:t>IPP Sample Code:</a:t>
            </a:r>
          </a:p>
          <a:p>
            <a:pPr lvl="1"/>
            <a:r>
              <a:t>Github repository:</a:t>
            </a:r>
          </a:p>
          <a:p>
            <a:pPr lvl="2"/>
            <a:r>
              <a:rPr u="sng">
                <a:solidFill>
                  <a:srgbClr val="0000FF"/>
                </a:solidFill>
                <a:uFill>
                  <a:solidFill>
                    <a:srgbClr val="0000FF"/>
                  </a:solidFill>
                </a:uFill>
                <a:hlinkClick r:id="rId6" invalidUrl="" action="" tgtFrame="" tooltip="" history="1" highlightClick="0" endSnd="0"/>
              </a:rPr>
              <a:t>https://github.com/istopwg/ippsample</a:t>
            </a:r>
          </a:p>
          <a:p>
            <a:pPr lvl="1"/>
            <a:r>
              <a:t>Fork of CUPS code includes ipp3dprinter, ippeveprinter, ippfind, ippproxy, ippserver, ipptool, ipptransform, and ipptransform3d</a:t>
            </a:r>
          </a:p>
        </p:txBody>
      </p:sp>
      <p:sp>
        <p:nvSpPr>
          <p:cNvPr id="142" name="Slide Number"/>
          <p:cNvSpPr txBox="1"/>
          <p:nvPr>
            <p:ph type="sldNum" sz="quarter" idx="2"/>
          </p:nvPr>
        </p:nvSpPr>
        <p:spPr>
          <a:xfrm>
            <a:off x="12555087" y="9487551"/>
            <a:ext cx="127001" cy="197384"/>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9.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44"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145"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146"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147" name="Copyright © 2020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2020 The Printer Working Group. All rights reserved. The IPP Everywhere and PWG logos are trademarks of the IEEE-ISTO.</a:t>
            </a:r>
          </a:p>
        </p:txBody>
      </p:sp>
      <p:sp>
        <p:nvSpPr>
          <p:cNvPr id="148"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149" name="Status (3/3)"/>
          <p:cNvSpPr txBox="1"/>
          <p:nvPr>
            <p:ph type="title"/>
          </p:nvPr>
        </p:nvSpPr>
        <p:spPr>
          <a:prstGeom prst="rect">
            <a:avLst/>
          </a:prstGeom>
        </p:spPr>
        <p:txBody>
          <a:bodyPr/>
          <a:lstStyle/>
          <a:p>
            <a:pPr/>
            <a:r>
              <a:t>Status (3/3)</a:t>
            </a:r>
          </a:p>
        </p:txBody>
      </p:sp>
      <p:sp>
        <p:nvSpPr>
          <p:cNvPr id="150" name="Pending Errata:…"/>
          <p:cNvSpPr txBox="1"/>
          <p:nvPr>
            <p:ph type="body" idx="1"/>
          </p:nvPr>
        </p:nvSpPr>
        <p:spPr>
          <a:prstGeom prst="rect">
            <a:avLst/>
          </a:prstGeom>
        </p:spPr>
        <p:txBody>
          <a:bodyPr/>
          <a:lstStyle/>
          <a:p>
            <a:pPr marL="383539" indent="-342899">
              <a:defRPr sz="2800"/>
            </a:pPr>
            <a:r>
              <a:t>Pending Errata:</a:t>
            </a:r>
          </a:p>
          <a:p>
            <a:pPr lvl="1">
              <a:defRPr sz="2200"/>
            </a:pPr>
            <a:r>
              <a:t>PWG 5100.1-2017 (Finishings): 2 issues</a:t>
            </a:r>
          </a:p>
          <a:p>
            <a:pPr lvl="1">
              <a:defRPr sz="2200"/>
            </a:pPr>
            <a:r>
              <a:t>PWG 5100.5-2019 (Document Object): 3 issues</a:t>
            </a:r>
          </a:p>
          <a:p>
            <a:pPr lvl="1">
              <a:defRPr sz="2200"/>
            </a:pPr>
            <a:r>
              <a:t>PWG 5100.6-2003 (Page Overrides): 1 issue</a:t>
            </a:r>
          </a:p>
          <a:p>
            <a:pPr lvl="1">
              <a:defRPr sz="2200"/>
            </a:pPr>
            <a:r>
              <a:t>PWG 5100.9-2009 (Printer State Extensions): 1 issue</a:t>
            </a:r>
          </a:p>
          <a:p>
            <a:pPr lvl="1">
              <a:defRPr sz="2200"/>
            </a:pPr>
            <a:r>
              <a:t>PWG 5100.12-2015 (IPP 2.0, 2.1, and 2.2): 2 issues</a:t>
            </a:r>
          </a:p>
          <a:p>
            <a:pPr lvl="1">
              <a:defRPr sz="2200"/>
            </a:pPr>
            <a:r>
              <a:t>PWG 5100.15-2014 (FaxOut): 2 issues</a:t>
            </a:r>
          </a:p>
          <a:p>
            <a:pPr lvl="1">
              <a:defRPr sz="2200"/>
            </a:pPr>
            <a:r>
              <a:t>PWG 5100.18-2015 (Infrastructure Extensions): 5 issues</a:t>
            </a:r>
          </a:p>
          <a:p>
            <a:pPr lvl="1">
              <a:defRPr sz="2200"/>
            </a:pPr>
            <a:r>
              <a:t>PWG 5100.19-2015 (Implementor's Guide 2.0): 6 issues</a:t>
            </a:r>
          </a:p>
          <a:p>
            <a:pPr lvl="1">
              <a:defRPr sz="2200"/>
            </a:pPr>
            <a:r>
              <a:t>PWG 5107.3-2019 (MFD Alerts v1.1): 1 issue</a:t>
            </a:r>
          </a:p>
          <a:p>
            <a:pPr marL="326390" indent="-285750">
              <a:spcBef>
                <a:spcPts val="600"/>
              </a:spcBef>
              <a:defRPr sz="2200"/>
            </a:pPr>
            <a:r>
              <a:t>In-Progress Errata:</a:t>
            </a:r>
          </a:p>
          <a:p>
            <a:pPr lvl="1">
              <a:defRPr sz="2200"/>
            </a:pPr>
            <a:r>
              <a:t>PWG 5100.3-2001 (Production Printing): 2 issues</a:t>
            </a:r>
          </a:p>
          <a:p>
            <a:pPr lvl="1">
              <a:defRPr sz="2200"/>
            </a:pPr>
            <a:r>
              <a:t>PWG 5100.11-2010 (JPS2 - Enterprise Printing): 4 issues</a:t>
            </a:r>
          </a:p>
          <a:p>
            <a:pPr lvl="1">
              <a:defRPr sz="2200"/>
            </a:pPr>
            <a:r>
              <a:t>PWG 5100.13-2012 (JPS3 - Driverless Printing): 12 issues</a:t>
            </a:r>
          </a:p>
          <a:p>
            <a:pPr lvl="1">
              <a:defRPr sz="2200"/>
            </a:pPr>
            <a:r>
              <a:t>PWG 5100.14-2013 (Everywhere v1.0): 11 issues</a:t>
            </a:r>
          </a:p>
          <a:p>
            <a:pPr lvl="1">
              <a:defRPr sz="2200"/>
            </a:pPr>
            <a:r>
              <a:t>PWG 5100.20-2016 (Everywhere Self-Cert v1.0): 3 issues</a:t>
            </a:r>
          </a:p>
        </p:txBody>
      </p:sp>
      <p:sp>
        <p:nvSpPr>
          <p:cNvPr id="151" name="Slide Number"/>
          <p:cNvSpPr txBox="1"/>
          <p:nvPr>
            <p:ph type="sldNum" sz="quarter" idx="2"/>
          </p:nvPr>
        </p:nvSpPr>
        <p:spPr>
          <a:xfrm>
            <a:off x="12555087" y="9487551"/>
            <a:ext cx="127001" cy="197384"/>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theme/theme1.xml><?xml version="1.0" encoding="utf-8"?>
<a:theme xmlns:a="http://schemas.openxmlformats.org/drawingml/2006/main" xmlns:r="http://schemas.openxmlformats.org/officeDocument/2006/relationships" name="White">
  <a:themeElements>
    <a:clrScheme name="White">
      <a:dk1>
        <a:srgbClr val="000000"/>
      </a:dk1>
      <a:lt1>
        <a:srgbClr val="FFFFFF"/>
      </a:lt1>
      <a:dk2>
        <a:srgbClr val="53585F"/>
      </a:dk2>
      <a:lt2>
        <a:srgbClr val="DCDEE0"/>
      </a:lt2>
      <a:accent1>
        <a:srgbClr val="0365C0"/>
      </a:accent1>
      <a:accent2>
        <a:srgbClr val="00882B"/>
      </a:accent2>
      <a:accent3>
        <a:srgbClr val="DCBD23"/>
      </a:accent3>
      <a:accent4>
        <a:srgbClr val="DE6A10"/>
      </a:accent4>
      <a:accent5>
        <a:srgbClr val="C82506"/>
      </a:accent5>
      <a:accent6>
        <a:srgbClr val="773F9B"/>
      </a:accent6>
      <a:hlink>
        <a:srgbClr val="0000FF"/>
      </a:hlink>
      <a:folHlink>
        <a:srgbClr val="FF00FF"/>
      </a:folHlink>
    </a:clrScheme>
    <a:fontScheme name="White">
      <a:majorFont>
        <a:latin typeface="Verdana"/>
        <a:ea typeface="Verdana"/>
        <a:cs typeface="Verdana"/>
      </a:majorFont>
      <a:minorFont>
        <a:latin typeface="Verdana"/>
        <a:ea typeface="Verdana"/>
        <a:cs typeface="Verdana"/>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sx="100000" sy="100000" kx="0" ky="0" algn="b" rotWithShape="0" blurRad="50800" dist="12700" dir="0">
              <a:srgbClr val="000000">
                <a:alpha val="50000"/>
              </a:srgbClr>
            </a:outerShdw>
          </a:effectLst>
        </a:effectStyle>
        <a:effectStyle>
          <a:effectLst>
            <a:outerShdw sx="100000" sy="100000" kx="0" ky="0" algn="b" rotWithShape="0" blurRad="38100" dist="25400" dir="5400000">
              <a:srgbClr val="000000">
                <a:alpha val="50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A941"/>
        </a:solidFill>
        <a:ln w="9525" cap="flat">
          <a:solidFill>
            <a:srgbClr val="000000"/>
          </a:solidFill>
          <a:prstDash val="solid"/>
          <a:round/>
        </a:ln>
        <a:effectLst/>
        <a:sp3d/>
      </a:spPr>
      <a:bodyPr rot="0" spcFirstLastPara="1" vertOverflow="overflow" horzOverflow="overflow" vert="horz" wrap="square" lIns="50800" tIns="50800" rIns="50800" bIns="50800" numCol="1" spcCol="38100" rtlCol="0" anchor="ctr" upright="0">
        <a:spAutoFit/>
      </a:bodyPr>
      <a:lstStyle>
        <a:defPPr marL="57799" marR="57799" indent="0" algn="l" defTabSz="1295400" rtl="0" fontAlgn="auto" latinLnBrk="0" hangingPunct="0">
          <a:lnSpc>
            <a:spcPct val="100000"/>
          </a:lnSpc>
          <a:spcBef>
            <a:spcPts val="0"/>
          </a:spcBef>
          <a:spcAft>
            <a:spcPts val="0"/>
          </a:spcAft>
          <a:buClrTx/>
          <a:buSzTx/>
          <a:buFontTx/>
          <a:buNone/>
          <a:tabLst/>
          <a:defRPr b="0" baseline="0" cap="none" i="0" spc="0" strike="noStrike" sz="2200" u="none" kumimoji="0" normalizeH="0">
            <a:ln>
              <a:noFill/>
            </a:ln>
            <a:solidFill>
              <a:srgbClr val="000000"/>
            </a:solidFill>
            <a:effectLst/>
            <a:uFill>
              <a:solidFill>
                <a:srgbClr val="000000"/>
              </a:solidFill>
            </a:uFill>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9525" cap="flat">
          <a:solidFill>
            <a:srgbClr val="000000"/>
          </a:solidFill>
          <a:prstDash val="solid"/>
          <a:round/>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upright="0">
        <a:spAutoFit/>
      </a:bodyPr>
      <a:lstStyle>
        <a:defPPr marL="57799" marR="57799" indent="0" algn="l" defTabSz="1295400" rtl="0" fontAlgn="auto" latinLnBrk="0" hangingPunct="0">
          <a:lnSpc>
            <a:spcPct val="100000"/>
          </a:lnSpc>
          <a:spcBef>
            <a:spcPts val="0"/>
          </a:spcBef>
          <a:spcAft>
            <a:spcPts val="0"/>
          </a:spcAft>
          <a:buClrTx/>
          <a:buSzTx/>
          <a:buFontTx/>
          <a:buNone/>
          <a:tabLst/>
          <a:defRPr b="0" baseline="0" cap="none" i="0" spc="0" strike="noStrike" sz="2200" u="none" kumimoji="0" normalizeH="0">
            <a:ln>
              <a:noFill/>
            </a:ln>
            <a:solidFill>
              <a:srgbClr val="000000"/>
            </a:solidFill>
            <a:effectLst/>
            <a:uFill>
              <a:solidFill>
                <a:srgbClr val="000000"/>
              </a:solidFill>
            </a:uFill>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ppt/theme/theme2.xml><?xml version="1.0" encoding="utf-8"?>
<a:theme xmlns:a="http://schemas.openxmlformats.org/drawingml/2006/main" xmlns:r="http://schemas.openxmlformats.org/officeDocument/2006/relationships" name="White">
  <a:themeElements>
    <a:clrScheme name="White">
      <a:dk1>
        <a:srgbClr val="000000"/>
      </a:dk1>
      <a:lt1>
        <a:srgbClr val="FFFFFF"/>
      </a:lt1>
      <a:dk2>
        <a:srgbClr val="53585F"/>
      </a:dk2>
      <a:lt2>
        <a:srgbClr val="DCDEE0"/>
      </a:lt2>
      <a:accent1>
        <a:srgbClr val="0365C0"/>
      </a:accent1>
      <a:accent2>
        <a:srgbClr val="00882B"/>
      </a:accent2>
      <a:accent3>
        <a:srgbClr val="DCBD23"/>
      </a:accent3>
      <a:accent4>
        <a:srgbClr val="DE6A10"/>
      </a:accent4>
      <a:accent5>
        <a:srgbClr val="C82506"/>
      </a:accent5>
      <a:accent6>
        <a:srgbClr val="773F9B"/>
      </a:accent6>
      <a:hlink>
        <a:srgbClr val="0000FF"/>
      </a:hlink>
      <a:folHlink>
        <a:srgbClr val="FF00FF"/>
      </a:folHlink>
    </a:clrScheme>
    <a:fontScheme name="White">
      <a:majorFont>
        <a:latin typeface="Verdana"/>
        <a:ea typeface="Verdana"/>
        <a:cs typeface="Verdana"/>
      </a:majorFont>
      <a:minorFont>
        <a:latin typeface="Verdana"/>
        <a:ea typeface="Verdana"/>
        <a:cs typeface="Verdana"/>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sx="100000" sy="100000" kx="0" ky="0" algn="b" rotWithShape="0" blurRad="50800" dist="12700" dir="0">
              <a:srgbClr val="000000">
                <a:alpha val="50000"/>
              </a:srgbClr>
            </a:outerShdw>
          </a:effectLst>
        </a:effectStyle>
        <a:effectStyle>
          <a:effectLst>
            <a:outerShdw sx="100000" sy="100000" kx="0" ky="0" algn="b" rotWithShape="0" blurRad="38100" dist="25400" dir="5400000">
              <a:srgbClr val="000000">
                <a:alpha val="50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A941"/>
        </a:solidFill>
        <a:ln w="9525" cap="flat">
          <a:solidFill>
            <a:srgbClr val="000000"/>
          </a:solidFill>
          <a:prstDash val="solid"/>
          <a:round/>
        </a:ln>
        <a:effectLst/>
        <a:sp3d/>
      </a:spPr>
      <a:bodyPr rot="0" spcFirstLastPara="1" vertOverflow="overflow" horzOverflow="overflow" vert="horz" wrap="square" lIns="50800" tIns="50800" rIns="50800" bIns="50800" numCol="1" spcCol="38100" rtlCol="0" anchor="ctr" upright="0">
        <a:spAutoFit/>
      </a:bodyPr>
      <a:lstStyle>
        <a:defPPr marL="57799" marR="57799" indent="0" algn="l" defTabSz="1295400" rtl="0" fontAlgn="auto" latinLnBrk="0" hangingPunct="0">
          <a:lnSpc>
            <a:spcPct val="100000"/>
          </a:lnSpc>
          <a:spcBef>
            <a:spcPts val="0"/>
          </a:spcBef>
          <a:spcAft>
            <a:spcPts val="0"/>
          </a:spcAft>
          <a:buClrTx/>
          <a:buSzTx/>
          <a:buFontTx/>
          <a:buNone/>
          <a:tabLst/>
          <a:defRPr b="0" baseline="0" cap="none" i="0" spc="0" strike="noStrike" sz="2200" u="none" kumimoji="0" normalizeH="0">
            <a:ln>
              <a:noFill/>
            </a:ln>
            <a:solidFill>
              <a:srgbClr val="000000"/>
            </a:solidFill>
            <a:effectLst/>
            <a:uFill>
              <a:solidFill>
                <a:srgbClr val="000000"/>
              </a:solidFill>
            </a:uFill>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9525" cap="flat">
          <a:solidFill>
            <a:srgbClr val="000000"/>
          </a:solidFill>
          <a:prstDash val="solid"/>
          <a:round/>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upright="0">
        <a:spAutoFit/>
      </a:bodyPr>
      <a:lstStyle>
        <a:defPPr marL="57799" marR="57799" indent="0" algn="l" defTabSz="1295400" rtl="0" fontAlgn="auto" latinLnBrk="0" hangingPunct="0">
          <a:lnSpc>
            <a:spcPct val="100000"/>
          </a:lnSpc>
          <a:spcBef>
            <a:spcPts val="0"/>
          </a:spcBef>
          <a:spcAft>
            <a:spcPts val="0"/>
          </a:spcAft>
          <a:buClrTx/>
          <a:buSzTx/>
          <a:buFontTx/>
          <a:buNone/>
          <a:tabLst/>
          <a:defRPr b="0" baseline="0" cap="none" i="0" spc="0" strike="noStrike" sz="2200" u="none" kumimoji="0" normalizeH="0">
            <a:ln>
              <a:noFill/>
            </a:ln>
            <a:solidFill>
              <a:srgbClr val="000000"/>
            </a:solidFill>
            <a:effectLst/>
            <a:uFill>
              <a:solidFill>
                <a:srgbClr val="000000"/>
              </a:solidFill>
            </a:uFill>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docProps/app.xml><?xml version="1.0" encoding="utf-8"?>
<Properties xmlns="http://schemas.openxmlformats.org/officeDocument/2006/extended-properties" xmlns:vt="http://schemas.openxmlformats.org/officeDocument/2006/docPropsVTypes"/>
</file>

<file path=docProps/core.xml><?xml version="1.0" encoding="utf-8"?>
<cp:coreProperties xmlns:cp="http://schemas.openxmlformats.org/package/2006/metadata/core-properties" xmlns:dc="http://purl.org/dc/elements/1.1/" xmlns:dcterms="http://purl.org/dc/terms/" xmlns:xsi="http://www.w3.org/2001/XMLSchema-instance"/>
</file>